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51"/>
  </p:notesMasterIdLst>
  <p:handoutMasterIdLst>
    <p:handoutMasterId r:id="rId52"/>
  </p:handoutMasterIdLst>
  <p:sldIdLst>
    <p:sldId id="381" r:id="rId2"/>
    <p:sldId id="259" r:id="rId3"/>
    <p:sldId id="412" r:id="rId4"/>
    <p:sldId id="469" r:id="rId5"/>
    <p:sldId id="429" r:id="rId6"/>
    <p:sldId id="430" r:id="rId7"/>
    <p:sldId id="431" r:id="rId8"/>
    <p:sldId id="432" r:id="rId9"/>
    <p:sldId id="433" r:id="rId10"/>
    <p:sldId id="434" r:id="rId11"/>
    <p:sldId id="470" r:id="rId12"/>
    <p:sldId id="410" r:id="rId13"/>
    <p:sldId id="435" r:id="rId14"/>
    <p:sldId id="407" r:id="rId15"/>
    <p:sldId id="437" r:id="rId16"/>
    <p:sldId id="411" r:id="rId17"/>
    <p:sldId id="438" r:id="rId18"/>
    <p:sldId id="439" r:id="rId19"/>
    <p:sldId id="440" r:id="rId20"/>
    <p:sldId id="441" r:id="rId21"/>
    <p:sldId id="442" r:id="rId22"/>
    <p:sldId id="443" r:id="rId23"/>
    <p:sldId id="444" r:id="rId24"/>
    <p:sldId id="471" r:id="rId25"/>
    <p:sldId id="408" r:id="rId26"/>
    <p:sldId id="445" r:id="rId27"/>
    <p:sldId id="446" r:id="rId28"/>
    <p:sldId id="447" r:id="rId29"/>
    <p:sldId id="414" r:id="rId30"/>
    <p:sldId id="449" r:id="rId31"/>
    <p:sldId id="448" r:id="rId32"/>
    <p:sldId id="405" r:id="rId33"/>
    <p:sldId id="450" r:id="rId34"/>
    <p:sldId id="409" r:id="rId35"/>
    <p:sldId id="422" r:id="rId36"/>
    <p:sldId id="468" r:id="rId37"/>
    <p:sldId id="452" r:id="rId38"/>
    <p:sldId id="453" r:id="rId39"/>
    <p:sldId id="459" r:id="rId40"/>
    <p:sldId id="467" r:id="rId41"/>
    <p:sldId id="420" r:id="rId42"/>
    <p:sldId id="464" r:id="rId43"/>
    <p:sldId id="465" r:id="rId44"/>
    <p:sldId id="466" r:id="rId45"/>
    <p:sldId id="461" r:id="rId46"/>
    <p:sldId id="463" r:id="rId47"/>
    <p:sldId id="462" r:id="rId48"/>
    <p:sldId id="451" r:id="rId49"/>
    <p:sldId id="427" r:id="rId50"/>
  </p:sldIdLst>
  <p:sldSz cx="12192000" cy="6858000"/>
  <p:notesSz cx="6858000" cy="9144000"/>
  <p:embeddedFontLst>
    <p:embeddedFont>
      <p:font typeface="Gidole" panose="020B0600000101010101" charset="0"/>
      <p:regular r:id="rId53"/>
    </p:embeddedFont>
    <p:embeddedFont>
      <p:font typeface="나눔바른고딕" panose="020B0603020101020101" pitchFamily="50" charset="-127"/>
      <p:regular r:id="rId54"/>
      <p:bold r:id="rId55"/>
    </p:embeddedFont>
    <p:embeddedFont>
      <p:font typeface="MankSans" panose="020B0600000101010101"/>
      <p:regular r:id="rId56"/>
      <p:italic r:id="rId57"/>
    </p:embeddedFont>
    <p:embeddedFont>
      <p:font typeface="맑은 고딕" panose="020B0503020000020004" pitchFamily="50" charset="-127"/>
      <p:regular r:id="rId58"/>
      <p:bold r:id="rId59"/>
    </p:embeddedFont>
    <p:embeddedFont>
      <p:font typeface="Poppins Medium" panose="020B0600000101010101" charset="-127"/>
      <p:regular r:id="rId60"/>
      <p:italic r:id="rId6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ABDF2"/>
    <a:srgbClr val="92D050"/>
    <a:srgbClr val="D9D9D9"/>
    <a:srgbClr val="595959"/>
    <a:srgbClr val="FDFDFD"/>
    <a:srgbClr val="F2F2F2"/>
    <a:srgbClr val="747474"/>
    <a:srgbClr val="838383"/>
    <a:srgbClr val="00B0F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8D230F3-CF80-4859-8CE7-A43EE81993B5}" styleName="밝은 스타일 1 - 강조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695" autoAdjust="0"/>
    <p:restoredTop sz="96391" autoAdjust="0"/>
  </p:normalViewPr>
  <p:slideViewPr>
    <p:cSldViewPr>
      <p:cViewPr varScale="1">
        <p:scale>
          <a:sx n="111" d="100"/>
          <a:sy n="111" d="100"/>
        </p:scale>
        <p:origin x="1128" y="108"/>
      </p:cViewPr>
      <p:guideLst/>
    </p:cSldViewPr>
  </p:slideViewPr>
  <p:outlineViewPr>
    <p:cViewPr>
      <p:scale>
        <a:sx n="33" d="100"/>
        <a:sy n="33" d="100"/>
      </p:scale>
      <p:origin x="0" y="-192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>
      <p:cViewPr varScale="1">
        <p:scale>
          <a:sx n="87" d="100"/>
          <a:sy n="87" d="100"/>
        </p:scale>
        <p:origin x="3840" y="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3.fntdata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font" Target="fonts/font2.fntdata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1.fntdata"/><Relationship Id="rId58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5.fntdata"/><Relationship Id="rId61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handoutMaster" Target="handoutMasters/handoutMaster1.xml"/><Relationship Id="rId60" Type="http://schemas.openxmlformats.org/officeDocument/2006/relationships/font" Target="fonts/font8.fntdata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4.fntdata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7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CCFBE2-2B8D-499C-81C9-2CD5B3EB8E93}" type="datetimeFigureOut">
              <a:rPr lang="ko-KR" altLang="en-US" smtClean="0"/>
              <a:pPr/>
              <a:t>2021-01-15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54DD7E-3179-445A-81DB-781C4554AFF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95366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545AC5-813F-4ED1-B011-8EA17CB93331}" type="datetimeFigureOut">
              <a:rPr lang="ko-KR" altLang="en-US" smtClean="0"/>
              <a:pPr/>
              <a:t>2021-01-15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504B90-27FD-422C-8CC6-2AADAD122D0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7072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67507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99503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그림 개체 틀 9"/>
          <p:cNvSpPr>
            <a:spLocks noGrp="1"/>
          </p:cNvSpPr>
          <p:nvPr>
            <p:ph type="pic" sz="quarter" idx="13"/>
          </p:nvPr>
        </p:nvSpPr>
        <p:spPr>
          <a:xfrm>
            <a:off x="407368" y="428601"/>
            <a:ext cx="11377264" cy="6000798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 hasCustomPrompt="1"/>
          </p:nvPr>
        </p:nvSpPr>
        <p:spPr>
          <a:xfrm>
            <a:off x="5468061" y="2852936"/>
            <a:ext cx="6316572" cy="808562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2000" kern="1200" baseline="0" dirty="0">
                <a:solidFill>
                  <a:schemeClr val="bg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2021-01-15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9" name="제목 1"/>
          <p:cNvSpPr>
            <a:spLocks noGrp="1"/>
          </p:cNvSpPr>
          <p:nvPr>
            <p:ph type="ctrTitle" hasCustomPrompt="1"/>
          </p:nvPr>
        </p:nvSpPr>
        <p:spPr>
          <a:xfrm>
            <a:off x="5447928" y="1772815"/>
            <a:ext cx="6336704" cy="1168603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6500" b="1" kern="1200" baseline="0" dirty="0">
                <a:solidFill>
                  <a:schemeClr val="bg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dirty="0"/>
              <a:t>제목을</a:t>
            </a:r>
            <a:r>
              <a:rPr lang="en-US" altLang="ko-KR" dirty="0"/>
              <a:t> </a:t>
            </a:r>
            <a:r>
              <a:rPr lang="ko-KR" altLang="en-US" dirty="0"/>
              <a:t>입력하시오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2021-01-15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7" name="그림 개체 틀 6"/>
          <p:cNvSpPr>
            <a:spLocks noGrp="1"/>
          </p:cNvSpPr>
          <p:nvPr>
            <p:ph type="pic" sz="quarter" idx="13"/>
          </p:nvPr>
        </p:nvSpPr>
        <p:spPr>
          <a:xfrm>
            <a:off x="6383338" y="260350"/>
            <a:ext cx="5545137" cy="6337300"/>
          </a:xfrm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2021-01-15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7" name="그림 개체 틀 6"/>
          <p:cNvSpPr>
            <a:spLocks noGrp="1"/>
          </p:cNvSpPr>
          <p:nvPr>
            <p:ph type="pic" sz="quarter" idx="13"/>
          </p:nvPr>
        </p:nvSpPr>
        <p:spPr>
          <a:xfrm>
            <a:off x="4871865" y="0"/>
            <a:ext cx="7324650" cy="6858000"/>
          </a:xfrm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2021-01-15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8" name="그림 개체 틀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5808489" cy="6858000"/>
          </a:xfr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58676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빈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2021-01-15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7" name="그림 개체 틀 6"/>
          <p:cNvSpPr>
            <a:spLocks noGrp="1"/>
          </p:cNvSpPr>
          <p:nvPr>
            <p:ph type="pic" sz="quarter" idx="13"/>
          </p:nvPr>
        </p:nvSpPr>
        <p:spPr>
          <a:xfrm>
            <a:off x="5447928" y="0"/>
            <a:ext cx="6744072" cy="6858000"/>
          </a:xfr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52579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808517" y="332655"/>
            <a:ext cx="10574967" cy="91673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endParaRPr lang="ko-KR" altLang="en-US" dirty="0"/>
          </a:p>
        </p:txBody>
      </p:sp>
      <p:sp>
        <p:nvSpPr>
          <p:cNvPr id="41" name="텍스트 개체 틀 40"/>
          <p:cNvSpPr>
            <a:spLocks noGrp="1"/>
          </p:cNvSpPr>
          <p:nvPr>
            <p:ph type="body" sz="quarter" idx="10"/>
          </p:nvPr>
        </p:nvSpPr>
        <p:spPr>
          <a:xfrm>
            <a:off x="808038" y="1249387"/>
            <a:ext cx="10575925" cy="37941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</a:lstStyle>
          <a:p>
            <a:pPr lvl="0"/>
            <a:r>
              <a:rPr lang="ko-KR" altLang="en-US" dirty="0"/>
              <a:t>마스터 텍스트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53671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40016" y="1700808"/>
            <a:ext cx="5256584" cy="1152128"/>
          </a:xfrm>
        </p:spPr>
        <p:txBody>
          <a:bodyPr anchor="ctr">
            <a:normAutofit/>
          </a:bodyPr>
          <a:lstStyle>
            <a:lvl1pPr algn="l">
              <a:defRPr sz="3200" b="1" baseline="0">
                <a:solidFill>
                  <a:schemeClr val="bg1"/>
                </a:solidFill>
                <a:latin typeface="MankSans" panose="02000603020000020003" pitchFamily="2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2021-01-15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3"/>
          </p:nvPr>
        </p:nvSpPr>
        <p:spPr>
          <a:xfrm>
            <a:off x="6227316" y="3068960"/>
            <a:ext cx="5272090" cy="1512168"/>
          </a:xfrm>
        </p:spPr>
        <p:txBody>
          <a:bodyPr>
            <a:normAutofit/>
          </a:bodyPr>
          <a:lstStyle>
            <a:lvl1pPr marL="0" indent="0">
              <a:buNone/>
              <a:defRPr sz="2000" baseline="0">
                <a:solidFill>
                  <a:schemeClr val="bg1"/>
                </a:solidFill>
                <a:latin typeface="MankSans" panose="02000603020000020003" pitchFamily="2" charset="-127"/>
              </a:defRPr>
            </a:lvl1pPr>
            <a:lvl2pPr marL="457200" indent="0">
              <a:buNone/>
              <a:defRPr sz="2000" baseline="0">
                <a:latin typeface="MankSans" panose="02000603020000020003" pitchFamily="2" charset="-127"/>
              </a:defRPr>
            </a:lvl2pPr>
            <a:lvl3pPr marL="914400" indent="0">
              <a:buNone/>
              <a:defRPr sz="2000" baseline="0">
                <a:latin typeface="MankSans" panose="02000603020000020003" pitchFamily="2" charset="-127"/>
              </a:defRPr>
            </a:lvl3pPr>
            <a:lvl4pPr marL="1371600" indent="0">
              <a:buNone/>
              <a:defRPr sz="2000" baseline="0">
                <a:latin typeface="MankSans" panose="02000603020000020003" pitchFamily="2" charset="-127"/>
              </a:defRPr>
            </a:lvl4pPr>
            <a:lvl5pPr marL="1828800" indent="0">
              <a:buNone/>
              <a:defRPr sz="2000" baseline="0">
                <a:latin typeface="MankSans" panose="02000603020000020003" pitchFamily="2" charset="-127"/>
              </a:defRPr>
            </a:lvl5pPr>
          </a:lstStyle>
          <a:p>
            <a:pPr marL="0" lvl="0" indent="0">
              <a:buNone/>
            </a:pPr>
            <a:endParaRPr lang="ko-KR" altLang="en-US" dirty="0"/>
          </a:p>
        </p:txBody>
      </p:sp>
      <p:sp>
        <p:nvSpPr>
          <p:cNvPr id="7" name="그림 개체 틀 6"/>
          <p:cNvSpPr>
            <a:spLocks noGrp="1"/>
          </p:cNvSpPr>
          <p:nvPr>
            <p:ph type="pic" sz="quarter" idx="14"/>
          </p:nvPr>
        </p:nvSpPr>
        <p:spPr>
          <a:xfrm>
            <a:off x="369888" y="333016"/>
            <a:ext cx="5108128" cy="6191969"/>
          </a:xfr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00610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2021-01-15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제목 1"/>
          <p:cNvSpPr>
            <a:spLocks noGrp="1"/>
          </p:cNvSpPr>
          <p:nvPr>
            <p:ph type="ctrTitle"/>
          </p:nvPr>
        </p:nvSpPr>
        <p:spPr>
          <a:xfrm>
            <a:off x="2207568" y="908720"/>
            <a:ext cx="7776864" cy="1368152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7000" b="0" kern="1200" baseline="0" dirty="0">
                <a:solidFill>
                  <a:srgbClr val="5F59C7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endParaRPr lang="ko-KR" altLang="en-US" dirty="0"/>
          </a:p>
        </p:txBody>
      </p:sp>
      <p:sp>
        <p:nvSpPr>
          <p:cNvPr id="8" name="그림 개체 틀 9"/>
          <p:cNvSpPr>
            <a:spLocks noGrp="1"/>
          </p:cNvSpPr>
          <p:nvPr>
            <p:ph type="pic" sz="quarter" idx="13"/>
          </p:nvPr>
        </p:nvSpPr>
        <p:spPr>
          <a:xfrm>
            <a:off x="407368" y="3169542"/>
            <a:ext cx="11377264" cy="3288431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2021-01-15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88728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19026"/>
            <a:ext cx="10972800" cy="7969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062021"/>
            <a:ext cx="10972800" cy="5286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429399"/>
            <a:ext cx="28448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MankSans" panose="02000603020000020003" pitchFamily="2" charset="-127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2021-01-15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429399"/>
            <a:ext cx="38608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MankSans" panose="02000603020000020003" pitchFamily="2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429399"/>
            <a:ext cx="28448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MankSans" panose="02000603020000020003" pitchFamily="2" charset="-127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1" r:id="rId3"/>
    <p:sldLayoutId id="2147483668" r:id="rId4"/>
    <p:sldLayoutId id="2147483671" r:id="rId5"/>
    <p:sldLayoutId id="2147483667" r:id="rId6"/>
    <p:sldLayoutId id="2147483669" r:id="rId7"/>
    <p:sldLayoutId id="2147483657" r:id="rId8"/>
    <p:sldLayoutId id="2147483670" r:id="rId9"/>
  </p:sldLayoutIdLst>
  <p:txStyles>
    <p:titleStyle>
      <a:lvl1pPr algn="l" defTabSz="914400" rtl="0" eaLnBrk="1" latinLnBrk="1" hangingPunct="1">
        <a:spcBef>
          <a:spcPct val="0"/>
        </a:spcBef>
        <a:buNone/>
        <a:defRPr lang="ko-KR" altLang="en-US" sz="3500" kern="1200">
          <a:solidFill>
            <a:sysClr val="windowText" lastClr="000000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2500" kern="1200" smtClean="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800" kern="1200" smtClean="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1800" kern="1200" smtClean="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800" kern="1200" smtClean="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lang="ko-KR" altLang="en-US"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4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2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7.png"/><Relationship Id="rId5" Type="http://schemas.openxmlformats.org/officeDocument/2006/relationships/image" Target="../media/image56.jpeg"/><Relationship Id="rId4" Type="http://schemas.openxmlformats.org/officeDocument/2006/relationships/image" Target="../media/image55.jpeg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0.png"/><Relationship Id="rId5" Type="http://schemas.openxmlformats.org/officeDocument/2006/relationships/image" Target="../media/image59.jpeg"/><Relationship Id="rId4" Type="http://schemas.openxmlformats.org/officeDocument/2006/relationships/image" Target="../media/image5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jpg"/><Relationship Id="rId3" Type="http://schemas.openxmlformats.org/officeDocument/2006/relationships/image" Target="../media/image61.jpeg"/><Relationship Id="rId7" Type="http://schemas.openxmlformats.org/officeDocument/2006/relationships/image" Target="../media/image65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4.jpeg"/><Relationship Id="rId5" Type="http://schemas.openxmlformats.org/officeDocument/2006/relationships/image" Target="../media/image63.jpeg"/><Relationship Id="rId4" Type="http://schemas.openxmlformats.org/officeDocument/2006/relationships/image" Target="../media/image62.jpeg"/><Relationship Id="rId9" Type="http://schemas.openxmlformats.org/officeDocument/2006/relationships/image" Target="../media/image67.jpe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개체 틀 6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" r="394"/>
          <a:stretch>
            <a:fillRect/>
          </a:stretch>
        </p:blipFill>
        <p:spPr>
          <a:xfrm>
            <a:off x="0" y="-17515"/>
            <a:ext cx="12192000" cy="6890504"/>
          </a:xfrm>
        </p:spPr>
      </p:pic>
      <p:sp>
        <p:nvSpPr>
          <p:cNvPr id="6" name="직사각형 5"/>
          <p:cNvSpPr/>
          <p:nvPr/>
        </p:nvSpPr>
        <p:spPr>
          <a:xfrm>
            <a:off x="1" y="-17515"/>
            <a:ext cx="12192000" cy="6890504"/>
          </a:xfrm>
          <a:prstGeom prst="rect">
            <a:avLst/>
          </a:prstGeom>
          <a:solidFill>
            <a:schemeClr val="tx1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4961334" y="1450876"/>
            <a:ext cx="7183338" cy="2520280"/>
          </a:xfrm>
          <a:prstGeom prst="rect">
            <a:avLst/>
          </a:prstGeom>
          <a:solidFill>
            <a:srgbClr val="171C61">
              <a:alpha val="6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5701546" y="2852936"/>
            <a:ext cx="6723939" cy="808562"/>
          </a:xfrm>
        </p:spPr>
        <p:txBody>
          <a:bodyPr/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Real Estate Online Contact  Platform 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business</a:t>
            </a:r>
          </a:p>
          <a:p>
            <a:r>
              <a:rPr lang="en-US" altLang="ko-KR" sz="9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en-US" altLang="ko-KR" sz="9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By </a:t>
            </a:r>
            <a:r>
              <a:rPr lang="en-US" altLang="ko-KR" sz="12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Fixability</a:t>
            </a: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5609406" y="2060848"/>
            <a:ext cx="6336704" cy="880570"/>
          </a:xfrm>
        </p:spPr>
        <p:txBody>
          <a:bodyPr/>
          <a:lstStyle/>
          <a:p>
            <a:r>
              <a:rPr lang="ko-KR" altLang="en-US" sz="4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부동산 전자계약 플랫폼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5457201" y="2186462"/>
            <a:ext cx="62328" cy="12976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3859" y="1798167"/>
            <a:ext cx="665458" cy="525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381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그림 4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04675C8-D5DD-4D29-9E47-95C34E8DF5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448" y="1700808"/>
            <a:ext cx="9572560" cy="4574352"/>
          </a:xfrm>
          <a:prstGeom prst="rect">
            <a:avLst/>
          </a:prstGeom>
        </p:spPr>
      </p:pic>
      <p:sp>
        <p:nvSpPr>
          <p:cNvPr id="7" name="제목 1"/>
          <p:cNvSpPr txBox="1">
            <a:spLocks/>
          </p:cNvSpPr>
          <p:nvPr/>
        </p:nvSpPr>
        <p:spPr>
          <a:xfrm>
            <a:off x="335360" y="307111"/>
            <a:ext cx="4613148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Business Model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6561432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58887" y="3639848"/>
            <a:ext cx="10074227" cy="12293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직사각형 24"/>
          <p:cNvSpPr/>
          <p:nvPr/>
        </p:nvSpPr>
        <p:spPr>
          <a:xfrm>
            <a:off x="1058887" y="5043554"/>
            <a:ext cx="10074227" cy="12293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0" y="1412776"/>
            <a:ext cx="12192000" cy="187220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53" name="제목 1"/>
          <p:cNvSpPr>
            <a:spLocks noGrp="1"/>
          </p:cNvSpPr>
          <p:nvPr>
            <p:ph type="title"/>
          </p:nvPr>
        </p:nvSpPr>
        <p:spPr>
          <a:xfrm>
            <a:off x="335360" y="307111"/>
            <a:ext cx="4613148" cy="916731"/>
          </a:xfrm>
        </p:spPr>
        <p:txBody>
          <a:bodyPr/>
          <a:lstStyle/>
          <a:p>
            <a:pPr algn="l"/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사업 분석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4" name="텍스트 개체 틀 4"/>
          <p:cNvSpPr>
            <a:spLocks noGrp="1"/>
          </p:cNvSpPr>
          <p:nvPr>
            <p:ph type="body" sz="quarter" idx="10"/>
          </p:nvPr>
        </p:nvSpPr>
        <p:spPr>
          <a:xfrm>
            <a:off x="3249179" y="2492896"/>
            <a:ext cx="5693640" cy="346613"/>
          </a:xfrm>
        </p:spPr>
        <p:txBody>
          <a:bodyPr>
            <a:normAutofit/>
          </a:bodyPr>
          <a:lstStyle/>
          <a:p>
            <a:r>
              <a:rPr lang="ko-KR" altLang="en-US" sz="1200" b="1" dirty="0" smtClean="0"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언제 어디서나 원하는 곳에서 안전한 부동산 거래를 시작한다</a:t>
            </a:r>
            <a:r>
              <a:rPr lang="en-US" altLang="ko-KR" sz="1200" b="1" dirty="0" smtClean="0"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r>
              <a:rPr lang="ko-KR" altLang="en-US" sz="1200" b="1" dirty="0" smtClean="0"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en-US" altLang="ko-KR" sz="1200" b="1" dirty="0">
              <a:solidFill>
                <a:schemeClr val="bg1">
                  <a:lumMod val="8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2" name="제목 1"/>
          <p:cNvSpPr txBox="1">
            <a:spLocks/>
          </p:cNvSpPr>
          <p:nvPr/>
        </p:nvSpPr>
        <p:spPr>
          <a:xfrm>
            <a:off x="4077260" y="1772816"/>
            <a:ext cx="4037481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US" altLang="ko-KR" sz="3000" dirty="0" smtClean="0">
                <a:solidFill>
                  <a:srgbClr val="C3F96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Any Time, Any Where</a:t>
            </a:r>
            <a:endParaRPr lang="ko-KR" altLang="en-US" sz="3000" dirty="0">
              <a:solidFill>
                <a:srgbClr val="C3F963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271464" y="3792414"/>
            <a:ext cx="386195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부동산 </a:t>
            </a:r>
            <a:r>
              <a:rPr lang="ko-KR" altLang="en-US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시장의</a:t>
            </a:r>
            <a:r>
              <a:rPr lang="ko-KR" altLang="en-US" sz="15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500" b="1" dirty="0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변화</a:t>
            </a:r>
            <a:r>
              <a:rPr lang="ko-KR" altLang="en-US" sz="15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바라고</a:t>
            </a:r>
            <a:r>
              <a:rPr lang="en-US" altLang="ko-KR" sz="15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500" b="1" dirty="0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혁신</a:t>
            </a:r>
            <a:r>
              <a:rPr lang="ko-KR" altLang="en-US" sz="15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요구한다</a:t>
            </a:r>
            <a:r>
              <a:rPr lang="en-US" altLang="ko-KR" sz="15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r>
              <a:rPr lang="ko-KR" altLang="en-US" sz="15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</a:t>
            </a:r>
            <a:endParaRPr lang="ko-KR" altLang="en-US" sz="1500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1271464" y="5189912"/>
            <a:ext cx="428995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부동산 시장의 </a:t>
            </a:r>
            <a:r>
              <a:rPr lang="ko-KR" altLang="en-US" sz="1500" b="1" dirty="0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저비용</a:t>
            </a:r>
            <a:r>
              <a:rPr lang="en-US" altLang="ko-KR" sz="1500" b="1" dirty="0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500" b="1" dirty="0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고효율</a:t>
            </a:r>
            <a:r>
              <a:rPr lang="ko-KR" altLang="en-US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지속적으로 </a:t>
            </a:r>
            <a:r>
              <a:rPr lang="ko-KR" altLang="en-US" sz="1500" b="1" dirty="0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확대</a:t>
            </a:r>
            <a:r>
              <a:rPr lang="ko-KR" altLang="en-US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한다</a:t>
            </a:r>
            <a:r>
              <a:rPr lang="en-US" altLang="ko-KR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ko-KR" altLang="en-US" sz="15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2" name="직사각형 81"/>
          <p:cNvSpPr/>
          <p:nvPr/>
        </p:nvSpPr>
        <p:spPr>
          <a:xfrm>
            <a:off x="515380" y="1574012"/>
            <a:ext cx="11161240" cy="1545620"/>
          </a:xfrm>
          <a:prstGeom prst="rect">
            <a:avLst/>
          </a:prstGeom>
          <a:noFill/>
          <a:ln>
            <a:solidFill>
              <a:srgbClr val="C3F963">
                <a:alpha val="69804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9FCE3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407940" y="4139378"/>
            <a:ext cx="74963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설명을 추가해주세요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385233" y="5538973"/>
            <a:ext cx="74963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설명을 추가해주세요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3330351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그림 5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132" name="제목 1"/>
          <p:cNvSpPr txBox="1">
            <a:spLocks/>
          </p:cNvSpPr>
          <p:nvPr/>
        </p:nvSpPr>
        <p:spPr>
          <a:xfrm>
            <a:off x="335360" y="307111"/>
            <a:ext cx="4613148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Feasibility Analysis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99" name="텍스트 개체 틀 4"/>
          <p:cNvSpPr txBox="1">
            <a:spLocks/>
          </p:cNvSpPr>
          <p:nvPr/>
        </p:nvSpPr>
        <p:spPr>
          <a:xfrm>
            <a:off x="335360" y="1034135"/>
            <a:ext cx="3513347" cy="379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시장 통계 지표</a:t>
            </a:r>
            <a:r>
              <a:rPr lang="en-US" altLang="ko-KR" dirty="0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dirty="0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계량</a:t>
            </a:r>
            <a:r>
              <a:rPr lang="en-US" altLang="ko-KR" dirty="0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dirty="0">
              <a:solidFill>
                <a:srgbClr val="92D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00" name="직사각형 199"/>
          <p:cNvSpPr/>
          <p:nvPr/>
        </p:nvSpPr>
        <p:spPr>
          <a:xfrm>
            <a:off x="119336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01" name="직사각형 200"/>
          <p:cNvSpPr/>
          <p:nvPr/>
        </p:nvSpPr>
        <p:spPr>
          <a:xfrm>
            <a:off x="6252295" y="4273200"/>
            <a:ext cx="5224301" cy="216318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02" name="직사각형 201"/>
          <p:cNvSpPr/>
          <p:nvPr/>
        </p:nvSpPr>
        <p:spPr>
          <a:xfrm>
            <a:off x="722994" y="4273199"/>
            <a:ext cx="5228150" cy="216478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03" name="직사각형 202"/>
          <p:cNvSpPr/>
          <p:nvPr/>
        </p:nvSpPr>
        <p:spPr>
          <a:xfrm>
            <a:off x="6252295" y="1932188"/>
            <a:ext cx="5224301" cy="216318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04" name="직사각형 203"/>
          <p:cNvSpPr/>
          <p:nvPr/>
        </p:nvSpPr>
        <p:spPr>
          <a:xfrm>
            <a:off x="715405" y="1932188"/>
            <a:ext cx="5228150" cy="216478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26" name="TextBox 225"/>
          <p:cNvSpPr txBox="1"/>
          <p:nvPr/>
        </p:nvSpPr>
        <p:spPr>
          <a:xfrm>
            <a:off x="9458072" y="2522356"/>
            <a:ext cx="17235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연간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b="1" dirty="0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중개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수수료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27" name="TextBox 226"/>
          <p:cNvSpPr txBox="1"/>
          <p:nvPr/>
        </p:nvSpPr>
        <p:spPr>
          <a:xfrm>
            <a:off x="9860427" y="4719915"/>
            <a:ext cx="1305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주거</a:t>
            </a:r>
            <a:r>
              <a:rPr lang="en-US" altLang="ko-KR" b="1" dirty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b="1" dirty="0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별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분류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24" name="TextBox 223"/>
          <p:cNvSpPr txBox="1"/>
          <p:nvPr/>
        </p:nvSpPr>
        <p:spPr>
          <a:xfrm>
            <a:off x="1069096" y="2522356"/>
            <a:ext cx="1503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연간 </a:t>
            </a:r>
            <a:r>
              <a:rPr lang="ko-KR" altLang="en-US" b="1" dirty="0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이사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건수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28" name="TextBox 227"/>
          <p:cNvSpPr txBox="1"/>
          <p:nvPr/>
        </p:nvSpPr>
        <p:spPr>
          <a:xfrm>
            <a:off x="2429669" y="3053830"/>
            <a:ext cx="11496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359,400</a:t>
            </a:r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건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236" name="직선 연결선 235"/>
          <p:cNvCxnSpPr/>
          <p:nvPr/>
        </p:nvCxnSpPr>
        <p:spPr>
          <a:xfrm>
            <a:off x="6083696" y="2841196"/>
            <a:ext cx="13287" cy="2474381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직선 연결선 236"/>
          <p:cNvCxnSpPr/>
          <p:nvPr/>
        </p:nvCxnSpPr>
        <p:spPr>
          <a:xfrm>
            <a:off x="4145570" y="4168977"/>
            <a:ext cx="3889538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8" name="타원 237"/>
          <p:cNvSpPr/>
          <p:nvPr/>
        </p:nvSpPr>
        <p:spPr>
          <a:xfrm>
            <a:off x="6702941" y="2217893"/>
            <a:ext cx="1656026" cy="165602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AF6F6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40" name="타원 239"/>
          <p:cNvSpPr/>
          <p:nvPr/>
        </p:nvSpPr>
        <p:spPr>
          <a:xfrm>
            <a:off x="3833033" y="4496249"/>
            <a:ext cx="1656026" cy="165602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AF6F6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41" name="타원 240"/>
          <p:cNvSpPr/>
          <p:nvPr/>
        </p:nvSpPr>
        <p:spPr>
          <a:xfrm>
            <a:off x="6702941" y="4526270"/>
            <a:ext cx="1656026" cy="165602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AF6F6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3833033" y="2187872"/>
            <a:ext cx="1656026" cy="1656026"/>
            <a:chOff x="3833033" y="2187872"/>
            <a:chExt cx="1656026" cy="1656026"/>
          </a:xfrm>
        </p:grpSpPr>
        <p:sp>
          <p:nvSpPr>
            <p:cNvPr id="206" name="타원 205"/>
            <p:cNvSpPr/>
            <p:nvPr/>
          </p:nvSpPr>
          <p:spPr>
            <a:xfrm>
              <a:off x="3833033" y="2187872"/>
              <a:ext cx="1656026" cy="1656026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AF6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66210" y="2421049"/>
              <a:ext cx="1189673" cy="1189673"/>
            </a:xfrm>
            <a:prstGeom prst="rect">
              <a:avLst/>
            </a:prstGeom>
          </p:spPr>
        </p:pic>
      </p:grpSp>
      <p:sp>
        <p:nvSpPr>
          <p:cNvPr id="47" name="TextBox 46"/>
          <p:cNvSpPr txBox="1"/>
          <p:nvPr/>
        </p:nvSpPr>
        <p:spPr>
          <a:xfrm>
            <a:off x="2612843" y="3347466"/>
            <a:ext cx="9665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00" dirty="0" smtClean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월세 이사 건수</a:t>
            </a:r>
            <a:endParaRPr lang="en-US" altLang="ko-KR" sz="1000" dirty="0" smtClean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6907" y="2461859"/>
            <a:ext cx="1168095" cy="1168095"/>
          </a:xfrm>
          <a:prstGeom prst="rect">
            <a:avLst/>
          </a:prstGeom>
        </p:spPr>
      </p:pic>
      <p:sp>
        <p:nvSpPr>
          <p:cNvPr id="61" name="TextBox 60"/>
          <p:cNvSpPr txBox="1"/>
          <p:nvPr/>
        </p:nvSpPr>
        <p:spPr>
          <a:xfrm>
            <a:off x="8616280" y="3053830"/>
            <a:ext cx="12490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 </a:t>
            </a:r>
            <a:r>
              <a:rPr lang="en-US" altLang="ko-K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</a:t>
            </a:r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천억 원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9336" y="4676429"/>
            <a:ext cx="1295666" cy="1295666"/>
          </a:xfrm>
          <a:prstGeom prst="rect">
            <a:avLst/>
          </a:prstGeom>
        </p:spPr>
      </p:pic>
      <p:sp>
        <p:nvSpPr>
          <p:cNvPr id="62" name="TextBox 61"/>
          <p:cNvSpPr txBox="1"/>
          <p:nvPr/>
        </p:nvSpPr>
        <p:spPr>
          <a:xfrm>
            <a:off x="8616280" y="5249809"/>
            <a:ext cx="12474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자가  </a:t>
            </a:r>
            <a:r>
              <a:rPr lang="en-US" altLang="ko-K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42.8%</a:t>
            </a:r>
          </a:p>
          <a:p>
            <a:pPr algn="r"/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전세  </a:t>
            </a:r>
            <a:r>
              <a:rPr lang="en-US" altLang="ko-K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23.1%</a:t>
            </a:r>
          </a:p>
          <a:p>
            <a:pPr algn="r"/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월세</a:t>
            </a: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34.1%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1059477" y="4719915"/>
            <a:ext cx="10567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임대 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현황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7023" y="4750239"/>
            <a:ext cx="1148046" cy="1148046"/>
          </a:xfrm>
          <a:prstGeom prst="rect">
            <a:avLst/>
          </a:prstGeom>
        </p:spPr>
      </p:pic>
      <p:sp>
        <p:nvSpPr>
          <p:cNvPr id="64" name="TextBox 63"/>
          <p:cNvSpPr txBox="1"/>
          <p:nvPr/>
        </p:nvSpPr>
        <p:spPr>
          <a:xfrm>
            <a:off x="1737172" y="5249809"/>
            <a:ext cx="184217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임대 호수  </a:t>
            </a:r>
            <a:r>
              <a:rPr lang="en-US" altLang="ko-K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45.8%</a:t>
            </a:r>
          </a:p>
          <a:p>
            <a:pPr algn="r"/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임대 사업자 </a:t>
            </a: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19.1%</a:t>
            </a:r>
          </a:p>
          <a:p>
            <a:pPr algn="r"/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 사업자  </a:t>
            </a:r>
            <a:r>
              <a:rPr lang="en-US" altLang="ko-K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26.7%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068717" y="1105872"/>
            <a:ext cx="170431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(Source: 2019 </a:t>
            </a:r>
            <a:r>
              <a:rPr lang="ko-KR" altLang="en-US" sz="1000" dirty="0"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통계청 자료</a:t>
            </a:r>
            <a:r>
              <a:rPr lang="en-US" altLang="ko-KR" sz="1000" dirty="0" smtClean="0"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sz="1000" dirty="0">
              <a:solidFill>
                <a:schemeClr val="bg1">
                  <a:lumMod val="8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4848347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직사각형 63"/>
          <p:cNvSpPr/>
          <p:nvPr/>
        </p:nvSpPr>
        <p:spPr>
          <a:xfrm>
            <a:off x="119336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6252295" y="4273200"/>
            <a:ext cx="5224301" cy="216318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6" name="직사각형 65"/>
          <p:cNvSpPr/>
          <p:nvPr/>
        </p:nvSpPr>
        <p:spPr>
          <a:xfrm>
            <a:off x="722994" y="4273199"/>
            <a:ext cx="5228150" cy="216478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6252295" y="1932188"/>
            <a:ext cx="5224301" cy="216318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715405" y="1932188"/>
            <a:ext cx="5228150" cy="216478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9464484" y="2522356"/>
            <a:ext cx="16722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공인중개사 </a:t>
            </a:r>
            <a:r>
              <a:rPr lang="ko-KR" altLang="en-US" b="1" dirty="0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매출</a:t>
            </a:r>
            <a:endParaRPr lang="ko-KR" altLang="en-US" b="1" dirty="0">
              <a:solidFill>
                <a:srgbClr val="92D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9903707" y="4719915"/>
            <a:ext cx="1261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b="1" dirty="0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수수료 </a:t>
            </a:r>
            <a:r>
              <a:rPr lang="ko-KR" altLang="en-US" b="1" dirty="0" smtClean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불만</a:t>
            </a:r>
            <a:endParaRPr lang="ko-KR" altLang="en-US" b="1" dirty="0">
              <a:solidFill>
                <a:srgbClr val="59595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1069096" y="2522356"/>
            <a:ext cx="2390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부동산 </a:t>
            </a:r>
            <a:r>
              <a:rPr lang="ko-KR" altLang="en-US" b="1" dirty="0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중개 자격 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소지자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2513024" y="3053830"/>
            <a:ext cx="10663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약 </a:t>
            </a:r>
            <a:r>
              <a:rPr lang="en-US" altLang="ko-K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45</a:t>
            </a:r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만 명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73" name="직선 연결선 72"/>
          <p:cNvCxnSpPr/>
          <p:nvPr/>
        </p:nvCxnSpPr>
        <p:spPr>
          <a:xfrm>
            <a:off x="6083696" y="2841196"/>
            <a:ext cx="13287" cy="2474381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 73"/>
          <p:cNvCxnSpPr/>
          <p:nvPr/>
        </p:nvCxnSpPr>
        <p:spPr>
          <a:xfrm>
            <a:off x="4145570" y="4168977"/>
            <a:ext cx="3889538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타원 76"/>
          <p:cNvSpPr/>
          <p:nvPr/>
        </p:nvSpPr>
        <p:spPr>
          <a:xfrm>
            <a:off x="6702941" y="4526270"/>
            <a:ext cx="1656026" cy="165602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AF6F6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2612843" y="3347466"/>
            <a:ext cx="9665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00" dirty="0" smtClean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운영자</a:t>
            </a: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10</a:t>
            </a:r>
            <a:r>
              <a:rPr lang="ko-KR" altLang="en-US" sz="1000" dirty="0" err="1" smtClean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만명</a:t>
            </a:r>
            <a:endParaRPr lang="en-US" altLang="ko-KR" sz="1000" dirty="0" smtClean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80" name="그림 7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6907" y="2461859"/>
            <a:ext cx="1168095" cy="1168095"/>
          </a:xfrm>
          <a:prstGeom prst="rect">
            <a:avLst/>
          </a:prstGeom>
        </p:spPr>
      </p:pic>
      <p:sp>
        <p:nvSpPr>
          <p:cNvPr id="81" name="TextBox 80"/>
          <p:cNvSpPr txBox="1"/>
          <p:nvPr/>
        </p:nvSpPr>
        <p:spPr>
          <a:xfrm>
            <a:off x="8541764" y="3053830"/>
            <a:ext cx="23455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5000</a:t>
            </a:r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만원 이상 매출</a:t>
            </a:r>
            <a:endParaRPr lang="en-US" altLang="ko-KR" sz="16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공인중개사는 </a:t>
            </a:r>
            <a:r>
              <a:rPr lang="en-US" altLang="ko-K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23%</a:t>
            </a:r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 불과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8541764" y="5249809"/>
            <a:ext cx="19223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부동산 중개 수수료에</a:t>
            </a:r>
            <a:endParaRPr lang="en-US" altLang="ko-KR" sz="16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민원 및 청원이 급증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1069096" y="4719915"/>
            <a:ext cx="1723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공인 중개사 </a:t>
            </a:r>
            <a:r>
              <a:rPr lang="ko-KR" altLang="en-US" b="1" dirty="0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폐업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85" name="그림 8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7023" y="4750239"/>
            <a:ext cx="1148046" cy="1148046"/>
          </a:xfrm>
          <a:prstGeom prst="rect">
            <a:avLst/>
          </a:prstGeom>
        </p:spPr>
      </p:pic>
      <p:sp>
        <p:nvSpPr>
          <p:cNvPr id="86" name="TextBox 85"/>
          <p:cNvSpPr txBox="1"/>
          <p:nvPr/>
        </p:nvSpPr>
        <p:spPr>
          <a:xfrm>
            <a:off x="1427728" y="5249809"/>
            <a:ext cx="21516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부동산 정책의 강화와</a:t>
            </a:r>
            <a:endParaRPr lang="en-US" altLang="ko-KR" sz="16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r"/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부동산 정책 변화로 인한</a:t>
            </a:r>
            <a:endParaRPr lang="en-US" altLang="ko-KR" sz="16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r"/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폐업 사례 증가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0" name="그림 5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89" name="제목 1"/>
          <p:cNvSpPr txBox="1">
            <a:spLocks/>
          </p:cNvSpPr>
          <p:nvPr/>
        </p:nvSpPr>
        <p:spPr>
          <a:xfrm>
            <a:off x="335360" y="307111"/>
            <a:ext cx="4613148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Feasibility Analysis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0" name="텍스트 개체 틀 4"/>
          <p:cNvSpPr txBox="1">
            <a:spLocks/>
          </p:cNvSpPr>
          <p:nvPr/>
        </p:nvSpPr>
        <p:spPr>
          <a:xfrm>
            <a:off x="335360" y="1034135"/>
            <a:ext cx="3513347" cy="379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시장 분석 지표</a:t>
            </a:r>
            <a:r>
              <a:rPr lang="en-US" altLang="ko-KR" dirty="0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dirty="0" err="1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비계량</a:t>
            </a:r>
            <a:r>
              <a:rPr lang="en-US" altLang="ko-KR" dirty="0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dirty="0">
              <a:solidFill>
                <a:srgbClr val="92D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0109" y="4693438"/>
            <a:ext cx="1321691" cy="1321691"/>
          </a:xfrm>
          <a:prstGeom prst="rect">
            <a:avLst/>
          </a:prstGeom>
        </p:spPr>
      </p:pic>
      <p:sp>
        <p:nvSpPr>
          <p:cNvPr id="75" name="타원 74"/>
          <p:cNvSpPr/>
          <p:nvPr/>
        </p:nvSpPr>
        <p:spPr>
          <a:xfrm>
            <a:off x="6702941" y="2217893"/>
            <a:ext cx="1656026" cy="165602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AF6F6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5913" y="2430865"/>
            <a:ext cx="1230082" cy="1230082"/>
          </a:xfrm>
          <a:prstGeom prst="rect">
            <a:avLst/>
          </a:prstGeom>
        </p:spPr>
      </p:pic>
      <p:sp>
        <p:nvSpPr>
          <p:cNvPr id="87" name="타원 86"/>
          <p:cNvSpPr/>
          <p:nvPr/>
        </p:nvSpPr>
        <p:spPr>
          <a:xfrm>
            <a:off x="3833033" y="2187872"/>
            <a:ext cx="1656026" cy="165602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AF6F6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9922" y="2454761"/>
            <a:ext cx="1122249" cy="1122249"/>
          </a:xfrm>
          <a:prstGeom prst="rect">
            <a:avLst/>
          </a:prstGeom>
        </p:spPr>
      </p:pic>
      <p:sp>
        <p:nvSpPr>
          <p:cNvPr id="76" name="타원 75"/>
          <p:cNvSpPr/>
          <p:nvPr/>
        </p:nvSpPr>
        <p:spPr>
          <a:xfrm>
            <a:off x="3833033" y="4496249"/>
            <a:ext cx="1656026" cy="165602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AF6F6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3987" y="4747203"/>
            <a:ext cx="1154119" cy="1154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77383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/>
          <p:nvPr/>
        </p:nvSpPr>
        <p:spPr>
          <a:xfrm>
            <a:off x="119336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646590" y="3453001"/>
            <a:ext cx="10898820" cy="146416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646590" y="5085184"/>
            <a:ext cx="10898820" cy="146416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646590" y="3453467"/>
            <a:ext cx="864096" cy="1463234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4" name="직사각형 83"/>
          <p:cNvSpPr/>
          <p:nvPr/>
        </p:nvSpPr>
        <p:spPr>
          <a:xfrm>
            <a:off x="643029" y="5082874"/>
            <a:ext cx="864096" cy="1463234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646590" y="1820818"/>
            <a:ext cx="10898820" cy="146416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46590" y="1824061"/>
            <a:ext cx="864096" cy="1463234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8021513" y="700012"/>
            <a:ext cx="2595582" cy="4247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b="1" dirty="0" err="1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프롭테크</a:t>
            </a:r>
            <a:r>
              <a:rPr lang="ko-KR" altLang="en-US" b="1" dirty="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b="1" dirty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시대의 시장 </a:t>
            </a:r>
            <a:r>
              <a:rPr lang="ko-KR" altLang="en-US" b="1" dirty="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선점</a:t>
            </a:r>
            <a:endParaRPr lang="ko-KR" altLang="en-US" sz="2000" b="1" dirty="0">
              <a:solidFill>
                <a:schemeClr val="bg1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7669621" y="988816"/>
            <a:ext cx="2947474" cy="4247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b="1" dirty="0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First  </a:t>
            </a:r>
            <a:r>
              <a:rPr lang="en-US" altLang="ko-KR" b="1" dirty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Mover </a:t>
            </a:r>
            <a:r>
              <a:rPr lang="en-US" altLang="ko-KR" b="1" dirty="0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Fast  Follower</a:t>
            </a:r>
            <a:endParaRPr lang="ko-KR" altLang="en-US" sz="1600" b="1" dirty="0">
              <a:solidFill>
                <a:srgbClr val="92D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1" name="제목 1"/>
          <p:cNvSpPr txBox="1">
            <a:spLocks/>
          </p:cNvSpPr>
          <p:nvPr/>
        </p:nvSpPr>
        <p:spPr>
          <a:xfrm>
            <a:off x="335360" y="307111"/>
            <a:ext cx="4613148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Feasibility Analysis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6" name="텍스트 개체 틀 4"/>
          <p:cNvSpPr txBox="1">
            <a:spLocks/>
          </p:cNvSpPr>
          <p:nvPr/>
        </p:nvSpPr>
        <p:spPr>
          <a:xfrm>
            <a:off x="335360" y="1034135"/>
            <a:ext cx="4464496" cy="379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사업의 경쟁력</a:t>
            </a:r>
            <a:r>
              <a:rPr lang="en-US" altLang="ko-KR" dirty="0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 Business Competitiveness)</a:t>
            </a:r>
            <a:endParaRPr lang="ko-KR" altLang="en-US" dirty="0">
              <a:solidFill>
                <a:srgbClr val="92D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1631504" y="2032061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거래의 </a:t>
            </a:r>
            <a:r>
              <a:rPr lang="ko-KR" altLang="en-US" b="1" dirty="0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안전성</a:t>
            </a:r>
            <a:endParaRPr lang="ko-KR" altLang="en-US" b="1" dirty="0">
              <a:solidFill>
                <a:srgbClr val="92D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2639616" y="2461261"/>
            <a:ext cx="29450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단계의 보안체계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안면인식 기술 활용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1631504" y="3644806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거래의 </a:t>
            </a:r>
            <a:r>
              <a:rPr lang="ko-KR" altLang="en-US" b="1" dirty="0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편리성</a:t>
            </a:r>
            <a:endParaRPr lang="ko-KR" altLang="en-US" b="1" dirty="0">
              <a:solidFill>
                <a:srgbClr val="92D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1631504" y="5331010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중개사법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관련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2639616" y="2826410"/>
            <a:ext cx="36263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계약 실행과 관련한 무한 책임제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보증사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은행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도입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7348251" y="2414401"/>
            <a:ext cx="35092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가상계좌를 활용한 결재방식 채택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자동대출 연계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2639616" y="4047747"/>
            <a:ext cx="37721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동영상 업로드를 통한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VR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서비스로 물건 탐방갈증 해소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7348251" y="4479651"/>
            <a:ext cx="27174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중개사 개입 없이 자유 의사대로 계약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2639616" y="4486001"/>
            <a:ext cx="45608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관심물건 </a:t>
            </a:r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등록시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SNS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통해 정보수신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(AI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서비스 포함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서비스 제공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7348251" y="4042134"/>
            <a:ext cx="37529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때와 장소를 가리지 않는 유동적 환경에서 서비스 실현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2639616" y="5726608"/>
            <a:ext cx="36888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플랫폼 </a:t>
            </a:r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호스팅으로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중개사무소 개설 활성화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카페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24)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2639616" y="6067234"/>
            <a:ext cx="40639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플랫폼에서 계약에 필요한 각종 서식 다운 사용 및 전자결제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7348251" y="5726608"/>
            <a:ext cx="32688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중개사 플랫폼 </a:t>
            </a:r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앱에서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자가광고로 차별화 시도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7348251" y="6069938"/>
            <a:ext cx="38908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공유사무실 및 중개법인 운영으로 시장의 인식 전환 유도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8" name="제목 1"/>
          <p:cNvSpPr txBox="1">
            <a:spLocks/>
          </p:cNvSpPr>
          <p:nvPr/>
        </p:nvSpPr>
        <p:spPr>
          <a:xfrm>
            <a:off x="805049" y="2094534"/>
            <a:ext cx="547179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endParaRPr lang="en-US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9" name="제목 1"/>
          <p:cNvSpPr txBox="1">
            <a:spLocks/>
          </p:cNvSpPr>
          <p:nvPr/>
        </p:nvSpPr>
        <p:spPr>
          <a:xfrm>
            <a:off x="805049" y="3726719"/>
            <a:ext cx="547179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endParaRPr lang="en-US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0" name="제목 1"/>
          <p:cNvSpPr txBox="1">
            <a:spLocks/>
          </p:cNvSpPr>
          <p:nvPr/>
        </p:nvSpPr>
        <p:spPr>
          <a:xfrm>
            <a:off x="805049" y="5358902"/>
            <a:ext cx="547179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endParaRPr lang="en-US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452435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직사각형 102"/>
          <p:cNvSpPr/>
          <p:nvPr/>
        </p:nvSpPr>
        <p:spPr>
          <a:xfrm>
            <a:off x="119336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80" name="그림 7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83" name="제목 1"/>
          <p:cNvSpPr txBox="1">
            <a:spLocks/>
          </p:cNvSpPr>
          <p:nvPr/>
        </p:nvSpPr>
        <p:spPr>
          <a:xfrm>
            <a:off x="335360" y="307111"/>
            <a:ext cx="4613148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Feasibility Analysis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4" name="텍스트 개체 틀 4"/>
          <p:cNvSpPr txBox="1">
            <a:spLocks/>
          </p:cNvSpPr>
          <p:nvPr/>
        </p:nvSpPr>
        <p:spPr>
          <a:xfrm>
            <a:off x="335360" y="1034135"/>
            <a:ext cx="4464496" cy="379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사업 모델의 목표</a:t>
            </a:r>
            <a:r>
              <a:rPr lang="en-US" altLang="ko-KR" dirty="0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 Business model goal)</a:t>
            </a:r>
            <a:endParaRPr lang="ko-KR" altLang="en-US" dirty="0">
              <a:solidFill>
                <a:srgbClr val="92D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7" name="육각형 36"/>
          <p:cNvSpPr/>
          <p:nvPr/>
        </p:nvSpPr>
        <p:spPr>
          <a:xfrm rot="5400000">
            <a:off x="292161" y="2316376"/>
            <a:ext cx="1342604" cy="1157415"/>
          </a:xfrm>
          <a:prstGeom prst="hexagon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5" name="육각형 84"/>
          <p:cNvSpPr/>
          <p:nvPr/>
        </p:nvSpPr>
        <p:spPr>
          <a:xfrm rot="5400000">
            <a:off x="-14039" y="4001103"/>
            <a:ext cx="3214894" cy="1977612"/>
          </a:xfrm>
          <a:prstGeom prst="hexagon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1" name="육각형 90"/>
          <p:cNvSpPr/>
          <p:nvPr/>
        </p:nvSpPr>
        <p:spPr>
          <a:xfrm rot="5400000">
            <a:off x="4904677" y="2316376"/>
            <a:ext cx="1342604" cy="1157415"/>
          </a:xfrm>
          <a:prstGeom prst="hexagon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2" name="육각형 91"/>
          <p:cNvSpPr/>
          <p:nvPr/>
        </p:nvSpPr>
        <p:spPr>
          <a:xfrm rot="5400000">
            <a:off x="4598477" y="4001103"/>
            <a:ext cx="3214894" cy="1977612"/>
          </a:xfrm>
          <a:prstGeom prst="hexagon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4" name="육각형 93"/>
          <p:cNvSpPr/>
          <p:nvPr/>
        </p:nvSpPr>
        <p:spPr>
          <a:xfrm rot="5400000">
            <a:off x="2598419" y="2316376"/>
            <a:ext cx="1342604" cy="1157415"/>
          </a:xfrm>
          <a:prstGeom prst="hexagon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5" name="육각형 94"/>
          <p:cNvSpPr/>
          <p:nvPr/>
        </p:nvSpPr>
        <p:spPr>
          <a:xfrm rot="5400000">
            <a:off x="2292220" y="4001100"/>
            <a:ext cx="3214891" cy="1977612"/>
          </a:xfrm>
          <a:prstGeom prst="hexagon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7" name="육각형 96"/>
          <p:cNvSpPr/>
          <p:nvPr/>
        </p:nvSpPr>
        <p:spPr>
          <a:xfrm rot="5400000">
            <a:off x="7210935" y="2316376"/>
            <a:ext cx="1342604" cy="1157415"/>
          </a:xfrm>
          <a:prstGeom prst="hexagon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8" name="육각형 97"/>
          <p:cNvSpPr/>
          <p:nvPr/>
        </p:nvSpPr>
        <p:spPr>
          <a:xfrm rot="5400000">
            <a:off x="6904737" y="4001099"/>
            <a:ext cx="3214889" cy="1977612"/>
          </a:xfrm>
          <a:prstGeom prst="hexagon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0" name="육각형 99"/>
          <p:cNvSpPr/>
          <p:nvPr/>
        </p:nvSpPr>
        <p:spPr>
          <a:xfrm rot="5400000">
            <a:off x="9517192" y="2316376"/>
            <a:ext cx="1342604" cy="1157415"/>
          </a:xfrm>
          <a:prstGeom prst="hexagon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1" name="육각형 100"/>
          <p:cNvSpPr/>
          <p:nvPr/>
        </p:nvSpPr>
        <p:spPr>
          <a:xfrm rot="5400000">
            <a:off x="9210993" y="4001100"/>
            <a:ext cx="3214891" cy="1977612"/>
          </a:xfrm>
          <a:prstGeom prst="hexagon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623392" y="3914133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수익 모델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2934065" y="3914133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거래 방식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5239994" y="3914133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보안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7546252" y="3914133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차별화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9852510" y="3914133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계약 방식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852510" y="4274173"/>
            <a:ext cx="1788106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ko-KR"/>
            </a:defPPr>
            <a:lvl1pPr algn="r"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Noto Sans" panose="020B0502040504020204" pitchFamily="34" charset="0"/>
                <a:ea typeface="맑은 고딕" panose="020B0503020000020004" pitchFamily="50" charset="-127"/>
              </a:defRPr>
            </a:lvl1pPr>
          </a:lstStyle>
          <a:p>
            <a:pPr algn="l"/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안전한 비대면 계약 </a:t>
            </a:r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방식</a:t>
            </a: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endParaRPr lang="en-US" altLang="ko-KR" sz="12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완벽한 전자계약</a:t>
            </a:r>
            <a:endParaRPr lang="en-US" altLang="ko-KR" sz="12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522499" y="4274173"/>
            <a:ext cx="1980737" cy="1384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ko-KR"/>
            </a:defPPr>
            <a:lvl1pPr algn="r"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Noto Sans" panose="020B0502040504020204" pitchFamily="34" charset="0"/>
                <a:ea typeface="맑은 고딕" panose="020B0503020000020004" pitchFamily="50" charset="-127"/>
              </a:defRPr>
            </a:lvl1pPr>
          </a:lstStyle>
          <a:p>
            <a:pPr algn="l"/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타사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직방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다방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등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와의 </a:t>
            </a:r>
            <a:endParaRPr lang="en-US" altLang="ko-KR" sz="12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완벽한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차별화 서비스 제공</a:t>
            </a: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endParaRPr lang="en-US" altLang="ko-KR" sz="12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공인중개사의</a:t>
            </a:r>
            <a:endParaRPr lang="en-US" altLang="ko-KR" sz="12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매물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확보가 다양해짐</a:t>
            </a: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endParaRPr lang="en-US" altLang="ko-KR" sz="12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비대면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대출 서비스 연계 지원</a:t>
            </a: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237411" y="4274173"/>
            <a:ext cx="3616100" cy="1015663"/>
          </a:xfrm>
          <a:prstGeom prst="rect">
            <a:avLst/>
          </a:prstGeom>
        </p:spPr>
        <p:txBody>
          <a:bodyPr wrap="square" rtlCol="0" anchor="t">
            <a:spAutoFit/>
          </a:bodyPr>
          <a:lstStyle>
            <a:defPPr>
              <a:defRPr lang="ko-KR"/>
            </a:defPPr>
            <a:lvl1pPr algn="r"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Noto Sans" panose="020B0502040504020204" pitchFamily="34" charset="0"/>
                <a:ea typeface="맑은 고딕" panose="020B0503020000020004" pitchFamily="50" charset="-127"/>
              </a:defRPr>
            </a:lvl1pPr>
          </a:lstStyle>
          <a:p>
            <a:pPr algn="l"/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단계 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ISP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인증 체계와 </a:t>
            </a:r>
            <a:endParaRPr lang="en-US" altLang="ko-KR" sz="12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비전인식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본인 확인 </a:t>
            </a:r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기술</a:t>
            </a:r>
            <a:endParaRPr lang="en-US" altLang="ko-KR" sz="12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허위매물 근절과 </a:t>
            </a:r>
            <a:endParaRPr lang="en-US" altLang="ko-KR" sz="12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부동산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범죄를 사전에 예방</a:t>
            </a: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2903452" y="4274173"/>
            <a:ext cx="3010905" cy="15696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ko-KR"/>
            </a:defPPr>
            <a:lvl1pPr algn="r"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Noto Sans" panose="020B0502040504020204" pitchFamily="34" charset="0"/>
                <a:ea typeface="맑은 고딕" panose="020B0503020000020004" pitchFamily="50" charset="-127"/>
              </a:defRPr>
            </a:lvl1pPr>
          </a:lstStyle>
          <a:p>
            <a:pPr algn="l"/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투명한 거래 </a:t>
            </a:r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방식의</a:t>
            </a:r>
            <a:endParaRPr lang="en-US" altLang="ko-KR" sz="12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영상 메신저</a:t>
            </a:r>
            <a:endParaRPr lang="en-US" altLang="ko-KR" sz="12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조세 의무 정책을 반영한 </a:t>
            </a:r>
            <a:endParaRPr lang="en-US" altLang="ko-KR" sz="12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완전한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부동산 </a:t>
            </a:r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거래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방식 </a:t>
            </a:r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제공</a:t>
            </a:r>
            <a:endParaRPr lang="en-US" altLang="ko-KR" sz="12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대출</a:t>
            </a:r>
            <a:r>
              <a:rPr lang="en-US" altLang="ko-KR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확정일자 등 </a:t>
            </a:r>
            <a:r>
              <a:rPr lang="ko-KR" altLang="en-US" sz="120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원스톱</a:t>
            </a: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편의성 제공</a:t>
            </a: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23392" y="4274173"/>
            <a:ext cx="2429470" cy="17543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ko-KR"/>
            </a:defPPr>
            <a:lvl1pPr algn="r"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Noto Sans" panose="020B0502040504020204" pitchFamily="34" charset="0"/>
                <a:ea typeface="맑은 고딕" panose="020B0503020000020004" pitchFamily="50" charset="-127"/>
              </a:defRPr>
            </a:lvl1pPr>
          </a:lstStyle>
          <a:p>
            <a:pPr algn="l"/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공인중개사 전용 </a:t>
            </a:r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오피스</a:t>
            </a:r>
            <a:endParaRPr lang="en-US" altLang="ko-KR" sz="12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endParaRPr lang="en-US" altLang="ko-KR" sz="12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r>
              <a:rPr lang="en-US" altLang="ko-KR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1588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콜 </a:t>
            </a:r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서비스</a:t>
            </a: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endParaRPr lang="en-US" altLang="ko-KR" sz="12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플랫폼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부대 </a:t>
            </a:r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서비스</a:t>
            </a:r>
            <a:endParaRPr lang="en-US" altLang="ko-KR" sz="12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영상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메신저 </a:t>
            </a:r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플랫폼</a:t>
            </a:r>
            <a:endParaRPr lang="en-US" altLang="ko-KR" sz="12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컨설팅 서비스 분야 확충 </a:t>
            </a: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146" y="2503766"/>
            <a:ext cx="782635" cy="782635"/>
          </a:xfrm>
          <a:prstGeom prst="rect">
            <a:avLst/>
          </a:prstGeom>
        </p:spPr>
      </p:pic>
      <p:pic>
        <p:nvPicPr>
          <p:cNvPr id="110" name="그림 10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5821" y="2481183"/>
            <a:ext cx="827800" cy="827800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5699" y="2454803"/>
            <a:ext cx="880560" cy="880560"/>
          </a:xfrm>
          <a:prstGeom prst="rect">
            <a:avLst/>
          </a:prstGeom>
        </p:spPr>
      </p:pic>
      <p:pic>
        <p:nvPicPr>
          <p:cNvPr id="41" name="그림 4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3130" y="2445976"/>
            <a:ext cx="898214" cy="898214"/>
          </a:xfrm>
          <a:prstGeom prst="rect">
            <a:avLst/>
          </a:prstGeom>
        </p:spPr>
      </p:pic>
      <p:pic>
        <p:nvPicPr>
          <p:cNvPr id="112" name="그림 1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8871" y="2483763"/>
            <a:ext cx="679246" cy="822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07658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직사각형 88"/>
          <p:cNvSpPr/>
          <p:nvPr/>
        </p:nvSpPr>
        <p:spPr>
          <a:xfrm>
            <a:off x="119336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7976490" y="1808938"/>
            <a:ext cx="3757783" cy="475229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3" name="직사각형 132"/>
          <p:cNvSpPr/>
          <p:nvPr/>
        </p:nvSpPr>
        <p:spPr>
          <a:xfrm>
            <a:off x="8235201" y="5157192"/>
            <a:ext cx="3240360" cy="105592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85" name="제목 1"/>
          <p:cNvSpPr txBox="1">
            <a:spLocks/>
          </p:cNvSpPr>
          <p:nvPr/>
        </p:nvSpPr>
        <p:spPr>
          <a:xfrm>
            <a:off x="335360" y="307111"/>
            <a:ext cx="4613148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Profitability Analysis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6" name="텍스트 개체 틀 4"/>
          <p:cNvSpPr txBox="1">
            <a:spLocks/>
          </p:cNvSpPr>
          <p:nvPr/>
        </p:nvSpPr>
        <p:spPr>
          <a:xfrm>
            <a:off x="335360" y="1034135"/>
            <a:ext cx="1502824" cy="379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수익성 분석</a:t>
            </a:r>
            <a:endParaRPr lang="ko-KR" altLang="en-US" dirty="0">
              <a:solidFill>
                <a:srgbClr val="00B0F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9327031" y="4416923"/>
            <a:ext cx="10567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예상 수익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5" name="직사각형 104"/>
          <p:cNvSpPr/>
          <p:nvPr/>
        </p:nvSpPr>
        <p:spPr>
          <a:xfrm>
            <a:off x="457727" y="3424620"/>
            <a:ext cx="6153926" cy="1520929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457727" y="1808938"/>
            <a:ext cx="6153926" cy="1520929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6" name="직사각형 105"/>
          <p:cNvSpPr/>
          <p:nvPr/>
        </p:nvSpPr>
        <p:spPr>
          <a:xfrm>
            <a:off x="457727" y="5040301"/>
            <a:ext cx="6153926" cy="1520929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5" name="타원 74"/>
          <p:cNvSpPr/>
          <p:nvPr/>
        </p:nvSpPr>
        <p:spPr>
          <a:xfrm>
            <a:off x="657922" y="2009477"/>
            <a:ext cx="1119851" cy="1119851"/>
          </a:xfrm>
          <a:prstGeom prst="ellipse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AF6F6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76" name="그림 7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603" y="2167158"/>
            <a:ext cx="804490" cy="804490"/>
          </a:xfrm>
          <a:prstGeom prst="rect">
            <a:avLst/>
          </a:prstGeom>
        </p:spPr>
      </p:pic>
      <p:grpSp>
        <p:nvGrpSpPr>
          <p:cNvPr id="118" name="그룹 117"/>
          <p:cNvGrpSpPr/>
          <p:nvPr/>
        </p:nvGrpSpPr>
        <p:grpSpPr>
          <a:xfrm>
            <a:off x="1933084" y="3643917"/>
            <a:ext cx="1467068" cy="660111"/>
            <a:chOff x="1993495" y="3632985"/>
            <a:chExt cx="1467068" cy="660111"/>
          </a:xfrm>
        </p:grpSpPr>
        <p:sp>
          <p:nvSpPr>
            <p:cNvPr id="82" name="TextBox 81"/>
            <p:cNvSpPr txBox="1"/>
            <p:nvPr/>
          </p:nvSpPr>
          <p:spPr>
            <a:xfrm>
              <a:off x="1993495" y="3632985"/>
              <a:ext cx="14670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플랫폼</a:t>
              </a:r>
              <a:r>
                <a:rPr lang="ko-KR" altLang="en-US" b="1" dirty="0" smtClean="0">
                  <a:solidFill>
                    <a:srgbClr val="747474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b="1" dirty="0" smtClean="0">
                  <a:solidFill>
                    <a:srgbClr val="2ABDF2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이용료</a:t>
              </a:r>
              <a:endParaRPr lang="ko-KR" altLang="en-US" b="1" dirty="0">
                <a:solidFill>
                  <a:srgbClr val="2ABD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7" name="Text Box 8"/>
            <p:cNvSpPr txBox="1">
              <a:spLocks noChangeArrowheads="1"/>
            </p:cNvSpPr>
            <p:nvPr/>
          </p:nvSpPr>
          <p:spPr bwMode="auto">
            <a:xfrm>
              <a:off x="2209699" y="3985319"/>
              <a:ext cx="1011799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30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만원</a:t>
              </a:r>
              <a:endParaRPr lang="ko-KR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52" name="TextBox 51"/>
          <p:cNvSpPr txBox="1"/>
          <p:nvPr/>
        </p:nvSpPr>
        <p:spPr>
          <a:xfrm>
            <a:off x="1904238" y="2009477"/>
            <a:ext cx="1503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연간 </a:t>
            </a:r>
            <a:r>
              <a:rPr lang="ko-KR" altLang="en-US" b="1" dirty="0" smtClean="0">
                <a:solidFill>
                  <a:srgbClr val="2ABD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이사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건수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2095666" y="2340067"/>
            <a:ext cx="1586934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총 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409,924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건 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예상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3947357" y="3996251"/>
            <a:ext cx="2016224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공유오피스 이용 공인중개사</a:t>
            </a:r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:30</a:t>
            </a:r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만원</a:t>
            </a:r>
            <a:endParaRPr lang="en-US" altLang="ko-KR" sz="10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전국 공인중개사 사무소</a:t>
            </a:r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:20</a:t>
            </a:r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만원</a:t>
            </a:r>
            <a:endParaRPr lang="en-US" altLang="ko-KR" sz="10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개인사업자</a:t>
            </a:r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개별</a:t>
            </a:r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):10</a:t>
            </a:r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만원</a:t>
            </a:r>
            <a:endParaRPr lang="en-US" altLang="ko-KR" sz="10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9" name="그룹 28"/>
          <p:cNvGrpSpPr/>
          <p:nvPr/>
        </p:nvGrpSpPr>
        <p:grpSpPr>
          <a:xfrm>
            <a:off x="3947357" y="2340067"/>
            <a:ext cx="1639547" cy="825128"/>
            <a:chOff x="4024406" y="2214586"/>
            <a:chExt cx="2071035" cy="1012487"/>
          </a:xfrm>
        </p:grpSpPr>
        <p:sp>
          <p:nvSpPr>
            <p:cNvPr id="53" name="TextBox 52"/>
            <p:cNvSpPr txBox="1"/>
            <p:nvPr/>
          </p:nvSpPr>
          <p:spPr>
            <a:xfrm>
              <a:off x="4024406" y="2924943"/>
              <a:ext cx="1036968" cy="3021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0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359,400</a:t>
              </a:r>
              <a:r>
                <a:rPr lang="ko-KR" altLang="en-US" sz="10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건</a:t>
              </a:r>
              <a:endPara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22" name="그룹 21"/>
            <p:cNvGrpSpPr/>
            <p:nvPr/>
          </p:nvGrpSpPr>
          <p:grpSpPr>
            <a:xfrm>
              <a:off x="4215076" y="2214586"/>
              <a:ext cx="1584176" cy="701999"/>
              <a:chOff x="4007768" y="2091593"/>
              <a:chExt cx="1584176" cy="701999"/>
            </a:xfrm>
          </p:grpSpPr>
          <p:cxnSp>
            <p:nvCxnSpPr>
              <p:cNvPr id="9" name="직선 연결선 8"/>
              <p:cNvCxnSpPr/>
              <p:nvPr/>
            </p:nvCxnSpPr>
            <p:spPr>
              <a:xfrm>
                <a:off x="4007768" y="2091593"/>
                <a:ext cx="0" cy="701999"/>
              </a:xfrm>
              <a:prstGeom prst="line">
                <a:avLst/>
              </a:prstGeom>
              <a:ln w="19050">
                <a:solidFill>
                  <a:srgbClr val="83838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직선 연결선 14"/>
              <p:cNvCxnSpPr/>
              <p:nvPr/>
            </p:nvCxnSpPr>
            <p:spPr>
              <a:xfrm>
                <a:off x="4007768" y="2793592"/>
                <a:ext cx="1584176" cy="0"/>
              </a:xfrm>
              <a:prstGeom prst="line">
                <a:avLst/>
              </a:prstGeom>
              <a:ln w="19050">
                <a:solidFill>
                  <a:srgbClr val="83838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화살표 연결선 18"/>
              <p:cNvCxnSpPr/>
              <p:nvPr/>
            </p:nvCxnSpPr>
            <p:spPr>
              <a:xfrm flipV="1">
                <a:off x="4151784" y="2221730"/>
                <a:ext cx="1082877" cy="370559"/>
              </a:xfrm>
              <a:prstGeom prst="straightConnector1">
                <a:avLst/>
              </a:prstGeom>
              <a:ln w="12700">
                <a:solidFill>
                  <a:srgbClr val="2ABDF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9" name="TextBox 108"/>
            <p:cNvSpPr txBox="1"/>
            <p:nvPr/>
          </p:nvSpPr>
          <p:spPr>
            <a:xfrm>
              <a:off x="5020948" y="2924943"/>
              <a:ext cx="1074493" cy="3021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0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409,924</a:t>
              </a:r>
              <a:r>
                <a:rPr lang="ko-KR" altLang="en-US" sz="10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건</a:t>
              </a:r>
              <a:endPara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4355218" y="2867778"/>
              <a:ext cx="45719" cy="97613"/>
            </a:xfrm>
            <a:prstGeom prst="rect">
              <a:avLst/>
            </a:prstGeom>
            <a:solidFill>
              <a:srgbClr val="8383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5419109" y="2874080"/>
              <a:ext cx="45719" cy="97613"/>
            </a:xfrm>
            <a:prstGeom prst="rect">
              <a:avLst/>
            </a:prstGeom>
            <a:solidFill>
              <a:srgbClr val="8383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12" name="타원 111"/>
          <p:cNvSpPr/>
          <p:nvPr/>
        </p:nvSpPr>
        <p:spPr>
          <a:xfrm>
            <a:off x="657921" y="3625158"/>
            <a:ext cx="1119851" cy="1119851"/>
          </a:xfrm>
          <a:prstGeom prst="ellipse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AF6F6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31" name="직선 연결선 30"/>
          <p:cNvCxnSpPr/>
          <p:nvPr/>
        </p:nvCxnSpPr>
        <p:spPr>
          <a:xfrm>
            <a:off x="3710432" y="3996251"/>
            <a:ext cx="0" cy="543181"/>
          </a:xfrm>
          <a:prstGeom prst="line">
            <a:avLst/>
          </a:prstGeom>
          <a:ln>
            <a:solidFill>
              <a:srgbClr val="2ABD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연결선 112"/>
          <p:cNvCxnSpPr/>
          <p:nvPr/>
        </p:nvCxnSpPr>
        <p:spPr>
          <a:xfrm>
            <a:off x="3710432" y="2340067"/>
            <a:ext cx="0" cy="543181"/>
          </a:xfrm>
          <a:prstGeom prst="line">
            <a:avLst/>
          </a:prstGeom>
          <a:ln>
            <a:solidFill>
              <a:srgbClr val="2ABD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5" name="그룹 114"/>
          <p:cNvGrpSpPr/>
          <p:nvPr/>
        </p:nvGrpSpPr>
        <p:grpSpPr>
          <a:xfrm>
            <a:off x="657920" y="5240839"/>
            <a:ext cx="1119851" cy="1119851"/>
            <a:chOff x="718332" y="3614226"/>
            <a:chExt cx="1119851" cy="1119851"/>
          </a:xfrm>
        </p:grpSpPr>
        <p:sp>
          <p:nvSpPr>
            <p:cNvPr id="116" name="타원 115"/>
            <p:cNvSpPr/>
            <p:nvPr/>
          </p:nvSpPr>
          <p:spPr>
            <a:xfrm>
              <a:off x="718332" y="3614226"/>
              <a:ext cx="1119851" cy="1119851"/>
            </a:xfrm>
            <a:prstGeom prst="ellipse">
              <a:avLst/>
            </a:prstGeom>
            <a:solidFill>
              <a:srgbClr val="2ABD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AF6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117" name="그림 11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3831" y="3817651"/>
              <a:ext cx="768853" cy="768853"/>
            </a:xfrm>
            <a:prstGeom prst="rect">
              <a:avLst/>
            </a:prstGeom>
          </p:spPr>
        </p:pic>
      </p:grpSp>
      <p:sp>
        <p:nvSpPr>
          <p:cNvPr id="120" name="TextBox 119"/>
          <p:cNvSpPr txBox="1"/>
          <p:nvPr/>
        </p:nvSpPr>
        <p:spPr>
          <a:xfrm>
            <a:off x="1931374" y="5242726"/>
            <a:ext cx="1723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플랫폼</a:t>
            </a:r>
            <a:r>
              <a:rPr lang="ko-KR" altLang="en-US" b="1" dirty="0" smtClean="0">
                <a:solidFill>
                  <a:srgbClr val="74747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b="1" dirty="0" smtClean="0">
                <a:solidFill>
                  <a:srgbClr val="2ABD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이용 건수</a:t>
            </a:r>
            <a:endParaRPr lang="ko-KR" altLang="en-US" b="1" dirty="0">
              <a:solidFill>
                <a:srgbClr val="2ABDF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1" name="Text Box 8"/>
          <p:cNvSpPr txBox="1">
            <a:spLocks noChangeArrowheads="1"/>
          </p:cNvSpPr>
          <p:nvPr/>
        </p:nvSpPr>
        <p:spPr bwMode="auto">
          <a:xfrm>
            <a:off x="2147578" y="5595060"/>
            <a:ext cx="1535022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총 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41,000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건 예상</a:t>
            </a:r>
            <a:endParaRPr lang="ko-KR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22" name="직선 연결선 121"/>
          <p:cNvCxnSpPr/>
          <p:nvPr/>
        </p:nvCxnSpPr>
        <p:spPr>
          <a:xfrm>
            <a:off x="3710432" y="5595060"/>
            <a:ext cx="0" cy="543181"/>
          </a:xfrm>
          <a:prstGeom prst="line">
            <a:avLst/>
          </a:prstGeom>
          <a:ln>
            <a:solidFill>
              <a:srgbClr val="2ABD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TextBox 122"/>
          <p:cNvSpPr txBox="1"/>
          <p:nvPr/>
        </p:nvSpPr>
        <p:spPr>
          <a:xfrm>
            <a:off x="3947357" y="5595060"/>
            <a:ext cx="2016224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연간 이용건수 </a:t>
            </a:r>
            <a:r>
              <a:rPr lang="en-US" altLang="ko-KR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10%</a:t>
            </a:r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목표</a:t>
            </a:r>
            <a:endParaRPr lang="en-US" altLang="ko-KR" sz="10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4" name="오른쪽 화살표 123"/>
          <p:cNvSpPr/>
          <p:nvPr/>
        </p:nvSpPr>
        <p:spPr>
          <a:xfrm>
            <a:off x="6958318" y="3953245"/>
            <a:ext cx="936104" cy="463678"/>
          </a:xfrm>
          <a:prstGeom prst="rightArrow">
            <a:avLst/>
          </a:prstGeom>
          <a:solidFill>
            <a:srgbClr val="2ABDF2"/>
          </a:solidFill>
          <a:ln>
            <a:solidFill>
              <a:srgbClr val="2ABD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27" name="그룹 126"/>
          <p:cNvGrpSpPr/>
          <p:nvPr/>
        </p:nvGrpSpPr>
        <p:grpSpPr>
          <a:xfrm>
            <a:off x="8787053" y="2046858"/>
            <a:ext cx="2136656" cy="2136656"/>
            <a:chOff x="8847464" y="2035926"/>
            <a:chExt cx="2136656" cy="2136656"/>
          </a:xfrm>
        </p:grpSpPr>
        <p:sp>
          <p:nvSpPr>
            <p:cNvPr id="72" name="타원 71"/>
            <p:cNvSpPr/>
            <p:nvPr/>
          </p:nvSpPr>
          <p:spPr>
            <a:xfrm>
              <a:off x="8847464" y="2035926"/>
              <a:ext cx="2136656" cy="2136656"/>
            </a:xfrm>
            <a:prstGeom prst="ellipse">
              <a:avLst/>
            </a:prstGeom>
            <a:solidFill>
              <a:srgbClr val="2ABD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AF6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126" name="그림 12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58228" y="2346690"/>
              <a:ext cx="1515129" cy="1515129"/>
            </a:xfrm>
            <a:prstGeom prst="rect">
              <a:avLst/>
            </a:prstGeom>
          </p:spPr>
        </p:pic>
      </p:grpSp>
      <p:sp>
        <p:nvSpPr>
          <p:cNvPr id="71" name="TextBox 70"/>
          <p:cNvSpPr txBox="1"/>
          <p:nvPr/>
        </p:nvSpPr>
        <p:spPr>
          <a:xfrm>
            <a:off x="8880190" y="5515877"/>
            <a:ext cx="2109420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총 수익 </a:t>
            </a:r>
            <a:r>
              <a:rPr lang="en-US" altLang="ko-KR" sz="1600" b="1" dirty="0" smtClean="0">
                <a:solidFill>
                  <a:srgbClr val="2ABD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123</a:t>
            </a:r>
            <a:r>
              <a:rPr lang="ko-KR" altLang="en-US" sz="1600" b="1" dirty="0" smtClean="0">
                <a:solidFill>
                  <a:srgbClr val="2ABD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억 </a:t>
            </a:r>
            <a:r>
              <a:rPr lang="ko-KR" altLang="en-US" sz="1600" b="1" dirty="0">
                <a:solidFill>
                  <a:srgbClr val="2ABD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원</a:t>
            </a:r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6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예상</a:t>
            </a:r>
            <a:endParaRPr lang="en-US" altLang="ko-KR" sz="16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32" name="직선 연결선 131"/>
          <p:cNvCxnSpPr/>
          <p:nvPr/>
        </p:nvCxnSpPr>
        <p:spPr>
          <a:xfrm>
            <a:off x="8721153" y="4945549"/>
            <a:ext cx="2268457" cy="0"/>
          </a:xfrm>
          <a:prstGeom prst="line">
            <a:avLst/>
          </a:prstGeom>
          <a:ln w="19050">
            <a:solidFill>
              <a:srgbClr val="2ABD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4" name="그림 13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766" y="3803003"/>
            <a:ext cx="764160" cy="764160"/>
          </a:xfrm>
          <a:prstGeom prst="rect">
            <a:avLst/>
          </a:prstGeom>
        </p:spPr>
      </p:pic>
      <p:sp>
        <p:nvSpPr>
          <p:cNvPr id="135" name="TextBox 134"/>
          <p:cNvSpPr txBox="1"/>
          <p:nvPr/>
        </p:nvSpPr>
        <p:spPr>
          <a:xfrm>
            <a:off x="2147340" y="2567315"/>
            <a:ext cx="2016224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</a:t>
            </a:r>
            <a:r>
              <a:rPr lang="ko-KR" altLang="en-US" sz="1000" dirty="0" smtClean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국가통계포털</a:t>
            </a: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KOSIS</a:t>
            </a:r>
          </a:p>
          <a:p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2020</a:t>
            </a:r>
            <a:r>
              <a:rPr lang="ko-KR" altLang="en-US" sz="1000" dirty="0" smtClean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년 </a:t>
            </a: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11</a:t>
            </a:r>
            <a:r>
              <a:rPr lang="ko-KR" altLang="en-US" sz="1000" dirty="0" smtClean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 기준</a:t>
            </a:r>
            <a:endParaRPr lang="en-US" altLang="ko-KR" sz="1000" dirty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6289919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직사각형 41"/>
          <p:cNvSpPr/>
          <p:nvPr/>
        </p:nvSpPr>
        <p:spPr>
          <a:xfrm>
            <a:off x="119336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33" name="부제목 2"/>
          <p:cNvSpPr txBox="1">
            <a:spLocks/>
          </p:cNvSpPr>
          <p:nvPr/>
        </p:nvSpPr>
        <p:spPr>
          <a:xfrm>
            <a:off x="2216137" y="11343310"/>
            <a:ext cx="7768480" cy="424836"/>
          </a:xfrm>
          <a:prstGeom prst="rect">
            <a:avLst/>
          </a:prstGeom>
          <a:noFill/>
          <a:ln w="12700">
            <a:noFill/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ko-KR" sz="1600" b="1" dirty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『 </a:t>
            </a:r>
            <a:r>
              <a:rPr lang="ko-KR" altLang="en-US" sz="1600" b="1" dirty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매매시장</a:t>
            </a:r>
            <a:r>
              <a:rPr lang="en-US" altLang="ko-KR" sz="1600" b="1" dirty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1600" b="1" dirty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전세시장</a:t>
            </a:r>
            <a:r>
              <a:rPr lang="en-US" altLang="ko-KR" sz="1600" b="1" dirty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600" b="1" dirty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토지 등 거래는 점진적 시장점유율 진입 계획  </a:t>
            </a:r>
            <a:r>
              <a:rPr lang="en-US" altLang="ko-KR" sz="1600" b="1" dirty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』</a:t>
            </a:r>
            <a:endParaRPr lang="ko-KR" altLang="en-US" sz="1600" b="1" dirty="0">
              <a:solidFill>
                <a:srgbClr val="92D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7" name="제목 1"/>
          <p:cNvSpPr txBox="1">
            <a:spLocks/>
          </p:cNvSpPr>
          <p:nvPr/>
        </p:nvSpPr>
        <p:spPr>
          <a:xfrm>
            <a:off x="335360" y="307111"/>
            <a:ext cx="4613148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Profitability Analysis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8" name="텍스트 개체 틀 4"/>
          <p:cNvSpPr txBox="1">
            <a:spLocks/>
          </p:cNvSpPr>
          <p:nvPr/>
        </p:nvSpPr>
        <p:spPr>
          <a:xfrm>
            <a:off x="335359" y="1034135"/>
            <a:ext cx="2736305" cy="379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사업 년도 별 예상 수익</a:t>
            </a:r>
            <a:endParaRPr lang="ko-KR" altLang="en-US" dirty="0">
              <a:solidFill>
                <a:srgbClr val="00B0F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1362160" y="5199140"/>
            <a:ext cx="1317388" cy="0"/>
          </a:xfrm>
          <a:prstGeom prst="line">
            <a:avLst/>
          </a:prstGeom>
          <a:ln w="57150">
            <a:solidFill>
              <a:srgbClr val="2ABD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1042409" y="1963331"/>
            <a:ext cx="1956891" cy="2952328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TextBox 73"/>
          <p:cNvSpPr txBox="1"/>
          <p:nvPr/>
        </p:nvSpPr>
        <p:spPr>
          <a:xfrm>
            <a:off x="1504785" y="5421796"/>
            <a:ext cx="103214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000" b="1" dirty="0" smtClean="0">
                <a:solidFill>
                  <a:srgbClr val="2ABD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r>
              <a:rPr lang="en-US" altLang="ko-KR" sz="3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Step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237337" y="4123571"/>
            <a:ext cx="1567034" cy="651638"/>
          </a:xfrm>
          <a:prstGeom prst="rect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TextBox 92"/>
          <p:cNvSpPr txBox="1"/>
          <p:nvPr/>
        </p:nvSpPr>
        <p:spPr>
          <a:xfrm>
            <a:off x="1067516" y="6103612"/>
            <a:ext cx="1906677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10%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목표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123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억 원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48" name="직선 연결선 47"/>
          <p:cNvCxnSpPr/>
          <p:nvPr/>
        </p:nvCxnSpPr>
        <p:spPr>
          <a:xfrm>
            <a:off x="4078924" y="5199140"/>
            <a:ext cx="1317388" cy="0"/>
          </a:xfrm>
          <a:prstGeom prst="line">
            <a:avLst/>
          </a:prstGeom>
          <a:ln w="57150">
            <a:solidFill>
              <a:srgbClr val="2ABD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/>
          <p:cNvSpPr/>
          <p:nvPr/>
        </p:nvSpPr>
        <p:spPr>
          <a:xfrm>
            <a:off x="3759173" y="1958780"/>
            <a:ext cx="1956891" cy="2952328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TextBox 74"/>
          <p:cNvSpPr txBox="1"/>
          <p:nvPr/>
        </p:nvSpPr>
        <p:spPr>
          <a:xfrm>
            <a:off x="4221547" y="5421796"/>
            <a:ext cx="103214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000" b="1" dirty="0" smtClean="0">
                <a:solidFill>
                  <a:srgbClr val="2ABD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r>
              <a:rPr lang="en-US" altLang="ko-KR" sz="3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Step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1" name="직사각형 80"/>
          <p:cNvSpPr/>
          <p:nvPr/>
        </p:nvSpPr>
        <p:spPr>
          <a:xfrm>
            <a:off x="3954101" y="4154266"/>
            <a:ext cx="1567034" cy="651638"/>
          </a:xfrm>
          <a:prstGeom prst="rect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직사각형 81"/>
          <p:cNvSpPr/>
          <p:nvPr/>
        </p:nvSpPr>
        <p:spPr>
          <a:xfrm>
            <a:off x="3954101" y="3481002"/>
            <a:ext cx="1567034" cy="651638"/>
          </a:xfrm>
          <a:prstGeom prst="rect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TextBox 93"/>
          <p:cNvSpPr txBox="1"/>
          <p:nvPr/>
        </p:nvSpPr>
        <p:spPr>
          <a:xfrm>
            <a:off x="3790812" y="6103612"/>
            <a:ext cx="1906677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20%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목표 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246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억 원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57" name="직선 연결선 56"/>
          <p:cNvCxnSpPr/>
          <p:nvPr/>
        </p:nvCxnSpPr>
        <p:spPr>
          <a:xfrm>
            <a:off x="6795688" y="5199140"/>
            <a:ext cx="1317388" cy="0"/>
          </a:xfrm>
          <a:prstGeom prst="line">
            <a:avLst/>
          </a:prstGeom>
          <a:ln w="57150">
            <a:solidFill>
              <a:srgbClr val="2ABD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직사각형 57"/>
          <p:cNvSpPr/>
          <p:nvPr/>
        </p:nvSpPr>
        <p:spPr>
          <a:xfrm>
            <a:off x="6475937" y="1958780"/>
            <a:ext cx="1956891" cy="2952328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TextBox 75"/>
          <p:cNvSpPr txBox="1"/>
          <p:nvPr/>
        </p:nvSpPr>
        <p:spPr>
          <a:xfrm>
            <a:off x="6938311" y="5421796"/>
            <a:ext cx="103214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000" b="1" dirty="0" smtClean="0">
                <a:solidFill>
                  <a:srgbClr val="2ABD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r>
              <a:rPr lang="en-US" altLang="ko-KR" sz="3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Step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6670865" y="4135638"/>
            <a:ext cx="1567034" cy="651638"/>
          </a:xfrm>
          <a:prstGeom prst="rect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직사각형 83"/>
          <p:cNvSpPr/>
          <p:nvPr/>
        </p:nvSpPr>
        <p:spPr>
          <a:xfrm>
            <a:off x="6670865" y="3462374"/>
            <a:ext cx="1567034" cy="651638"/>
          </a:xfrm>
          <a:prstGeom prst="rect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직사각형 84"/>
          <p:cNvSpPr/>
          <p:nvPr/>
        </p:nvSpPr>
        <p:spPr>
          <a:xfrm>
            <a:off x="6670865" y="2789111"/>
            <a:ext cx="1567034" cy="651638"/>
          </a:xfrm>
          <a:prstGeom prst="rect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TextBox 67"/>
          <p:cNvSpPr txBox="1"/>
          <p:nvPr/>
        </p:nvSpPr>
        <p:spPr>
          <a:xfrm>
            <a:off x="6537631" y="6103612"/>
            <a:ext cx="1833503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30% 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목표 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369 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억 원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72" name="직선 연결선 71"/>
          <p:cNvCxnSpPr/>
          <p:nvPr/>
        </p:nvCxnSpPr>
        <p:spPr>
          <a:xfrm>
            <a:off x="9512452" y="5199140"/>
            <a:ext cx="1317388" cy="0"/>
          </a:xfrm>
          <a:prstGeom prst="line">
            <a:avLst/>
          </a:prstGeom>
          <a:ln w="57150">
            <a:solidFill>
              <a:srgbClr val="2ABD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직사각형 72"/>
          <p:cNvSpPr/>
          <p:nvPr/>
        </p:nvSpPr>
        <p:spPr>
          <a:xfrm>
            <a:off x="9192701" y="1958780"/>
            <a:ext cx="1956891" cy="2952328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TextBox 76"/>
          <p:cNvSpPr txBox="1"/>
          <p:nvPr/>
        </p:nvSpPr>
        <p:spPr>
          <a:xfrm>
            <a:off x="9655075" y="5421796"/>
            <a:ext cx="103214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000" b="1" dirty="0" smtClean="0">
                <a:solidFill>
                  <a:srgbClr val="2ABD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</a:t>
            </a:r>
            <a:r>
              <a:rPr lang="en-US" altLang="ko-KR" sz="3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Step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9" name="직사각형 88"/>
          <p:cNvSpPr/>
          <p:nvPr/>
        </p:nvSpPr>
        <p:spPr>
          <a:xfrm>
            <a:off x="9387629" y="4146450"/>
            <a:ext cx="1567034" cy="651638"/>
          </a:xfrm>
          <a:prstGeom prst="rect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직사각형 89"/>
          <p:cNvSpPr/>
          <p:nvPr/>
        </p:nvSpPr>
        <p:spPr>
          <a:xfrm>
            <a:off x="9387629" y="3473186"/>
            <a:ext cx="1567034" cy="651638"/>
          </a:xfrm>
          <a:prstGeom prst="rect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직사각형 90"/>
          <p:cNvSpPr/>
          <p:nvPr/>
        </p:nvSpPr>
        <p:spPr>
          <a:xfrm>
            <a:off x="9387629" y="2799923"/>
            <a:ext cx="1567034" cy="651638"/>
          </a:xfrm>
          <a:prstGeom prst="rect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직사각형 91"/>
          <p:cNvSpPr/>
          <p:nvPr/>
        </p:nvSpPr>
        <p:spPr>
          <a:xfrm>
            <a:off x="9387629" y="2126660"/>
            <a:ext cx="1567034" cy="651638"/>
          </a:xfrm>
          <a:prstGeom prst="rect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TextBox 70"/>
          <p:cNvSpPr txBox="1"/>
          <p:nvPr/>
        </p:nvSpPr>
        <p:spPr>
          <a:xfrm>
            <a:off x="9290224" y="6103612"/>
            <a:ext cx="1761844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40% 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목표 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492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억 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원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121278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직사각형 170"/>
          <p:cNvSpPr/>
          <p:nvPr/>
        </p:nvSpPr>
        <p:spPr>
          <a:xfrm>
            <a:off x="119336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130" name="제목 1"/>
          <p:cNvSpPr txBox="1">
            <a:spLocks/>
          </p:cNvSpPr>
          <p:nvPr/>
        </p:nvSpPr>
        <p:spPr>
          <a:xfrm>
            <a:off x="335360" y="307111"/>
            <a:ext cx="4613148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Profitability Analysis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1" name="텍스트 개체 틀 4"/>
          <p:cNvSpPr txBox="1">
            <a:spLocks/>
          </p:cNvSpPr>
          <p:nvPr/>
        </p:nvSpPr>
        <p:spPr>
          <a:xfrm>
            <a:off x="335359" y="1034135"/>
            <a:ext cx="2736305" cy="379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시장 진입 계획</a:t>
            </a:r>
            <a:endParaRPr lang="ko-KR" altLang="en-US" dirty="0">
              <a:solidFill>
                <a:srgbClr val="00B0F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677434" y="1957170"/>
            <a:ext cx="2014135" cy="4476747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77434" y="1957170"/>
            <a:ext cx="2014135" cy="1039782"/>
          </a:xfrm>
          <a:prstGeom prst="rect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7" name="TextBox 126"/>
          <p:cNvSpPr txBox="1"/>
          <p:nvPr/>
        </p:nvSpPr>
        <p:spPr>
          <a:xfrm>
            <a:off x="1168430" y="2167334"/>
            <a:ext cx="103214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0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 </a:t>
            </a:r>
            <a:r>
              <a:rPr lang="en-US" altLang="ko-KR" sz="20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Step</a:t>
            </a:r>
            <a:endParaRPr lang="ko-KR" altLang="en-US" sz="20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8" name="직사각형 127"/>
          <p:cNvSpPr/>
          <p:nvPr/>
        </p:nvSpPr>
        <p:spPr>
          <a:xfrm>
            <a:off x="900984" y="6076136"/>
            <a:ext cx="1567034" cy="16843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5" name="TextBox 154"/>
          <p:cNvSpPr txBox="1"/>
          <p:nvPr/>
        </p:nvSpPr>
        <p:spPr>
          <a:xfrm>
            <a:off x="950967" y="3157686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시스템 </a:t>
            </a:r>
            <a:r>
              <a:rPr lang="ko-KR" altLang="en-US" b="1" dirty="0" smtClean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안정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화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6" name="TextBox 155"/>
          <p:cNvSpPr txBox="1"/>
          <p:nvPr/>
        </p:nvSpPr>
        <p:spPr>
          <a:xfrm>
            <a:off x="643269" y="3872736"/>
            <a:ext cx="2082464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플랫폼 프로그램 제공 사업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영상 메신저 제공 사업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공공기관 연계 서류 발급 사업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2" name="직사각형 131"/>
          <p:cNvSpPr/>
          <p:nvPr/>
        </p:nvSpPr>
        <p:spPr>
          <a:xfrm>
            <a:off x="2904502" y="1957170"/>
            <a:ext cx="2014135" cy="4476747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9" name="직사각형 138"/>
          <p:cNvSpPr/>
          <p:nvPr/>
        </p:nvSpPr>
        <p:spPr>
          <a:xfrm>
            <a:off x="2904478" y="1957170"/>
            <a:ext cx="2014135" cy="1039782"/>
          </a:xfrm>
          <a:prstGeom prst="rect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3395486" y="2167334"/>
            <a:ext cx="103214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0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 </a:t>
            </a:r>
            <a:r>
              <a:rPr lang="en-US" altLang="ko-KR" sz="20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Step</a:t>
            </a:r>
            <a:endParaRPr lang="ko-KR" altLang="en-US" sz="20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3128040" y="5847901"/>
            <a:ext cx="1567034" cy="396673"/>
            <a:chOff x="3197294" y="5847901"/>
            <a:chExt cx="1567034" cy="396673"/>
          </a:xfrm>
          <a:solidFill>
            <a:schemeClr val="bg1">
              <a:lumMod val="65000"/>
            </a:schemeClr>
          </a:solidFill>
        </p:grpSpPr>
        <p:sp>
          <p:nvSpPr>
            <p:cNvPr id="141" name="직사각형 140"/>
            <p:cNvSpPr/>
            <p:nvPr/>
          </p:nvSpPr>
          <p:spPr>
            <a:xfrm>
              <a:off x="3197294" y="6076136"/>
              <a:ext cx="1567034" cy="16843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42" name="직사각형 141"/>
            <p:cNvSpPr/>
            <p:nvPr/>
          </p:nvSpPr>
          <p:spPr>
            <a:xfrm>
              <a:off x="3197294" y="5847901"/>
              <a:ext cx="1567034" cy="16843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57" name="TextBox 156"/>
          <p:cNvSpPr txBox="1"/>
          <p:nvPr/>
        </p:nvSpPr>
        <p:spPr>
          <a:xfrm>
            <a:off x="3387215" y="3157686"/>
            <a:ext cx="1048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물건 등록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1" name="TextBox 160"/>
          <p:cNvSpPr txBox="1"/>
          <p:nvPr/>
        </p:nvSpPr>
        <p:spPr>
          <a:xfrm>
            <a:off x="3128866" y="3872736"/>
            <a:ext cx="1565382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임대 물건 지원 사업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호스팅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제공 운영 사업 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3" name="직사각형 132"/>
          <p:cNvSpPr/>
          <p:nvPr/>
        </p:nvSpPr>
        <p:spPr>
          <a:xfrm>
            <a:off x="5131571" y="1957170"/>
            <a:ext cx="2014135" cy="4476747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8" name="직사각형 137"/>
          <p:cNvSpPr/>
          <p:nvPr/>
        </p:nvSpPr>
        <p:spPr>
          <a:xfrm>
            <a:off x="5131523" y="1957170"/>
            <a:ext cx="2014135" cy="1039782"/>
          </a:xfrm>
          <a:prstGeom prst="rect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5622543" y="2167334"/>
            <a:ext cx="103214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0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 </a:t>
            </a:r>
            <a:r>
              <a:rPr lang="en-US" altLang="ko-KR" sz="20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Step</a:t>
            </a:r>
            <a:endParaRPr lang="ko-KR" altLang="en-US" sz="20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75" name="그룹 174"/>
          <p:cNvGrpSpPr/>
          <p:nvPr/>
        </p:nvGrpSpPr>
        <p:grpSpPr>
          <a:xfrm>
            <a:off x="5355097" y="5610722"/>
            <a:ext cx="1567034" cy="626941"/>
            <a:chOff x="5355097" y="5610722"/>
            <a:chExt cx="1567034" cy="626941"/>
          </a:xfrm>
        </p:grpSpPr>
        <p:sp>
          <p:nvSpPr>
            <p:cNvPr id="143" name="직사각형 142"/>
            <p:cNvSpPr/>
            <p:nvPr/>
          </p:nvSpPr>
          <p:spPr>
            <a:xfrm>
              <a:off x="5355097" y="6069225"/>
              <a:ext cx="1567034" cy="16843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44" name="직사각형 143"/>
            <p:cNvSpPr/>
            <p:nvPr/>
          </p:nvSpPr>
          <p:spPr>
            <a:xfrm>
              <a:off x="5355097" y="5839973"/>
              <a:ext cx="1567034" cy="16843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54" name="직사각형 153"/>
            <p:cNvSpPr/>
            <p:nvPr/>
          </p:nvSpPr>
          <p:spPr>
            <a:xfrm>
              <a:off x="5355097" y="5610722"/>
              <a:ext cx="1567034" cy="16843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58" name="TextBox 157"/>
          <p:cNvSpPr txBox="1"/>
          <p:nvPr/>
        </p:nvSpPr>
        <p:spPr>
          <a:xfrm>
            <a:off x="5533321" y="3157686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공유오피스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2" name="TextBox 161"/>
          <p:cNvSpPr txBox="1"/>
          <p:nvPr/>
        </p:nvSpPr>
        <p:spPr>
          <a:xfrm>
            <a:off x="5097382" y="3872736"/>
            <a:ext cx="2082464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중개사 모집 사무실 제공 사업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매매 물건 지원 사업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4" name="직사각형 133"/>
          <p:cNvSpPr/>
          <p:nvPr/>
        </p:nvSpPr>
        <p:spPr>
          <a:xfrm>
            <a:off x="7392792" y="1957170"/>
            <a:ext cx="2014135" cy="4476747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7" name="직사각형 136"/>
          <p:cNvSpPr/>
          <p:nvPr/>
        </p:nvSpPr>
        <p:spPr>
          <a:xfrm>
            <a:off x="7392720" y="1957170"/>
            <a:ext cx="2014135" cy="1039782"/>
          </a:xfrm>
          <a:prstGeom prst="rect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7947563" y="2167334"/>
            <a:ext cx="103214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0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 </a:t>
            </a:r>
            <a:r>
              <a:rPr lang="en-US" altLang="ko-KR" sz="20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Step</a:t>
            </a:r>
            <a:endParaRPr lang="ko-KR" altLang="en-US" sz="20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74" name="그룹 173"/>
          <p:cNvGrpSpPr/>
          <p:nvPr/>
        </p:nvGrpSpPr>
        <p:grpSpPr>
          <a:xfrm>
            <a:off x="7616342" y="5357166"/>
            <a:ext cx="1567034" cy="867401"/>
            <a:chOff x="7616342" y="5357166"/>
            <a:chExt cx="1567034" cy="867401"/>
          </a:xfrm>
        </p:grpSpPr>
        <p:sp>
          <p:nvSpPr>
            <p:cNvPr id="145" name="직사각형 144"/>
            <p:cNvSpPr/>
            <p:nvPr/>
          </p:nvSpPr>
          <p:spPr>
            <a:xfrm>
              <a:off x="7616342" y="6056129"/>
              <a:ext cx="1567034" cy="16843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46" name="직사각형 145"/>
            <p:cNvSpPr/>
            <p:nvPr/>
          </p:nvSpPr>
          <p:spPr>
            <a:xfrm>
              <a:off x="7616342" y="5823142"/>
              <a:ext cx="1567034" cy="16843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47" name="직사각형 146"/>
            <p:cNvSpPr/>
            <p:nvPr/>
          </p:nvSpPr>
          <p:spPr>
            <a:xfrm>
              <a:off x="7616342" y="5590154"/>
              <a:ext cx="1567034" cy="16843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48" name="직사각형 147"/>
            <p:cNvSpPr/>
            <p:nvPr/>
          </p:nvSpPr>
          <p:spPr>
            <a:xfrm>
              <a:off x="7616342" y="5357166"/>
              <a:ext cx="1567034" cy="16843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59" name="TextBox 158"/>
          <p:cNvSpPr txBox="1"/>
          <p:nvPr/>
        </p:nvSpPr>
        <p:spPr>
          <a:xfrm>
            <a:off x="8063525" y="3157686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컨설팅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3" name="TextBox 162"/>
          <p:cNvSpPr txBox="1"/>
          <p:nvPr/>
        </p:nvSpPr>
        <p:spPr>
          <a:xfrm>
            <a:off x="7358591" y="3872736"/>
            <a:ext cx="2082464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부동산 전 분야 컨설팅 사업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전체 물건 지원 사업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5" name="직사각형 134"/>
          <p:cNvSpPr/>
          <p:nvPr/>
        </p:nvSpPr>
        <p:spPr>
          <a:xfrm>
            <a:off x="9654013" y="1957170"/>
            <a:ext cx="2014135" cy="4476747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6" name="직사각형 135"/>
          <p:cNvSpPr/>
          <p:nvPr/>
        </p:nvSpPr>
        <p:spPr>
          <a:xfrm>
            <a:off x="9653917" y="1957170"/>
            <a:ext cx="2014135" cy="1039782"/>
          </a:xfrm>
          <a:prstGeom prst="rect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10188242" y="2167334"/>
            <a:ext cx="94558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0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</a:t>
            </a:r>
            <a:r>
              <a:rPr lang="en-US" altLang="ko-KR" sz="20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Step</a:t>
            </a:r>
            <a:endParaRPr lang="ko-KR" altLang="en-US" sz="20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73" name="그룹 172"/>
          <p:cNvGrpSpPr/>
          <p:nvPr/>
        </p:nvGrpSpPr>
        <p:grpSpPr>
          <a:xfrm>
            <a:off x="9877563" y="5116977"/>
            <a:ext cx="1567034" cy="1107590"/>
            <a:chOff x="9877563" y="5116977"/>
            <a:chExt cx="1567034" cy="1107590"/>
          </a:xfrm>
        </p:grpSpPr>
        <p:sp>
          <p:nvSpPr>
            <p:cNvPr id="152" name="직사각형 151"/>
            <p:cNvSpPr/>
            <p:nvPr/>
          </p:nvSpPr>
          <p:spPr>
            <a:xfrm>
              <a:off x="9877563" y="5351765"/>
              <a:ext cx="1567034" cy="16843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49" name="직사각형 148"/>
            <p:cNvSpPr/>
            <p:nvPr/>
          </p:nvSpPr>
          <p:spPr>
            <a:xfrm>
              <a:off x="9877563" y="6056129"/>
              <a:ext cx="1567034" cy="16843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50" name="직사각형 149"/>
            <p:cNvSpPr/>
            <p:nvPr/>
          </p:nvSpPr>
          <p:spPr>
            <a:xfrm>
              <a:off x="9877563" y="5821341"/>
              <a:ext cx="1567034" cy="16843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51" name="직사각형 150"/>
            <p:cNvSpPr/>
            <p:nvPr/>
          </p:nvSpPr>
          <p:spPr>
            <a:xfrm>
              <a:off x="9877563" y="5586553"/>
              <a:ext cx="1567034" cy="16843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53" name="직사각형 152"/>
            <p:cNvSpPr/>
            <p:nvPr/>
          </p:nvSpPr>
          <p:spPr>
            <a:xfrm>
              <a:off x="9877563" y="5116977"/>
              <a:ext cx="1567034" cy="16843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60" name="TextBox 159"/>
          <p:cNvSpPr txBox="1"/>
          <p:nvPr/>
        </p:nvSpPr>
        <p:spPr>
          <a:xfrm>
            <a:off x="10057341" y="3157686"/>
            <a:ext cx="12073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투자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4" name="TextBox 163"/>
          <p:cNvSpPr txBox="1"/>
          <p:nvPr/>
        </p:nvSpPr>
        <p:spPr>
          <a:xfrm>
            <a:off x="9619800" y="3872736"/>
            <a:ext cx="2082464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부동산 투자 및 개발 지원 사업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시장 정착 안정화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5123219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그림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57" name="제목 1"/>
          <p:cNvSpPr txBox="1">
            <a:spLocks/>
          </p:cNvSpPr>
          <p:nvPr/>
        </p:nvSpPr>
        <p:spPr>
          <a:xfrm>
            <a:off x="335360" y="307111"/>
            <a:ext cx="4613148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Profitability Analysis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8" name="텍스트 개체 틀 4"/>
          <p:cNvSpPr txBox="1">
            <a:spLocks/>
          </p:cNvSpPr>
          <p:nvPr/>
        </p:nvSpPr>
        <p:spPr>
          <a:xfrm>
            <a:off x="335359" y="1034135"/>
            <a:ext cx="2736305" cy="379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주요 사업 예상 매출 및 수익</a:t>
            </a:r>
            <a:endParaRPr lang="ko-KR" altLang="en-US" dirty="0">
              <a:solidFill>
                <a:srgbClr val="00B0F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119336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1042409" y="1965344"/>
            <a:ext cx="1956891" cy="4439481"/>
            <a:chOff x="1042409" y="1946397"/>
            <a:chExt cx="1956891" cy="4439481"/>
          </a:xfrm>
        </p:grpSpPr>
        <p:sp>
          <p:nvSpPr>
            <p:cNvPr id="72" name="직사각형 71"/>
            <p:cNvSpPr/>
            <p:nvPr/>
          </p:nvSpPr>
          <p:spPr>
            <a:xfrm>
              <a:off x="1042409" y="4006531"/>
              <a:ext cx="1956891" cy="2379347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9" name="그룹 8"/>
            <p:cNvGrpSpPr/>
            <p:nvPr/>
          </p:nvGrpSpPr>
          <p:grpSpPr>
            <a:xfrm>
              <a:off x="1192841" y="1946397"/>
              <a:ext cx="1656026" cy="1656026"/>
              <a:chOff x="1152319" y="2106540"/>
              <a:chExt cx="1656026" cy="1656026"/>
            </a:xfrm>
          </p:grpSpPr>
          <p:sp>
            <p:nvSpPr>
              <p:cNvPr id="76" name="타원 75"/>
              <p:cNvSpPr/>
              <p:nvPr/>
            </p:nvSpPr>
            <p:spPr>
              <a:xfrm>
                <a:off x="1152319" y="2106540"/>
                <a:ext cx="1656026" cy="1656026"/>
              </a:xfrm>
              <a:prstGeom prst="ellipse">
                <a:avLst/>
              </a:prstGeom>
              <a:solidFill>
                <a:srgbClr val="2ABD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AF6F6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pic>
            <p:nvPicPr>
              <p:cNvPr id="77" name="그림 76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96285" y="2350506"/>
                <a:ext cx="1168095" cy="1168095"/>
              </a:xfrm>
              <a:prstGeom prst="rect">
                <a:avLst/>
              </a:prstGeom>
            </p:spPr>
          </p:pic>
        </p:grpSp>
        <p:sp>
          <p:nvSpPr>
            <p:cNvPr id="84" name="TextBox 83"/>
            <p:cNvSpPr txBox="1"/>
            <p:nvPr/>
          </p:nvSpPr>
          <p:spPr>
            <a:xfrm>
              <a:off x="1389913" y="4202141"/>
              <a:ext cx="12618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이용 </a:t>
              </a:r>
              <a:r>
                <a:rPr lang="ko-KR" altLang="en-US" b="1" dirty="0" smtClean="0">
                  <a:solidFill>
                    <a:srgbClr val="2ABDF2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수수료</a:t>
              </a:r>
              <a:endParaRPr lang="ko-KR" altLang="en-US" b="1" dirty="0">
                <a:solidFill>
                  <a:srgbClr val="2ABD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1227387" y="5023331"/>
              <a:ext cx="1586934" cy="73866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altLang="ko-KR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10% </a:t>
              </a:r>
              <a:r>
                <a:rPr lang="ko-KR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목표</a:t>
              </a:r>
              <a:r>
                <a:rPr lang="en-US" altLang="ko-KR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: 72</a:t>
              </a:r>
              <a:r>
                <a:rPr lang="ko-KR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억 원</a:t>
              </a:r>
              <a:endPara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ko-KR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이사건 수</a:t>
              </a:r>
              <a:r>
                <a:rPr lang="en-US" altLang="ko-KR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: 10%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3740243" y="1965344"/>
            <a:ext cx="2013680" cy="4434930"/>
            <a:chOff x="3900607" y="1946397"/>
            <a:chExt cx="2013680" cy="4434930"/>
          </a:xfrm>
        </p:grpSpPr>
        <p:sp>
          <p:nvSpPr>
            <p:cNvPr id="73" name="직사각형 72"/>
            <p:cNvSpPr/>
            <p:nvPr/>
          </p:nvSpPr>
          <p:spPr>
            <a:xfrm>
              <a:off x="3929002" y="4006530"/>
              <a:ext cx="1956891" cy="2374797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10" name="그룹 9"/>
            <p:cNvGrpSpPr/>
            <p:nvPr/>
          </p:nvGrpSpPr>
          <p:grpSpPr>
            <a:xfrm>
              <a:off x="4079434" y="1946397"/>
              <a:ext cx="1656026" cy="1656026"/>
              <a:chOff x="3791407" y="2026467"/>
              <a:chExt cx="1656026" cy="1656026"/>
            </a:xfrm>
          </p:grpSpPr>
          <p:sp>
            <p:nvSpPr>
              <p:cNvPr id="80" name="타원 79"/>
              <p:cNvSpPr/>
              <p:nvPr/>
            </p:nvSpPr>
            <p:spPr>
              <a:xfrm>
                <a:off x="3791407" y="2026467"/>
                <a:ext cx="1656026" cy="1656026"/>
              </a:xfrm>
              <a:prstGeom prst="ellipse">
                <a:avLst/>
              </a:prstGeom>
              <a:solidFill>
                <a:srgbClr val="2ABD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AF6F6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pic>
            <p:nvPicPr>
              <p:cNvPr id="6" name="그림 5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42042" y="2277102"/>
                <a:ext cx="1154757" cy="1154757"/>
              </a:xfrm>
              <a:prstGeom prst="rect">
                <a:avLst/>
              </a:prstGeom>
            </p:spPr>
          </p:pic>
        </p:grpSp>
        <p:sp>
          <p:nvSpPr>
            <p:cNvPr id="86" name="TextBox 85"/>
            <p:cNvSpPr txBox="1"/>
            <p:nvPr/>
          </p:nvSpPr>
          <p:spPr>
            <a:xfrm>
              <a:off x="4302154" y="4202141"/>
              <a:ext cx="12105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b="1" dirty="0" smtClean="0">
                  <a:solidFill>
                    <a:srgbClr val="2ABDF2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공유</a:t>
              </a:r>
              <a:r>
                <a:rPr lang="ko-KR" altLang="en-US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오피스</a:t>
              </a:r>
              <a:endPara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3900607" y="5023331"/>
              <a:ext cx="2013680" cy="89255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altLang="ko-KR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30</a:t>
              </a:r>
              <a:r>
                <a:rPr lang="ko-KR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개 지역 목표</a:t>
              </a:r>
              <a:r>
                <a:rPr lang="en-US" altLang="ko-KR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: 32</a:t>
              </a:r>
              <a:r>
                <a:rPr lang="ko-KR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억 원</a:t>
              </a:r>
              <a:endPara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ko-KR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오피스 사용료</a:t>
              </a:r>
              <a:r>
                <a:rPr lang="en-US" altLang="ko-KR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: 30</a:t>
              </a:r>
              <a:r>
                <a:rPr lang="ko-KR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만 원</a:t>
              </a:r>
              <a:endPara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en-US" altLang="ko-KR" sz="1000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(1</a:t>
              </a:r>
              <a:r>
                <a:rPr lang="ko-KR" altLang="en-US" sz="1000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개소 </a:t>
              </a:r>
              <a:r>
                <a:rPr lang="en-US" altLang="ko-KR" sz="1000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30</a:t>
              </a:r>
              <a:r>
                <a:rPr lang="ko-KR" altLang="en-US" sz="1000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인 구성기준</a:t>
              </a:r>
              <a:r>
                <a:rPr lang="en-US" altLang="ko-KR" sz="1000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  <a:endParaRPr lang="en-US" altLang="ko-KR" sz="10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6494866" y="1965344"/>
            <a:ext cx="1956891" cy="4434930"/>
            <a:chOff x="6466340" y="1946397"/>
            <a:chExt cx="1956891" cy="4434930"/>
          </a:xfrm>
        </p:grpSpPr>
        <p:sp>
          <p:nvSpPr>
            <p:cNvPr id="74" name="직사각형 73"/>
            <p:cNvSpPr/>
            <p:nvPr/>
          </p:nvSpPr>
          <p:spPr>
            <a:xfrm>
              <a:off x="6466340" y="4006530"/>
              <a:ext cx="1956891" cy="2374797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11" name="그룹 10"/>
            <p:cNvGrpSpPr/>
            <p:nvPr/>
          </p:nvGrpSpPr>
          <p:grpSpPr>
            <a:xfrm>
              <a:off x="6616772" y="1946397"/>
              <a:ext cx="1656026" cy="1656026"/>
              <a:chOff x="6620315" y="2030706"/>
              <a:chExt cx="1656026" cy="1656026"/>
            </a:xfrm>
          </p:grpSpPr>
          <p:sp>
            <p:nvSpPr>
              <p:cNvPr id="82" name="타원 81"/>
              <p:cNvSpPr/>
              <p:nvPr/>
            </p:nvSpPr>
            <p:spPr>
              <a:xfrm>
                <a:off x="6620315" y="2030706"/>
                <a:ext cx="1656026" cy="1656026"/>
              </a:xfrm>
              <a:prstGeom prst="ellipse">
                <a:avLst/>
              </a:prstGeom>
              <a:solidFill>
                <a:srgbClr val="2ABD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AF6F6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pic>
            <p:nvPicPr>
              <p:cNvPr id="7" name="그림 6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89782" y="2200173"/>
                <a:ext cx="1317093" cy="1317093"/>
              </a:xfrm>
              <a:prstGeom prst="rect">
                <a:avLst/>
              </a:prstGeom>
            </p:spPr>
          </p:pic>
        </p:grpSp>
        <p:sp>
          <p:nvSpPr>
            <p:cNvPr id="88" name="TextBox 87"/>
            <p:cNvSpPr txBox="1"/>
            <p:nvPr/>
          </p:nvSpPr>
          <p:spPr>
            <a:xfrm>
              <a:off x="6813844" y="4202141"/>
              <a:ext cx="12618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b="1" dirty="0" err="1" smtClean="0">
                  <a:solidFill>
                    <a:srgbClr val="2ABDF2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호스팅</a:t>
              </a:r>
              <a:r>
                <a:rPr lang="ko-KR" altLang="en-US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시장</a:t>
              </a:r>
              <a:endPara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6534987" y="5023331"/>
              <a:ext cx="1819597" cy="4616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altLang="ko-KR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</a:t>
              </a:r>
              <a:r>
                <a:rPr lang="ko-KR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만 명 목표</a:t>
              </a:r>
              <a:r>
                <a:rPr lang="en-US" altLang="ko-KR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: 12</a:t>
              </a:r>
              <a:r>
                <a:rPr lang="ko-KR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억 원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en-US" altLang="ko-KR" sz="1000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lang="ko-KR" altLang="en-US" sz="1000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월 사용료</a:t>
              </a:r>
              <a:r>
                <a:rPr lang="en-US" altLang="ko-KR" sz="1000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: 1</a:t>
              </a:r>
              <a:r>
                <a:rPr lang="ko-KR" altLang="en-US" sz="1000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만원</a:t>
              </a:r>
              <a:r>
                <a:rPr lang="en-US" altLang="ko-KR" sz="1000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  <a:endParaRPr lang="en-US" altLang="ko-KR" sz="10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9192701" y="1965344"/>
            <a:ext cx="1956891" cy="4434930"/>
            <a:chOff x="9192701" y="1946397"/>
            <a:chExt cx="1956891" cy="4434930"/>
          </a:xfrm>
        </p:grpSpPr>
        <p:sp>
          <p:nvSpPr>
            <p:cNvPr id="75" name="직사각형 74"/>
            <p:cNvSpPr/>
            <p:nvPr/>
          </p:nvSpPr>
          <p:spPr>
            <a:xfrm>
              <a:off x="9192701" y="4006530"/>
              <a:ext cx="1956891" cy="2374797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12" name="그룹 11"/>
            <p:cNvGrpSpPr/>
            <p:nvPr/>
          </p:nvGrpSpPr>
          <p:grpSpPr>
            <a:xfrm>
              <a:off x="9343133" y="1946397"/>
              <a:ext cx="1656026" cy="1656026"/>
              <a:chOff x="9207361" y="1946397"/>
              <a:chExt cx="1656026" cy="1656026"/>
            </a:xfrm>
          </p:grpSpPr>
          <p:sp>
            <p:nvSpPr>
              <p:cNvPr id="78" name="타원 77"/>
              <p:cNvSpPr/>
              <p:nvPr/>
            </p:nvSpPr>
            <p:spPr>
              <a:xfrm>
                <a:off x="9207361" y="1946397"/>
                <a:ext cx="1656026" cy="1656026"/>
              </a:xfrm>
              <a:prstGeom prst="ellipse">
                <a:avLst/>
              </a:prstGeom>
              <a:solidFill>
                <a:srgbClr val="2ABD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AF6F6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pic>
            <p:nvPicPr>
              <p:cNvPr id="8" name="그림 7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375127" y="2114163"/>
                <a:ext cx="1320495" cy="1320495"/>
              </a:xfrm>
              <a:prstGeom prst="rect">
                <a:avLst/>
              </a:prstGeom>
            </p:spPr>
          </p:pic>
        </p:grpSp>
        <p:sp>
          <p:nvSpPr>
            <p:cNvPr id="90" name="TextBox 89"/>
            <p:cNvSpPr txBox="1"/>
            <p:nvPr/>
          </p:nvSpPr>
          <p:spPr>
            <a:xfrm>
              <a:off x="9540205" y="4202141"/>
              <a:ext cx="12618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b="1" dirty="0" smtClean="0">
                  <a:solidFill>
                    <a:srgbClr val="2ABDF2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기타</a:t>
              </a:r>
              <a:r>
                <a:rPr lang="ko-KR" altLang="en-US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서비스</a:t>
              </a:r>
              <a:endPara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9261348" y="5023331"/>
              <a:ext cx="1819597" cy="73866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컨설팅</a:t>
              </a:r>
              <a:r>
                <a:rPr lang="en-US" altLang="ko-KR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/ </a:t>
              </a:r>
              <a:r>
                <a:rPr lang="ko-KR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투자</a:t>
              </a:r>
              <a:r>
                <a:rPr lang="en-US" altLang="ko-KR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: 10</a:t>
              </a:r>
              <a:r>
                <a:rPr lang="ko-KR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억 원</a:t>
              </a:r>
              <a:endPara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ko-KR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개발 및 분양 사업 대행</a:t>
              </a:r>
              <a:endParaRPr lang="en-US" altLang="ko-KR" sz="10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cxnSp>
        <p:nvCxnSpPr>
          <p:cNvPr id="19" name="직선 연결선 18"/>
          <p:cNvCxnSpPr/>
          <p:nvPr/>
        </p:nvCxnSpPr>
        <p:spPr>
          <a:xfrm>
            <a:off x="1227387" y="4653136"/>
            <a:ext cx="1586934" cy="0"/>
          </a:xfrm>
          <a:prstGeom prst="line">
            <a:avLst/>
          </a:prstGeom>
          <a:ln w="28575">
            <a:solidFill>
              <a:srgbClr val="2ABD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연결선 109"/>
          <p:cNvCxnSpPr/>
          <p:nvPr/>
        </p:nvCxnSpPr>
        <p:spPr>
          <a:xfrm>
            <a:off x="3953616" y="4653136"/>
            <a:ext cx="1586934" cy="0"/>
          </a:xfrm>
          <a:prstGeom prst="line">
            <a:avLst/>
          </a:prstGeom>
          <a:ln w="28575">
            <a:solidFill>
              <a:srgbClr val="2ABD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연결선 110"/>
          <p:cNvCxnSpPr/>
          <p:nvPr/>
        </p:nvCxnSpPr>
        <p:spPr>
          <a:xfrm>
            <a:off x="9377679" y="4653136"/>
            <a:ext cx="1586934" cy="0"/>
          </a:xfrm>
          <a:prstGeom prst="line">
            <a:avLst/>
          </a:prstGeom>
          <a:ln w="28575">
            <a:solidFill>
              <a:srgbClr val="2ABD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연결선 111"/>
          <p:cNvCxnSpPr/>
          <p:nvPr/>
        </p:nvCxnSpPr>
        <p:spPr>
          <a:xfrm>
            <a:off x="6679844" y="4653136"/>
            <a:ext cx="1586934" cy="0"/>
          </a:xfrm>
          <a:prstGeom prst="line">
            <a:avLst/>
          </a:prstGeom>
          <a:ln w="28575">
            <a:solidFill>
              <a:srgbClr val="2ABD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033052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1" y="-17515"/>
            <a:ext cx="6383337" cy="6890504"/>
          </a:xfrm>
          <a:prstGeom prst="rect">
            <a:avLst/>
          </a:prstGeom>
          <a:solidFill>
            <a:schemeClr val="tx1"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" name="그림 개체 틀 2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" contrast="-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156" r="19156"/>
          <a:stretch>
            <a:fillRect/>
          </a:stretch>
        </p:blipFill>
        <p:spPr>
          <a:xfrm>
            <a:off x="6383338" y="0"/>
            <a:ext cx="6024710" cy="6885384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9F443F0-86A6-4065-89E9-E52B6A16FFB3}"/>
              </a:ext>
            </a:extLst>
          </p:cNvPr>
          <p:cNvSpPr txBox="1"/>
          <p:nvPr/>
        </p:nvSpPr>
        <p:spPr>
          <a:xfrm>
            <a:off x="1518027" y="1571019"/>
            <a:ext cx="33593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rPr>
              <a:t>CONTENTS</a:t>
            </a:r>
            <a:endParaRPr lang="ko-KR" altLang="en-US" sz="2800" b="1" dirty="0">
              <a:solidFill>
                <a:srgbClr val="00B0F0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j-cs"/>
            </a:endParaRPr>
          </a:p>
        </p:txBody>
      </p:sp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1572481" y="2110507"/>
            <a:ext cx="3250394" cy="38625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400050" indent="-400050" algn="ctr">
              <a:lnSpc>
                <a:spcPct val="250000"/>
              </a:lnSpc>
              <a:buFont typeface="+mj-lt"/>
              <a:buAutoNum type="romanUcPeriod"/>
              <a:defRPr/>
            </a:pP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사업개요</a:t>
            </a:r>
            <a:endParaRPr lang="en-US" altLang="ko-KR" sz="1400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400050" indent="-400050" algn="ctr">
              <a:lnSpc>
                <a:spcPct val="250000"/>
              </a:lnSpc>
              <a:buFont typeface="+mj-lt"/>
              <a:buAutoNum type="romanUcPeriod"/>
              <a:defRPr/>
            </a:pP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사업모델</a:t>
            </a:r>
            <a:endParaRPr lang="en-US" altLang="ko-KR" sz="1400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400050" indent="-400050" algn="ctr">
              <a:lnSpc>
                <a:spcPct val="250000"/>
              </a:lnSpc>
              <a:buFont typeface="+mj-lt"/>
              <a:buAutoNum type="romanUcPeriod"/>
              <a:defRPr/>
            </a:pP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사업분석</a:t>
            </a:r>
            <a:endParaRPr lang="en-US" altLang="ko-KR" sz="1400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400050" indent="-400050" algn="ctr">
              <a:lnSpc>
                <a:spcPct val="250000"/>
              </a:lnSpc>
              <a:buFont typeface="+mj-lt"/>
              <a:buAutoNum type="romanUcPeriod"/>
              <a:defRPr/>
            </a:pP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수익분석</a:t>
            </a:r>
            <a:endParaRPr lang="en-US" altLang="ko-KR" sz="1400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400050" indent="-400050" algn="ctr">
              <a:lnSpc>
                <a:spcPct val="250000"/>
              </a:lnSpc>
              <a:buFont typeface="+mj-lt"/>
              <a:buAutoNum type="romanUcPeriod"/>
              <a:defRPr/>
            </a:pP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마케팅</a:t>
            </a:r>
            <a:endParaRPr lang="en-US" altLang="ko-KR" sz="1400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400050" indent="-400050" algn="ctr">
              <a:lnSpc>
                <a:spcPct val="250000"/>
              </a:lnSpc>
              <a:buFont typeface="+mj-lt"/>
              <a:buAutoNum type="romanUcPeriod"/>
              <a:defRPr/>
            </a:pP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회사소개</a:t>
            </a:r>
            <a:endParaRPr lang="en-US" altLang="ko-KR" sz="1400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400050" indent="-400050" algn="ctr">
              <a:lnSpc>
                <a:spcPct val="250000"/>
              </a:lnSpc>
              <a:buFont typeface="+mj-lt"/>
              <a:buAutoNum type="romanUcPeriod"/>
              <a:defRPr/>
            </a:pP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회사비전</a:t>
            </a:r>
            <a:endParaRPr lang="en-US" altLang="ko-KR" sz="1400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15380" y="476672"/>
            <a:ext cx="5364596" cy="5904656"/>
          </a:xfrm>
          <a:prstGeom prst="rect">
            <a:avLst/>
          </a:prstGeom>
          <a:noFill/>
          <a:ln>
            <a:solidFill>
              <a:srgbClr val="00B0F0">
                <a:alpha val="69804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9FCE3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970289">
            <a:off x="8524306" y="997035"/>
            <a:ext cx="770629" cy="60839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0241" y="777922"/>
            <a:ext cx="662858" cy="523309"/>
          </a:xfrm>
          <a:prstGeom prst="rect">
            <a:avLst/>
          </a:prstGeom>
        </p:spPr>
      </p:pic>
    </p:spTree>
  </p:cSld>
  <p:clrMapOvr>
    <a:masterClrMapping/>
  </p:clrMapOvr>
  <p:transition spd="slow">
    <p:wheel spokes="1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직사각형 59"/>
          <p:cNvSpPr/>
          <p:nvPr/>
        </p:nvSpPr>
        <p:spPr>
          <a:xfrm>
            <a:off x="119336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55" name="제목 1"/>
          <p:cNvSpPr txBox="1">
            <a:spLocks/>
          </p:cNvSpPr>
          <p:nvPr/>
        </p:nvSpPr>
        <p:spPr>
          <a:xfrm>
            <a:off x="335360" y="307111"/>
            <a:ext cx="4613148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Profitability Analysis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6" name="텍스트 개체 틀 4"/>
          <p:cNvSpPr txBox="1">
            <a:spLocks/>
          </p:cNvSpPr>
          <p:nvPr/>
        </p:nvSpPr>
        <p:spPr>
          <a:xfrm>
            <a:off x="335359" y="1034135"/>
            <a:ext cx="2736305" cy="379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기간 별 매출 예상</a:t>
            </a:r>
            <a:endParaRPr lang="ko-KR" altLang="en-US" dirty="0">
              <a:solidFill>
                <a:srgbClr val="00B0F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aphicFrame>
        <p:nvGraphicFramePr>
          <p:cNvPr id="61" name="표 6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4772925"/>
              </p:ext>
            </p:extLst>
          </p:nvPr>
        </p:nvGraphicFramePr>
        <p:xfrm>
          <a:off x="614412" y="1851672"/>
          <a:ext cx="10963177" cy="352231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40795">
                  <a:extLst>
                    <a:ext uri="{9D8B030D-6E8A-4147-A177-3AD203B41FA5}">
                      <a16:colId xmlns:a16="http://schemas.microsoft.com/office/drawing/2014/main" val="182856636"/>
                    </a:ext>
                  </a:extLst>
                </a:gridCol>
                <a:gridCol w="1370397">
                  <a:extLst>
                    <a:ext uri="{9D8B030D-6E8A-4147-A177-3AD203B41FA5}">
                      <a16:colId xmlns:a16="http://schemas.microsoft.com/office/drawing/2014/main" val="717214232"/>
                    </a:ext>
                  </a:extLst>
                </a:gridCol>
                <a:gridCol w="1370397">
                  <a:extLst>
                    <a:ext uri="{9D8B030D-6E8A-4147-A177-3AD203B41FA5}">
                      <a16:colId xmlns:a16="http://schemas.microsoft.com/office/drawing/2014/main" val="36446989"/>
                    </a:ext>
                  </a:extLst>
                </a:gridCol>
                <a:gridCol w="1370397">
                  <a:extLst>
                    <a:ext uri="{9D8B030D-6E8A-4147-A177-3AD203B41FA5}">
                      <a16:colId xmlns:a16="http://schemas.microsoft.com/office/drawing/2014/main" val="1381282048"/>
                    </a:ext>
                  </a:extLst>
                </a:gridCol>
                <a:gridCol w="1370397">
                  <a:extLst>
                    <a:ext uri="{9D8B030D-6E8A-4147-A177-3AD203B41FA5}">
                      <a16:colId xmlns:a16="http://schemas.microsoft.com/office/drawing/2014/main" val="4039136417"/>
                    </a:ext>
                  </a:extLst>
                </a:gridCol>
                <a:gridCol w="1370397">
                  <a:extLst>
                    <a:ext uri="{9D8B030D-6E8A-4147-A177-3AD203B41FA5}">
                      <a16:colId xmlns:a16="http://schemas.microsoft.com/office/drawing/2014/main" val="1923624927"/>
                    </a:ext>
                  </a:extLst>
                </a:gridCol>
                <a:gridCol w="1370397">
                  <a:extLst>
                    <a:ext uri="{9D8B030D-6E8A-4147-A177-3AD203B41FA5}">
                      <a16:colId xmlns:a16="http://schemas.microsoft.com/office/drawing/2014/main" val="975971310"/>
                    </a:ext>
                  </a:extLst>
                </a:gridCol>
              </a:tblGrid>
              <a:tr h="340945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23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구분</a:t>
                      </a:r>
                      <a:endParaRPr lang="ko-KR" altLang="en-US" sz="23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단위 </a:t>
                      </a:r>
                      <a:r>
                        <a:rPr lang="en-US" altLang="ko-KR" sz="13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: </a:t>
                      </a:r>
                      <a:r>
                        <a:rPr lang="ko-KR" altLang="en-US" sz="13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만원</a:t>
                      </a:r>
                    </a:p>
                  </a:txBody>
                  <a:tcPr marL="116781" marR="116781" marT="58391" marB="58391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2790188"/>
                  </a:ext>
                </a:extLst>
              </a:tr>
              <a:tr h="42344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dirty="0" smtClean="0">
                          <a:solidFill>
                            <a:srgbClr val="2ABDF2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</a:t>
                      </a:r>
                      <a:r>
                        <a:rPr lang="ko-KR" altLang="en-US" sz="1800" b="1" dirty="0" smtClean="0">
                          <a:solidFill>
                            <a:srgbClr val="2ABDF2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분기</a:t>
                      </a:r>
                    </a:p>
                  </a:txBody>
                  <a:tcPr marL="116781" marR="116781" marT="58391" marB="58391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 smtClean="0">
                          <a:solidFill>
                            <a:srgbClr val="2ABDF2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</a:t>
                      </a:r>
                      <a:r>
                        <a:rPr lang="ko-KR" altLang="en-US" sz="1800" b="1" dirty="0" smtClean="0">
                          <a:solidFill>
                            <a:srgbClr val="2ABDF2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분기</a:t>
                      </a:r>
                      <a:endParaRPr lang="ko-KR" altLang="en-US" sz="1800" b="1" dirty="0">
                        <a:solidFill>
                          <a:srgbClr val="2ABDF2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4101331"/>
                  </a:ext>
                </a:extLst>
              </a:tr>
              <a:tr h="45965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</a:t>
                      </a:r>
                      <a:r>
                        <a:rPr lang="ko-KR" altLang="en-US" sz="15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월</a:t>
                      </a:r>
                      <a:endParaRPr lang="ko-KR" altLang="en-US" sz="15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</a:t>
                      </a:r>
                      <a:r>
                        <a:rPr lang="ko-KR" altLang="en-US" sz="15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월</a:t>
                      </a:r>
                      <a:endParaRPr lang="ko-KR" altLang="en-US" sz="15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3</a:t>
                      </a:r>
                      <a:r>
                        <a:rPr lang="ko-KR" altLang="en-US" sz="15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월</a:t>
                      </a:r>
                      <a:endParaRPr lang="ko-KR" altLang="en-US" sz="15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4</a:t>
                      </a:r>
                      <a:r>
                        <a:rPr lang="ko-KR" altLang="en-US" sz="15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월</a:t>
                      </a:r>
                      <a:endParaRPr lang="ko-KR" altLang="en-US" sz="15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5</a:t>
                      </a:r>
                      <a:r>
                        <a:rPr lang="ko-KR" altLang="en-US" sz="15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월</a:t>
                      </a:r>
                      <a:endParaRPr lang="ko-KR" altLang="en-US" sz="15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6</a:t>
                      </a:r>
                      <a:r>
                        <a:rPr lang="ko-KR" altLang="en-US" sz="15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월</a:t>
                      </a:r>
                      <a:endParaRPr lang="ko-KR" altLang="en-US" sz="15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88360989"/>
                  </a:ext>
                </a:extLst>
              </a:tr>
              <a:tr h="45965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인건비</a:t>
                      </a:r>
                    </a:p>
                  </a:txBody>
                  <a:tcPr marL="116781" marR="116781" marT="58391" marB="58391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15,000</a:t>
                      </a:r>
                      <a:endParaRPr lang="ko-KR" altLang="en-US" sz="13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18,000</a:t>
                      </a:r>
                      <a:endParaRPr lang="ko-KR" altLang="en-US" sz="13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20,000</a:t>
                      </a:r>
                      <a:endParaRPr lang="ko-KR" altLang="en-US" sz="13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20,000</a:t>
                      </a:r>
                      <a:endParaRPr lang="ko-KR" altLang="en-US" sz="13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20,000</a:t>
                      </a:r>
                      <a:endParaRPr lang="ko-KR" altLang="en-US" sz="13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20,000</a:t>
                      </a:r>
                      <a:endParaRPr lang="ko-KR" altLang="en-US" sz="13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81312935"/>
                  </a:ext>
                </a:extLst>
              </a:tr>
              <a:tr h="4596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임대료</a:t>
                      </a:r>
                      <a:endParaRPr lang="ko-KR" altLang="en-US" sz="1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45,000</a:t>
                      </a:r>
                      <a:endParaRPr lang="ko-KR" altLang="en-US" sz="13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50,000</a:t>
                      </a:r>
                      <a:endParaRPr lang="ko-KR" altLang="en-US" sz="13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60,000</a:t>
                      </a:r>
                      <a:endParaRPr lang="ko-KR" altLang="en-US" sz="13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80,000</a:t>
                      </a:r>
                      <a:endParaRPr lang="ko-KR" altLang="en-US" sz="13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80,000</a:t>
                      </a:r>
                      <a:endParaRPr lang="ko-KR" altLang="en-US" sz="13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80,000</a:t>
                      </a:r>
                      <a:endParaRPr lang="ko-KR" altLang="en-US" sz="13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12575860"/>
                  </a:ext>
                </a:extLst>
              </a:tr>
              <a:tr h="4596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경비</a:t>
                      </a:r>
                      <a:endParaRPr lang="ko-KR" altLang="en-US" sz="1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30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10,000</a:t>
                      </a:r>
                      <a:endParaRPr lang="ko-KR" altLang="en-US" sz="13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3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15,000</a:t>
                      </a:r>
                      <a:endParaRPr lang="ko-KR" altLang="en-US" sz="13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3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20,000</a:t>
                      </a:r>
                      <a:endParaRPr lang="ko-KR" altLang="en-US" sz="13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3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22,000</a:t>
                      </a:r>
                      <a:endParaRPr lang="ko-KR" altLang="en-US" sz="13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3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22,000</a:t>
                      </a:r>
                      <a:endParaRPr lang="ko-KR" altLang="en-US" sz="13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3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22,000</a:t>
                      </a:r>
                      <a:endParaRPr lang="ko-KR" altLang="en-US" sz="13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84128214"/>
                  </a:ext>
                </a:extLst>
              </a:tr>
              <a:tr h="4596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 smtClean="0">
                          <a:solidFill>
                            <a:srgbClr val="2ABDF2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예상 매출액</a:t>
                      </a:r>
                      <a:endParaRPr lang="ko-KR" altLang="en-US" sz="1800" b="1" dirty="0">
                        <a:solidFill>
                          <a:srgbClr val="2ABDF2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rgbClr val="2ABDF2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105,000</a:t>
                      </a:r>
                      <a:endParaRPr lang="ko-KR" altLang="en-US" sz="1300" dirty="0">
                        <a:solidFill>
                          <a:srgbClr val="2ABDF2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rgbClr val="2ABDF2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115,500</a:t>
                      </a:r>
                      <a:endParaRPr lang="ko-KR" altLang="en-US" sz="1300" dirty="0">
                        <a:solidFill>
                          <a:srgbClr val="2ABDF2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rgbClr val="2ABDF2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20,000</a:t>
                      </a:r>
                      <a:endParaRPr lang="ko-KR" altLang="en-US" sz="1300" dirty="0">
                        <a:solidFill>
                          <a:srgbClr val="2ABDF2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rgbClr val="2ABDF2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22,000</a:t>
                      </a:r>
                      <a:endParaRPr lang="ko-KR" altLang="en-US" sz="1300" dirty="0">
                        <a:solidFill>
                          <a:srgbClr val="2ABDF2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rgbClr val="2ABDF2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22,000</a:t>
                      </a:r>
                      <a:endParaRPr lang="ko-KR" altLang="en-US" sz="1300" dirty="0">
                        <a:solidFill>
                          <a:srgbClr val="2ABDF2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rgbClr val="2ABDF2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22,000</a:t>
                      </a:r>
                      <a:endParaRPr lang="ko-KR" altLang="en-US" sz="1300" dirty="0">
                        <a:solidFill>
                          <a:srgbClr val="2ABDF2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47463799"/>
                  </a:ext>
                </a:extLst>
              </a:tr>
              <a:tr h="4596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예상 손익</a:t>
                      </a:r>
                      <a:endParaRPr lang="ko-KR" altLang="en-US" sz="1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▼35,000</a:t>
                      </a:r>
                      <a:endParaRPr lang="ko-KR" altLang="en-US" sz="13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▼35,500</a:t>
                      </a:r>
                      <a:endParaRPr lang="ko-KR" altLang="en-US" sz="13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▼27,050</a:t>
                      </a:r>
                      <a:endParaRPr lang="ko-KR" altLang="en-US" sz="13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▼17,755</a:t>
                      </a:r>
                      <a:endParaRPr lang="ko-KR" altLang="en-US" sz="13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▼17,755</a:t>
                      </a:r>
                      <a:endParaRPr lang="ko-KR" altLang="en-US" sz="13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▼17,755</a:t>
                      </a:r>
                      <a:endParaRPr lang="ko-KR" altLang="en-US" sz="13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02171840"/>
                  </a:ext>
                </a:extLst>
              </a:tr>
            </a:tbl>
          </a:graphicData>
        </a:graphic>
      </p:graphicFrame>
      <p:sp>
        <p:nvSpPr>
          <p:cNvPr id="63" name="직사각형 62"/>
          <p:cNvSpPr/>
          <p:nvPr/>
        </p:nvSpPr>
        <p:spPr>
          <a:xfrm>
            <a:off x="614409" y="5589240"/>
            <a:ext cx="10963182" cy="844677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1577873" y="5675494"/>
            <a:ext cx="9036255" cy="633826"/>
            <a:chOff x="1524241" y="5675494"/>
            <a:chExt cx="9036255" cy="633826"/>
          </a:xfrm>
        </p:grpSpPr>
        <p:sp>
          <p:nvSpPr>
            <p:cNvPr id="64" name="TextBox 63"/>
            <p:cNvSpPr txBox="1"/>
            <p:nvPr/>
          </p:nvSpPr>
          <p:spPr>
            <a:xfrm>
              <a:off x="1524241" y="5675494"/>
              <a:ext cx="77136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산출 기준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31" name="부제목 2"/>
            <p:cNvSpPr txBox="1">
              <a:spLocks/>
            </p:cNvSpPr>
            <p:nvPr/>
          </p:nvSpPr>
          <p:spPr>
            <a:xfrm>
              <a:off x="2694333" y="5697120"/>
              <a:ext cx="7866163" cy="612200"/>
            </a:xfrm>
            <a:prstGeom prst="rect">
              <a:avLst/>
            </a:prstGeom>
            <a:noFill/>
            <a:ln w="3175">
              <a:noFill/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인건비 인당 평균 </a:t>
              </a:r>
              <a:r>
                <a:rPr lang="en-US" altLang="ko-KR" sz="10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300</a:t>
              </a:r>
              <a:r>
                <a:rPr lang="ko-KR" altLang="en-US" sz="10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만원 </a:t>
              </a:r>
              <a:r>
                <a:rPr lang="ko-KR" altLang="en-US" sz="1000" b="1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부여</a:t>
              </a:r>
              <a:r>
                <a:rPr lang="en-US" altLang="ko-KR" sz="10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en-US" altLang="ko-KR" sz="1000" b="1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                                                        </a:t>
              </a:r>
              <a:r>
                <a:rPr lang="ko-KR" altLang="en-US" sz="1000" b="1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임대료 </a:t>
              </a:r>
              <a:r>
                <a:rPr lang="ko-KR" altLang="en-US" sz="10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평균 </a:t>
              </a:r>
              <a:r>
                <a:rPr lang="en-US" altLang="ko-KR" sz="10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800</a:t>
              </a:r>
              <a:r>
                <a:rPr lang="ko-KR" altLang="en-US" sz="10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만원</a:t>
              </a:r>
              <a:r>
                <a:rPr lang="en-US" altLang="ko-KR" sz="10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lang="ko-KR" altLang="en-US" sz="10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지역별 편차 고려 평균치 반영</a:t>
              </a:r>
              <a:r>
                <a:rPr lang="en-US" altLang="ko-KR" sz="10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</a:p>
            <a:p>
              <a:pPr algn="l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경비  각 공유사무실 운영비 평균 </a:t>
              </a:r>
              <a:r>
                <a:rPr lang="en-US" altLang="ko-KR" sz="10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200</a:t>
              </a:r>
              <a:r>
                <a:rPr lang="ko-KR" altLang="en-US" sz="10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만원</a:t>
              </a:r>
              <a:r>
                <a:rPr lang="en-US" altLang="ko-KR" sz="10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sz="1000" b="1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부여</a:t>
              </a:r>
              <a:r>
                <a:rPr lang="en-US" altLang="ko-KR" sz="10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en-US" altLang="ko-KR" sz="1000" b="1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                              </a:t>
              </a:r>
              <a:r>
                <a:rPr lang="ko-KR" altLang="en-US" sz="1000" b="1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예상 </a:t>
              </a:r>
              <a:r>
                <a:rPr lang="ko-KR" altLang="en-US" sz="10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매출액은 이사건수의 </a:t>
              </a:r>
              <a:r>
                <a:rPr lang="en-US" altLang="ko-KR" sz="10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10%</a:t>
              </a:r>
              <a:r>
                <a:rPr lang="ko-KR" altLang="en-US" sz="10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을 기준으로 전월 대비 </a:t>
              </a:r>
              <a:r>
                <a:rPr lang="en-US" altLang="ko-KR" sz="10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10% </a:t>
              </a:r>
              <a:r>
                <a:rPr lang="ko-KR" altLang="en-US" sz="10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반영 그 이후 일정치 부여</a:t>
              </a:r>
              <a:r>
                <a:rPr lang="en-US" altLang="ko-KR" sz="10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6015329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/>
          <p:cNvSpPr/>
          <p:nvPr/>
        </p:nvSpPr>
        <p:spPr>
          <a:xfrm>
            <a:off x="119336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565752" y="1943559"/>
            <a:ext cx="5400278" cy="4483051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6225970" y="1943559"/>
            <a:ext cx="5400278" cy="4483051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4233786" y="2114361"/>
            <a:ext cx="1474886" cy="147488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6483328" y="2114361"/>
            <a:ext cx="1474886" cy="147488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49" name="부제목 2"/>
          <p:cNvSpPr txBox="1">
            <a:spLocks/>
          </p:cNvSpPr>
          <p:nvPr/>
        </p:nvSpPr>
        <p:spPr>
          <a:xfrm>
            <a:off x="6758955" y="3778330"/>
            <a:ext cx="4677975" cy="2292661"/>
          </a:xfrm>
          <a:prstGeom prst="rect">
            <a:avLst/>
          </a:prstGeom>
          <a:noFill/>
          <a:ln w="12700">
            <a:noFill/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0000"/>
              </a:lnSpc>
            </a:pP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부동산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스타트업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관련 업체들의  매물 검색 정보 한계 노출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>
              <a:lnSpc>
                <a:spcPct val="120000"/>
              </a:lnSpc>
            </a:pP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>
              <a:lnSpc>
                <a:spcPct val="120000"/>
              </a:lnSpc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부동산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중개 서비스 시장 의 혁신을 바라는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스타트업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출현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 algn="l">
              <a:lnSpc>
                <a:spcPct val="120000"/>
              </a:lnSpc>
              <a:buFont typeface="Wingdings" pitchFamily="2" charset="2"/>
              <a:buChar char="ü"/>
            </a:pP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>
              <a:lnSpc>
                <a:spcPct val="120000"/>
              </a:lnSpc>
            </a:pP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정부의 공인 중개 전용 전자 계약 플랫폼의 사업 부진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>
              <a:lnSpc>
                <a:spcPct val="120000"/>
              </a:lnSpc>
            </a:pP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>
              <a:lnSpc>
                <a:spcPct val="120000"/>
              </a:lnSpc>
            </a:pP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정보화의 발달로 부동산 정책의 수립  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>
              <a:lnSpc>
                <a:spcPct val="120000"/>
              </a:lnSpc>
            </a:pP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>
              <a:lnSpc>
                <a:spcPct val="120000"/>
              </a:lnSpc>
            </a:pP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부동산 정책의 개선과 확충으로 공감대 형성</a:t>
            </a:r>
          </a:p>
        </p:txBody>
      </p:sp>
      <p:sp>
        <p:nvSpPr>
          <p:cNvPr id="41" name="제목 1"/>
          <p:cNvSpPr txBox="1">
            <a:spLocks/>
          </p:cNvSpPr>
          <p:nvPr/>
        </p:nvSpPr>
        <p:spPr>
          <a:xfrm>
            <a:off x="335360" y="307111"/>
            <a:ext cx="5184576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Risk Factor Analysis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2" name="텍스트 개체 틀 4"/>
          <p:cNvSpPr txBox="1">
            <a:spLocks/>
          </p:cNvSpPr>
          <p:nvPr/>
        </p:nvSpPr>
        <p:spPr>
          <a:xfrm>
            <a:off x="335359" y="1034135"/>
            <a:ext cx="2736305" cy="379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위험 요인 분석</a:t>
            </a:r>
            <a:endParaRPr lang="ko-KR" altLang="en-US" dirty="0">
              <a:solidFill>
                <a:srgbClr val="92D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2485052" y="2261930"/>
            <a:ext cx="1518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거래 시장 </a:t>
            </a:r>
            <a:r>
              <a:rPr lang="ko-KR" altLang="en-US" b="1" dirty="0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환경</a:t>
            </a:r>
            <a:endParaRPr lang="ko-KR" altLang="en-US" b="1" dirty="0">
              <a:solidFill>
                <a:srgbClr val="92D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1865015" y="2588142"/>
            <a:ext cx="2138402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부동산 시장의 정책적 변화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1055440" y="3778330"/>
            <a:ext cx="4263022" cy="20867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>
              <a:lnSpc>
                <a:spcPct val="120000"/>
              </a:lnSpc>
            </a:pP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많은 공인중개사 양산으로 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경쟁력 심화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 algn="r">
              <a:lnSpc>
                <a:spcPct val="120000"/>
              </a:lnSpc>
              <a:buFont typeface="Wingdings" pitchFamily="2" charset="2"/>
              <a:buChar char="ü"/>
            </a:pP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r">
              <a:lnSpc>
                <a:spcPct val="120000"/>
              </a:lnSpc>
            </a:pP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경제 성장의 따른 지역 별 물건 별 불안전한 시장 형성과 양극화 심화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 algn="r">
              <a:lnSpc>
                <a:spcPct val="120000"/>
              </a:lnSpc>
              <a:buFont typeface="Wingdings" pitchFamily="2" charset="2"/>
              <a:buChar char="ü"/>
            </a:pP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r">
              <a:lnSpc>
                <a:spcPct val="120000"/>
              </a:lnSpc>
            </a:pP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고비용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저효율의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변화를 위한 채질개선 필요 인식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 algn="r">
              <a:lnSpc>
                <a:spcPct val="120000"/>
              </a:lnSpc>
              <a:buFont typeface="Wingdings" pitchFamily="2" charset="2"/>
              <a:buChar char="ü"/>
            </a:pP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r">
              <a:lnSpc>
                <a:spcPct val="120000"/>
              </a:lnSpc>
            </a:pP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혼족의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증가로 인한 주거 문화와 다양한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트랜드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형성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 algn="r">
              <a:lnSpc>
                <a:spcPct val="120000"/>
              </a:lnSpc>
              <a:buFont typeface="Wingdings" pitchFamily="2" charset="2"/>
              <a:buChar char="ü"/>
            </a:pP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r">
              <a:lnSpc>
                <a:spcPct val="120000"/>
              </a:lnSpc>
            </a:pP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투자의 대상이 주거 아파트에 집중된 부동산 시장의 심한 불균형  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8141347" y="2261930"/>
            <a:ext cx="1503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거래 시장 </a:t>
            </a:r>
            <a:r>
              <a:rPr lang="ko-KR" altLang="en-US" b="1" dirty="0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분석</a:t>
            </a:r>
            <a:endParaRPr lang="ko-KR" altLang="en-US" b="1" dirty="0">
              <a:solidFill>
                <a:srgbClr val="92D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8141347" y="2588142"/>
            <a:ext cx="2138402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부동산 시장의 혁신적 변화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6532" y="2147107"/>
            <a:ext cx="1409395" cy="140939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8940" y="2229973"/>
            <a:ext cx="1243662" cy="1243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842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직사각형 53"/>
          <p:cNvSpPr/>
          <p:nvPr/>
        </p:nvSpPr>
        <p:spPr>
          <a:xfrm>
            <a:off x="119336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52" name="제목 1"/>
          <p:cNvSpPr txBox="1">
            <a:spLocks/>
          </p:cNvSpPr>
          <p:nvPr/>
        </p:nvSpPr>
        <p:spPr>
          <a:xfrm>
            <a:off x="335360" y="307111"/>
            <a:ext cx="5184576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Risk Factor Analysis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3" name="텍스트 개체 틀 4"/>
          <p:cNvSpPr txBox="1">
            <a:spLocks/>
          </p:cNvSpPr>
          <p:nvPr/>
        </p:nvSpPr>
        <p:spPr>
          <a:xfrm>
            <a:off x="335359" y="1034135"/>
            <a:ext cx="2736305" cy="379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거래시장 변화 분석</a:t>
            </a:r>
            <a:endParaRPr lang="ko-KR" altLang="en-US" dirty="0">
              <a:solidFill>
                <a:srgbClr val="92D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565752" y="1736812"/>
            <a:ext cx="11060496" cy="3621167"/>
            <a:chOff x="565752" y="1943559"/>
            <a:chExt cx="11060496" cy="3621167"/>
          </a:xfrm>
        </p:grpSpPr>
        <p:grpSp>
          <p:nvGrpSpPr>
            <p:cNvPr id="55" name="그룹 54"/>
            <p:cNvGrpSpPr/>
            <p:nvPr/>
          </p:nvGrpSpPr>
          <p:grpSpPr>
            <a:xfrm>
              <a:off x="565752" y="1943559"/>
              <a:ext cx="11060496" cy="3621167"/>
              <a:chOff x="614409" y="1950866"/>
              <a:chExt cx="11060496" cy="4483051"/>
            </a:xfrm>
          </p:grpSpPr>
          <p:sp>
            <p:nvSpPr>
              <p:cNvPr id="56" name="직사각형 55"/>
              <p:cNvSpPr/>
              <p:nvPr/>
            </p:nvSpPr>
            <p:spPr>
              <a:xfrm>
                <a:off x="614409" y="1950866"/>
                <a:ext cx="5400278" cy="4483051"/>
              </a:xfrm>
              <a:prstGeom prst="rect">
                <a:avLst/>
              </a:prstGeom>
              <a:solidFill>
                <a:srgbClr val="D9D9D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57" name="직사각형 56"/>
              <p:cNvSpPr/>
              <p:nvPr/>
            </p:nvSpPr>
            <p:spPr>
              <a:xfrm>
                <a:off x="6274627" y="1950866"/>
                <a:ext cx="5400278" cy="4483051"/>
              </a:xfrm>
              <a:prstGeom prst="rect">
                <a:avLst/>
              </a:prstGeom>
              <a:solidFill>
                <a:srgbClr val="D9D9D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sp>
          <p:nvSpPr>
            <p:cNvPr id="64" name="직사각형 63"/>
            <p:cNvSpPr/>
            <p:nvPr/>
          </p:nvSpPr>
          <p:spPr>
            <a:xfrm>
              <a:off x="6478894" y="2114361"/>
              <a:ext cx="1474886" cy="147488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7620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3" name="직사각형 62"/>
            <p:cNvSpPr/>
            <p:nvPr/>
          </p:nvSpPr>
          <p:spPr>
            <a:xfrm>
              <a:off x="4233786" y="2114361"/>
              <a:ext cx="1474886" cy="1474886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714456" y="2588142"/>
              <a:ext cx="3288961" cy="27699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>
              <a:defPPr>
                <a:defRPr lang="ko-KR"/>
              </a:defPPr>
              <a:lvl1pPr algn="r">
                <a:defRPr sz="140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panose="020B0502040504020204" pitchFamily="34" charset="0"/>
                  <a:ea typeface="맑은 고딕" panose="020B0503020000020004" pitchFamily="50" charset="-127"/>
                </a:defRPr>
              </a:lvl1pPr>
            </a:lstStyle>
            <a:p>
              <a:r>
                <a:rPr lang="ko-KR" altLang="en-US" sz="1200" b="1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고정적 정책 실현</a:t>
              </a:r>
              <a:endParaRPr lang="en-US" altLang="ko-KR" sz="1200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4" name="Text Box 8"/>
            <p:cNvSpPr txBox="1">
              <a:spLocks noChangeArrowheads="1"/>
            </p:cNvSpPr>
            <p:nvPr/>
          </p:nvSpPr>
          <p:spPr bwMode="auto">
            <a:xfrm>
              <a:off x="1434537" y="2261930"/>
              <a:ext cx="2568880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algn="r">
                <a:defRPr sz="2000" b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" panose="020B0502040504020204" pitchFamily="34" charset="0"/>
                  <a:ea typeface="맑은 고딕" panose="020B0503020000020004" pitchFamily="50" charset="-127"/>
                  <a:cs typeface="Poppins Medium" panose="02000000000000000000" pitchFamily="2" charset="0"/>
                </a:defRPr>
              </a:lvl1pPr>
            </a:lstStyle>
            <a:p>
              <a:r>
                <a:rPr lang="ko-KR" altLang="en-US" sz="1800" b="1" dirty="0">
                  <a:solidFill>
                    <a:srgbClr val="595959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정부</a:t>
              </a:r>
              <a:r>
                <a:rPr lang="en-US" altLang="ko-KR" sz="1800" b="1" dirty="0">
                  <a:solidFill>
                    <a:srgbClr val="595959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24</a:t>
              </a:r>
              <a:endParaRPr lang="ko-KR" altLang="ko-KR" sz="1800" b="1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8147970" y="2577609"/>
              <a:ext cx="1383250" cy="27699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>
              <a:defPPr>
                <a:defRPr lang="ko-KR"/>
              </a:defPPr>
              <a:lvl1pPr algn="r">
                <a:defRPr sz="140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panose="020B0502040504020204" pitchFamily="34" charset="0"/>
                  <a:ea typeface="맑은 고딕" panose="020B0503020000020004" pitchFamily="50" charset="-127"/>
                </a:defRPr>
              </a:lvl1pPr>
            </a:lstStyle>
            <a:p>
              <a:pPr algn="l"/>
              <a:r>
                <a:rPr lang="ko-KR" altLang="en-US" sz="1200" b="1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고도화 개발 진행</a:t>
              </a:r>
              <a:endParaRPr lang="en-US" altLang="ko-KR" sz="1200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7" name="Text Box 8"/>
            <p:cNvSpPr txBox="1">
              <a:spLocks noChangeArrowheads="1"/>
            </p:cNvSpPr>
            <p:nvPr/>
          </p:nvSpPr>
          <p:spPr bwMode="auto">
            <a:xfrm>
              <a:off x="8141347" y="2261930"/>
              <a:ext cx="1123005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>
                <a:defRPr sz="2000" b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" panose="020B0502040504020204" pitchFamily="34" charset="0"/>
                  <a:ea typeface="맑은 고딕" panose="020B0503020000020004" pitchFamily="50" charset="-127"/>
                  <a:cs typeface="Poppins Medium" panose="02000000000000000000" pitchFamily="2" charset="0"/>
                </a:defRPr>
              </a:lvl1pPr>
            </a:lstStyle>
            <a:p>
              <a:r>
                <a:rPr lang="ko-KR" altLang="en-US" sz="1800" b="1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직방</a:t>
              </a:r>
              <a:r>
                <a:rPr lang="en-US" altLang="ko-KR" sz="1800" b="1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</a:t>
              </a:r>
              <a:r>
                <a:rPr lang="ko-KR" altLang="en-US" sz="1800" b="1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다방</a:t>
              </a:r>
              <a:endParaRPr lang="en-US" altLang="ko-KR" sz="1800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8" name="부제목 2"/>
            <p:cNvSpPr txBox="1">
              <a:spLocks/>
            </p:cNvSpPr>
            <p:nvPr/>
          </p:nvSpPr>
          <p:spPr>
            <a:xfrm>
              <a:off x="714456" y="3082302"/>
              <a:ext cx="3181180" cy="2146897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lnSpc>
                  <a:spcPct val="120000"/>
                </a:lnSpc>
              </a:pP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공인 중개사용으로 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2017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년 상용화</a:t>
              </a:r>
              <a:endPara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285750" indent="-285750" algn="r">
                <a:lnSpc>
                  <a:spcPct val="120000"/>
                </a:lnSpc>
                <a:buFont typeface="Wingdings" pitchFamily="2" charset="2"/>
                <a:buChar char="ü"/>
              </a:pPr>
              <a:endPara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r">
                <a:lnSpc>
                  <a:spcPct val="120000"/>
                </a:lnSpc>
              </a:pP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공인인증서의 사용불편으로 인한 시장 진입 실패</a:t>
              </a:r>
              <a:endPara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285750" indent="-285750" algn="r">
                <a:lnSpc>
                  <a:spcPct val="120000"/>
                </a:lnSpc>
                <a:buFont typeface="Wingdings" pitchFamily="2" charset="2"/>
                <a:buChar char="ü"/>
              </a:pPr>
              <a:endPara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r">
                <a:lnSpc>
                  <a:spcPct val="120000"/>
                </a:lnSpc>
              </a:pP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시장에서의 마케팅 부족으로 인한 이용률 저조</a:t>
              </a:r>
              <a:endPara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285750" indent="-285750" algn="r">
                <a:lnSpc>
                  <a:spcPct val="120000"/>
                </a:lnSpc>
                <a:buFont typeface="Wingdings" pitchFamily="2" charset="2"/>
                <a:buChar char="ü"/>
              </a:pPr>
              <a:endPara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r">
                <a:lnSpc>
                  <a:spcPct val="120000"/>
                </a:lnSpc>
              </a:pP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LH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공사  및 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SH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공사 등 공영 주택 시장 </a:t>
              </a:r>
              <a:endPara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r">
                <a:lnSpc>
                  <a:spcPct val="120000"/>
                </a:lnSpc>
              </a:pPr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활성화 노력 중</a:t>
              </a:r>
              <a:endPara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r">
                <a:lnSpc>
                  <a:spcPct val="120000"/>
                </a:lnSpc>
              </a:pPr>
              <a:endPara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9" name="부제목 2"/>
            <p:cNvSpPr txBox="1">
              <a:spLocks/>
            </p:cNvSpPr>
            <p:nvPr/>
          </p:nvSpPr>
          <p:spPr>
            <a:xfrm>
              <a:off x="8285363" y="3105214"/>
              <a:ext cx="3283245" cy="234239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20000"/>
                </a:lnSpc>
              </a:pP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2020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년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하반기 전 월세 거래용 </a:t>
              </a:r>
              <a:endPara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l">
                <a:lnSpc>
                  <a:spcPct val="120000"/>
                </a:lnSpc>
              </a:pPr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어플리케이션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lang="ko-KR" altLang="en-US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앱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상용화 도전</a:t>
              </a:r>
              <a:endPara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285750" indent="-285750" algn="l">
                <a:lnSpc>
                  <a:spcPct val="120000"/>
                </a:lnSpc>
                <a:buFont typeface="Wingdings" pitchFamily="2" charset="2"/>
                <a:buChar char="ü"/>
              </a:pPr>
              <a:endPara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l">
                <a:lnSpc>
                  <a:spcPct val="120000"/>
                </a:lnSpc>
              </a:pP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보안시스템은 지문인식만 가능함</a:t>
              </a:r>
              <a:endPara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285750" indent="-285750" algn="l">
                <a:lnSpc>
                  <a:spcPct val="120000"/>
                </a:lnSpc>
                <a:buFont typeface="Wingdings" pitchFamily="2" charset="2"/>
                <a:buChar char="ü"/>
              </a:pPr>
              <a:endPara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l">
                <a:lnSpc>
                  <a:spcPct val="120000"/>
                </a:lnSpc>
              </a:pPr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간편인증으로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대체 </a:t>
              </a:r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노력</a:t>
              </a:r>
              <a:r>
                <a:rPr lang="en-US" altLang="ko-KR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카카오 또는 토스 등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</a:p>
            <a:p>
              <a:pPr marL="285750" indent="-285750" algn="l">
                <a:lnSpc>
                  <a:spcPct val="120000"/>
                </a:lnSpc>
                <a:buFont typeface="Wingdings" pitchFamily="2" charset="2"/>
                <a:buChar char="ü"/>
              </a:pPr>
              <a:endPara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l">
                <a:lnSpc>
                  <a:spcPct val="120000"/>
                </a:lnSpc>
              </a:pP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중개사 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매도자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매수자 와의 </a:t>
              </a:r>
              <a:endPara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l">
                <a:lnSpc>
                  <a:spcPct val="120000"/>
                </a:lnSpc>
              </a:pPr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공유 전자결제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상용화 추진</a:t>
              </a:r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4233786" y="2114361"/>
              <a:ext cx="1474886" cy="147488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7620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61" name="그림 6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79273" y="2221502"/>
              <a:ext cx="1783913" cy="1260604"/>
            </a:xfrm>
            <a:prstGeom prst="rect">
              <a:avLst/>
            </a:prstGeom>
          </p:spPr>
        </p:pic>
        <p:pic>
          <p:nvPicPr>
            <p:cNvPr id="62" name="그림 6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69449" y="2205830"/>
              <a:ext cx="1312186" cy="1299116"/>
            </a:xfrm>
            <a:prstGeom prst="rect">
              <a:avLst/>
            </a:prstGeom>
          </p:spPr>
        </p:pic>
      </p:grpSp>
      <p:sp>
        <p:nvSpPr>
          <p:cNvPr id="14" name="직사각형 13"/>
          <p:cNvSpPr/>
          <p:nvPr/>
        </p:nvSpPr>
        <p:spPr>
          <a:xfrm>
            <a:off x="565752" y="5528781"/>
            <a:ext cx="11060496" cy="1104575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4" name="Text Box 8"/>
          <p:cNvSpPr txBox="1">
            <a:spLocks noChangeArrowheads="1"/>
          </p:cNvSpPr>
          <p:nvPr/>
        </p:nvSpPr>
        <p:spPr bwMode="auto">
          <a:xfrm>
            <a:off x="2350862" y="5673658"/>
            <a:ext cx="256888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algn="r"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  <a:latin typeface="Noto Sans" panose="020B0502040504020204" pitchFamily="34" charset="0"/>
                <a:ea typeface="맑은 고딕" panose="020B0503020000020004" pitchFamily="50" charset="-127"/>
                <a:cs typeface="Poppins Medium" panose="02000000000000000000" pitchFamily="2" charset="0"/>
              </a:defRPr>
            </a:lvl1pPr>
          </a:lstStyle>
          <a:p>
            <a:pPr algn="l"/>
            <a:r>
              <a:rPr lang="ko-KR" altLang="en-US" sz="1800" dirty="0" smtClean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스타업체 </a:t>
            </a:r>
            <a:r>
              <a:rPr lang="ko-KR" altLang="en-US" sz="1800" dirty="0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분석 의견</a:t>
            </a:r>
            <a:endParaRPr lang="ko-KR" altLang="ko-KR" sz="1800" dirty="0">
              <a:solidFill>
                <a:srgbClr val="92D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4443508" y="5769260"/>
            <a:ext cx="5397631" cy="7489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defTabSz="742950">
              <a:lnSpc>
                <a:spcPct val="150000"/>
              </a:lnSpc>
              <a:spcBef>
                <a:spcPts val="813"/>
              </a:spcBef>
              <a:buClr>
                <a:prstClr val="black"/>
              </a:buClr>
              <a:defRPr/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정형화된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물건만 가능하여 한계 예상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아파트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오피스텔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도시생활주택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등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just" defTabSz="742950">
              <a:lnSpc>
                <a:spcPct val="150000"/>
              </a:lnSpc>
              <a:spcBef>
                <a:spcPts val="813"/>
              </a:spcBef>
              <a:buClr>
                <a:prstClr val="black"/>
              </a:buClr>
              <a:defRPr/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중개사의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개입으로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효율성 저하가 예상되고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고비용에 대한 반감으로 외면 가능성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존재</a:t>
            </a:r>
            <a:endParaRPr lang="ko-KR" altLang="en-US" sz="1200" u="sng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79237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그림 3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41" name="제목 1"/>
          <p:cNvSpPr txBox="1">
            <a:spLocks/>
          </p:cNvSpPr>
          <p:nvPr/>
        </p:nvSpPr>
        <p:spPr>
          <a:xfrm>
            <a:off x="335360" y="307111"/>
            <a:ext cx="5184576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Risk Factor Analysis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2" name="텍스트 개체 틀 4"/>
          <p:cNvSpPr txBox="1">
            <a:spLocks/>
          </p:cNvSpPr>
          <p:nvPr/>
        </p:nvSpPr>
        <p:spPr>
          <a:xfrm>
            <a:off x="335359" y="1034135"/>
            <a:ext cx="2736305" cy="379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경쟁 업체 분석</a:t>
            </a:r>
            <a:endParaRPr lang="ko-KR" altLang="en-US" dirty="0">
              <a:solidFill>
                <a:srgbClr val="92D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119336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/>
          <p:cNvSpPr/>
          <p:nvPr/>
        </p:nvSpPr>
        <p:spPr>
          <a:xfrm>
            <a:off x="722994" y="4273199"/>
            <a:ext cx="10753602" cy="216478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/>
          <p:cNvSpPr/>
          <p:nvPr/>
        </p:nvSpPr>
        <p:spPr>
          <a:xfrm>
            <a:off x="6252295" y="1932188"/>
            <a:ext cx="5224301" cy="216318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/>
          <p:cNvSpPr/>
          <p:nvPr/>
        </p:nvSpPr>
        <p:spPr>
          <a:xfrm>
            <a:off x="715405" y="1932188"/>
            <a:ext cx="5228150" cy="216478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TextBox 54"/>
          <p:cNvSpPr txBox="1"/>
          <p:nvPr/>
        </p:nvSpPr>
        <p:spPr>
          <a:xfrm>
            <a:off x="1772253" y="2759579"/>
            <a:ext cx="4396086" cy="68736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ko-KR"/>
            </a:defPPr>
            <a:lvl1pPr algn="r"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Noto Sans" panose="020B0502040504020204" pitchFamily="34" charset="0"/>
                <a:ea typeface="맑은 고딕" panose="020B0503020000020004" pitchFamily="50" charset="-127"/>
              </a:defRPr>
            </a:lvl1pPr>
          </a:lstStyle>
          <a:p>
            <a:pPr algn="l" defTabSz="742950">
              <a:lnSpc>
                <a:spcPct val="100000"/>
              </a:lnSpc>
              <a:spcBef>
                <a:spcPts val="813"/>
              </a:spcBef>
              <a:buClr>
                <a:prstClr val="black"/>
              </a:buClr>
              <a:defRPr/>
            </a:pP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거래의 비용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매물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신뢰 기업 이미지</a:t>
            </a:r>
            <a:endParaRPr lang="en-US" altLang="ko-KR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 defTabSz="742950">
              <a:lnSpc>
                <a:spcPct val="100000"/>
              </a:lnSpc>
              <a:spcBef>
                <a:spcPts val="813"/>
              </a:spcBef>
              <a:buClr>
                <a:prstClr val="black"/>
              </a:buClr>
              <a:defRPr/>
            </a:pP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원룸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소형주택 거래로 특화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서울 지역 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11</a:t>
            </a:r>
            <a:r>
              <a:rPr lang="ko-KR" altLang="en-US" sz="16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개지점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7862835" y="2759579"/>
            <a:ext cx="4746177" cy="103618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ko-KR"/>
            </a:defPPr>
            <a:lvl1pPr algn="r"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Noto Sans" panose="020B0502040504020204" pitchFamily="34" charset="0"/>
                <a:ea typeface="맑은 고딕" panose="020B0503020000020004" pitchFamily="50" charset="-127"/>
              </a:defRPr>
            </a:lvl1pPr>
          </a:lstStyle>
          <a:p>
            <a:pPr algn="l" defTabSz="742950">
              <a:lnSpc>
                <a:spcPct val="100000"/>
              </a:lnSpc>
              <a:spcBef>
                <a:spcPts val="813"/>
              </a:spcBef>
              <a:buClr>
                <a:prstClr val="black"/>
              </a:buClr>
              <a:defRPr/>
            </a:pP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직거래지원</a:t>
            </a:r>
            <a:endParaRPr lang="en-US" altLang="ko-KR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 defTabSz="742950">
              <a:lnSpc>
                <a:spcPct val="100000"/>
              </a:lnSpc>
              <a:spcBef>
                <a:spcPts val="813"/>
              </a:spcBef>
              <a:buClr>
                <a:prstClr val="black"/>
              </a:buClr>
              <a:defRPr/>
            </a:pP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보증금 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보증 및 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, 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등기부확인서비스  특화</a:t>
            </a:r>
            <a:endParaRPr lang="en-US" altLang="ko-KR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 defTabSz="742950">
              <a:lnSpc>
                <a:spcPct val="100000"/>
              </a:lnSpc>
              <a:spcBef>
                <a:spcPts val="813"/>
              </a:spcBef>
              <a:buClr>
                <a:prstClr val="black"/>
              </a:buClr>
              <a:defRPr/>
            </a:pPr>
            <a:r>
              <a:rPr lang="ko-KR" altLang="en-US" sz="16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타켓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20-30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세대  위주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공유하우스 </a:t>
            </a:r>
          </a:p>
        </p:txBody>
      </p:sp>
      <p:pic>
        <p:nvPicPr>
          <p:cNvPr id="58" name="그림 5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684" y="1336034"/>
            <a:ext cx="2095653" cy="2095653"/>
          </a:xfrm>
          <a:prstGeom prst="rect">
            <a:avLst/>
          </a:prstGeom>
        </p:spPr>
      </p:pic>
      <p:pic>
        <p:nvPicPr>
          <p:cNvPr id="63" name="그림 6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5847" y="1932188"/>
            <a:ext cx="1808100" cy="1217701"/>
          </a:xfrm>
          <a:prstGeom prst="rect">
            <a:avLst/>
          </a:prstGeom>
        </p:spPr>
      </p:pic>
      <p:pic>
        <p:nvPicPr>
          <p:cNvPr id="64" name="그림 6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382" y="4176650"/>
            <a:ext cx="1400255" cy="1386309"/>
          </a:xfrm>
          <a:prstGeom prst="rect">
            <a:avLst/>
          </a:prstGeom>
        </p:spPr>
      </p:pic>
      <p:pic>
        <p:nvPicPr>
          <p:cNvPr id="65" name="그림 6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823" y="4335142"/>
            <a:ext cx="2038212" cy="1069324"/>
          </a:xfrm>
          <a:prstGeom prst="rect">
            <a:avLst/>
          </a:prstGeom>
        </p:spPr>
      </p:pic>
      <p:pic>
        <p:nvPicPr>
          <p:cNvPr id="66" name="그림 6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4420" y="4382168"/>
            <a:ext cx="975273" cy="975273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194007" y="4834159"/>
            <a:ext cx="352372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모바일</a:t>
            </a:r>
            <a:r>
              <a:rPr lang="en-US" altLang="ko-K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</a:t>
            </a:r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온라인 매물 검색 서비스</a:t>
            </a:r>
            <a:endParaRPr lang="en-US" altLang="ko-KR" sz="16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6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빅</a:t>
            </a:r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데이터 이용 서비스 범위 강화</a:t>
            </a:r>
            <a:endParaRPr lang="en-US" altLang="ko-KR" sz="16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기업가치 상승 중</a:t>
            </a:r>
            <a:r>
              <a:rPr lang="en-US" altLang="ko-K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6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유니콘을</a:t>
            </a:r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향한 발 돋음</a:t>
            </a:r>
            <a:r>
              <a:rPr lang="en-US" altLang="ko-K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7883492" y="4834159"/>
            <a:ext cx="339708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전국 </a:t>
            </a:r>
            <a:r>
              <a:rPr lang="en-US" altLang="ko-K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8,000</a:t>
            </a:r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 중개사 </a:t>
            </a:r>
            <a:r>
              <a:rPr lang="en-US" altLang="ko-K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O2O </a:t>
            </a:r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서비스 제휴</a:t>
            </a:r>
            <a:endParaRPr lang="en-US" altLang="ko-KR" sz="16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부동산 분야의 필요 정책 실행 모색</a:t>
            </a:r>
            <a:endParaRPr lang="en-US" altLang="ko-KR" sz="16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벤처 </a:t>
            </a:r>
            <a:r>
              <a:rPr lang="ko-KR" altLang="en-US" sz="16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캐피탈</a:t>
            </a:r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투자 유치 활발</a:t>
            </a:r>
            <a:endParaRPr lang="ko-KR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05883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/>
          <p:cNvSpPr/>
          <p:nvPr/>
        </p:nvSpPr>
        <p:spPr>
          <a:xfrm>
            <a:off x="119336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6225970" y="1943559"/>
            <a:ext cx="5400278" cy="4483051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6483328" y="2114361"/>
            <a:ext cx="1474886" cy="147488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6" name="부제목 2"/>
          <p:cNvSpPr txBox="1">
            <a:spLocks/>
          </p:cNvSpPr>
          <p:nvPr/>
        </p:nvSpPr>
        <p:spPr>
          <a:xfrm>
            <a:off x="6602601" y="4149080"/>
            <a:ext cx="4677975" cy="1440806"/>
          </a:xfrm>
          <a:prstGeom prst="rect">
            <a:avLst/>
          </a:prstGeom>
          <a:noFill/>
          <a:ln w="12700">
            <a:noFill/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0000"/>
              </a:lnSpc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부동산 거래 시장이 플랫폼 시장으로 점진적 이동 함에 따라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>
              <a:lnSpc>
                <a:spcPct val="120000"/>
              </a:lnSpc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공인중개사의 반발이 예상되나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>
              <a:lnSpc>
                <a:spcPct val="120000"/>
              </a:lnSpc>
            </a:pP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>
              <a:lnSpc>
                <a:spcPct val="120000"/>
              </a:lnSpc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공유오피스를 통한 합법적 시장 질서 확립이 가능하고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</a:p>
          <a:p>
            <a:pPr algn="l">
              <a:lnSpc>
                <a:spcPct val="120000"/>
              </a:lnSpc>
            </a:pPr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앱으로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공인중개사를 유도하여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시장 창출 가능함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8141347" y="2261930"/>
            <a:ext cx="2133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공인중개사 </a:t>
            </a:r>
            <a:r>
              <a:rPr lang="ko-KR" altLang="en-US" b="1" dirty="0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반발 예상</a:t>
            </a:r>
            <a:endParaRPr lang="ko-KR" altLang="en-US" b="1" dirty="0">
              <a:solidFill>
                <a:srgbClr val="92D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565752" y="1943559"/>
            <a:ext cx="5400278" cy="4483051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9" name="그림 3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41" name="제목 1"/>
          <p:cNvSpPr txBox="1">
            <a:spLocks/>
          </p:cNvSpPr>
          <p:nvPr/>
        </p:nvSpPr>
        <p:spPr>
          <a:xfrm>
            <a:off x="335360" y="307111"/>
            <a:ext cx="5184576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Risk Factor Analysis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2" name="텍스트 개체 틀 4"/>
          <p:cNvSpPr txBox="1">
            <a:spLocks/>
          </p:cNvSpPr>
          <p:nvPr/>
        </p:nvSpPr>
        <p:spPr>
          <a:xfrm>
            <a:off x="335359" y="1034135"/>
            <a:ext cx="2736305" cy="379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경쟁 업체 분석</a:t>
            </a:r>
            <a:endParaRPr lang="ko-KR" altLang="en-US" dirty="0">
              <a:solidFill>
                <a:srgbClr val="92D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4" name="Text Box 8"/>
          <p:cNvSpPr txBox="1">
            <a:spLocks noChangeArrowheads="1"/>
          </p:cNvSpPr>
          <p:nvPr/>
        </p:nvSpPr>
        <p:spPr bwMode="auto">
          <a:xfrm>
            <a:off x="1535986" y="2299227"/>
            <a:ext cx="256888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algn="r"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  <a:latin typeface="Noto Sans" panose="020B0502040504020204" pitchFamily="34" charset="0"/>
                <a:ea typeface="맑은 고딕" panose="020B0503020000020004" pitchFamily="50" charset="-127"/>
                <a:cs typeface="Poppins Medium" panose="02000000000000000000" pitchFamily="2" charset="0"/>
              </a:defRPr>
            </a:lvl1pPr>
          </a:lstStyle>
          <a:p>
            <a:r>
              <a:rPr lang="ko-KR" altLang="en-US" sz="1800" b="1" dirty="0" smtClean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스타업체 </a:t>
            </a:r>
            <a:r>
              <a:rPr lang="ko-KR" altLang="en-US" sz="1800" b="1" dirty="0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분석 의견</a:t>
            </a:r>
            <a:endParaRPr lang="ko-KR" altLang="ko-KR" sz="1800" b="1" dirty="0">
              <a:solidFill>
                <a:srgbClr val="92D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4233786" y="2114361"/>
            <a:ext cx="1474886" cy="147488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8" name="그림 4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9398" y="2229973"/>
            <a:ext cx="1243662" cy="1243662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4661" y="2275694"/>
            <a:ext cx="1152220" cy="1152220"/>
          </a:xfrm>
          <a:prstGeom prst="rect">
            <a:avLst/>
          </a:prstGeom>
        </p:spPr>
      </p:pic>
      <p:sp>
        <p:nvSpPr>
          <p:cNvPr id="62" name="부제목 2"/>
          <p:cNvSpPr txBox="1">
            <a:spLocks/>
          </p:cNvSpPr>
          <p:nvPr/>
        </p:nvSpPr>
        <p:spPr>
          <a:xfrm>
            <a:off x="703920" y="4149080"/>
            <a:ext cx="4888024" cy="1153940"/>
          </a:xfrm>
          <a:prstGeom prst="rect">
            <a:avLst/>
          </a:prstGeom>
          <a:noFill/>
          <a:ln w="12700">
            <a:noFill/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20000"/>
              </a:lnSpc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시장을 선도하는 </a:t>
            </a:r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스타트업체들은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대부분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r">
              <a:lnSpc>
                <a:spcPct val="120000"/>
              </a:lnSpc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매물소개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틈새시장 공략 중개거래에 한정됨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algn="r">
              <a:lnSpc>
                <a:spcPct val="120000"/>
              </a:lnSpc>
            </a:pPr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</a:t>
            </a:r>
            <a:r>
              <a:rPr lang="ko-KR" altLang="en-US" sz="10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직방</a:t>
            </a:r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＇</a:t>
            </a:r>
            <a:r>
              <a:rPr lang="ko-KR" altLang="en-US" sz="10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과 </a:t>
            </a:r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</a:t>
            </a:r>
            <a:r>
              <a:rPr lang="ko-KR" altLang="en-US" sz="1000" dirty="0" err="1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호갱노노</a:t>
            </a:r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＇</a:t>
            </a:r>
            <a:r>
              <a:rPr lang="ko-KR" altLang="en-US" sz="10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는 외부투자로 신 사업</a:t>
            </a:r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0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제한적 전자계약</a:t>
            </a:r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lang="ko-KR" altLang="en-US" sz="10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고려 중이나 경쟁 외로 </a:t>
            </a:r>
            <a:r>
              <a:rPr lang="ko-KR" altLang="en-US" sz="1000" dirty="0" smtClean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분석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17922238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직사각형 60"/>
          <p:cNvSpPr/>
          <p:nvPr/>
        </p:nvSpPr>
        <p:spPr>
          <a:xfrm>
            <a:off x="119336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59" name="제목 1"/>
          <p:cNvSpPr txBox="1">
            <a:spLocks/>
          </p:cNvSpPr>
          <p:nvPr/>
        </p:nvSpPr>
        <p:spPr>
          <a:xfrm>
            <a:off x="335360" y="307111"/>
            <a:ext cx="5843836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Attract Investment Plan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0" name="텍스트 개체 틀 4"/>
          <p:cNvSpPr txBox="1">
            <a:spLocks/>
          </p:cNvSpPr>
          <p:nvPr/>
        </p:nvSpPr>
        <p:spPr>
          <a:xfrm>
            <a:off x="335359" y="1034135"/>
            <a:ext cx="2736305" cy="379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smtClean="0">
                <a:solidFill>
                  <a:srgbClr val="2ABD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투자 유치 개요</a:t>
            </a:r>
            <a:endParaRPr lang="ko-KR" altLang="en-US" dirty="0">
              <a:solidFill>
                <a:srgbClr val="2ABDF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31" name="그룹 30"/>
          <p:cNvGrpSpPr/>
          <p:nvPr/>
        </p:nvGrpSpPr>
        <p:grpSpPr>
          <a:xfrm>
            <a:off x="265237" y="2108912"/>
            <a:ext cx="4117154" cy="4117154"/>
            <a:chOff x="265237" y="2171596"/>
            <a:chExt cx="4117154" cy="4117154"/>
          </a:xfrm>
        </p:grpSpPr>
        <p:sp>
          <p:nvSpPr>
            <p:cNvPr id="28" name="타원 27"/>
            <p:cNvSpPr/>
            <p:nvPr/>
          </p:nvSpPr>
          <p:spPr>
            <a:xfrm>
              <a:off x="265237" y="2171596"/>
              <a:ext cx="4117154" cy="4117154"/>
            </a:xfrm>
            <a:prstGeom prst="ellipse">
              <a:avLst/>
            </a:prstGeom>
            <a:solidFill>
              <a:srgbClr val="2ABD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2036" y="3058395"/>
              <a:ext cx="2343556" cy="2343556"/>
            </a:xfrm>
            <a:prstGeom prst="rect">
              <a:avLst/>
            </a:prstGeom>
          </p:spPr>
        </p:pic>
      </p:grpSp>
      <p:sp>
        <p:nvSpPr>
          <p:cNvPr id="29" name="오른쪽 화살표 28"/>
          <p:cNvSpPr/>
          <p:nvPr/>
        </p:nvSpPr>
        <p:spPr>
          <a:xfrm>
            <a:off x="4728883" y="3848416"/>
            <a:ext cx="1288335" cy="638147"/>
          </a:xfrm>
          <a:prstGeom prst="rightArrow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6417726" y="1877499"/>
            <a:ext cx="5400278" cy="136028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4" name="직사각형 63"/>
          <p:cNvSpPr/>
          <p:nvPr/>
        </p:nvSpPr>
        <p:spPr>
          <a:xfrm>
            <a:off x="6398775" y="3487349"/>
            <a:ext cx="5400278" cy="136028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6398775" y="5097199"/>
            <a:ext cx="5400278" cy="136028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35" name="그룹 34"/>
          <p:cNvGrpSpPr/>
          <p:nvPr/>
        </p:nvGrpSpPr>
        <p:grpSpPr>
          <a:xfrm>
            <a:off x="7967434" y="2044001"/>
            <a:ext cx="3468673" cy="1027276"/>
            <a:chOff x="7967434" y="1916832"/>
            <a:chExt cx="3468673" cy="1027276"/>
          </a:xfrm>
        </p:grpSpPr>
        <p:sp>
          <p:nvSpPr>
            <p:cNvPr id="66" name="TextBox 65"/>
            <p:cNvSpPr txBox="1"/>
            <p:nvPr/>
          </p:nvSpPr>
          <p:spPr>
            <a:xfrm>
              <a:off x="7967434" y="1916832"/>
              <a:ext cx="17235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시장 </a:t>
              </a:r>
              <a:r>
                <a:rPr lang="ko-KR" altLang="en-US" b="1" dirty="0" smtClean="0">
                  <a:solidFill>
                    <a:srgbClr val="2ABDF2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경쟁력</a:t>
              </a:r>
              <a:r>
                <a:rPr lang="ko-KR" altLang="en-US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확보</a:t>
              </a:r>
              <a:endParaRPr lang="ko-KR" altLang="en-US" b="1" dirty="0">
                <a:solidFill>
                  <a:srgbClr val="2ABD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8400256" y="2420888"/>
              <a:ext cx="3035851" cy="52322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ko-KR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부동산 전자계약 플랫폼 프로그램 개발</a:t>
              </a:r>
              <a:endPara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사업관련 서비스 확충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36" name="그룹 35"/>
          <p:cNvGrpSpPr/>
          <p:nvPr/>
        </p:nvGrpSpPr>
        <p:grpSpPr>
          <a:xfrm>
            <a:off x="7967434" y="3653851"/>
            <a:ext cx="3468673" cy="1027276"/>
            <a:chOff x="7967434" y="3533005"/>
            <a:chExt cx="3468673" cy="1027276"/>
          </a:xfrm>
        </p:grpSpPr>
        <p:sp>
          <p:nvSpPr>
            <p:cNvPr id="68" name="TextBox 67"/>
            <p:cNvSpPr txBox="1"/>
            <p:nvPr/>
          </p:nvSpPr>
          <p:spPr>
            <a:xfrm>
              <a:off x="7967434" y="3533005"/>
              <a:ext cx="14670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기업가치 </a:t>
              </a:r>
              <a:r>
                <a:rPr lang="ko-KR" altLang="en-US" b="1" dirty="0" smtClean="0">
                  <a:solidFill>
                    <a:srgbClr val="2ABDF2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향상</a:t>
              </a:r>
              <a:endParaRPr lang="ko-KR" altLang="en-US" b="1" dirty="0">
                <a:solidFill>
                  <a:srgbClr val="2ABD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8400256" y="4037061"/>
              <a:ext cx="3035851" cy="52322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ko-KR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선도 기술 확보 노력</a:t>
              </a:r>
              <a:r>
                <a:rPr lang="en-US" altLang="ko-KR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lang="ko-KR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지적 재산권 강화</a:t>
              </a:r>
              <a:r>
                <a:rPr lang="en-US" altLang="ko-KR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</a:p>
            <a:p>
              <a:r>
                <a:rPr lang="ko-KR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선제적 시장 진입으로 부동산 시장 독점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7967434" y="5194005"/>
            <a:ext cx="3718069" cy="1166668"/>
            <a:chOff x="7967434" y="5142072"/>
            <a:chExt cx="3718069" cy="1166668"/>
          </a:xfrm>
        </p:grpSpPr>
        <p:sp>
          <p:nvSpPr>
            <p:cNvPr id="70" name="TextBox 69"/>
            <p:cNvSpPr txBox="1"/>
            <p:nvPr/>
          </p:nvSpPr>
          <p:spPr>
            <a:xfrm>
              <a:off x="7967434" y="5142072"/>
              <a:ext cx="17235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 smtClean="0">
                  <a:solidFill>
                    <a:srgbClr val="2ABDF2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기술 경쟁력 </a:t>
              </a:r>
              <a:r>
                <a:rPr lang="ko-KR" altLang="en-US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확보</a:t>
              </a:r>
              <a:endParaRPr lang="ko-KR" altLang="en-US" b="1" dirty="0">
                <a:solidFill>
                  <a:srgbClr val="2ABD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8400256" y="5570076"/>
              <a:ext cx="3285247" cy="73866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ko-KR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시장을 선도하는 안정적인 보안체계 확립</a:t>
              </a:r>
              <a:endPara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en-US" altLang="ko-KR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AI, AR,VR,3D</a:t>
              </a:r>
              <a:r>
                <a:rPr lang="ko-KR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모델링을 활용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저비용 고효율화 시스템으로 진입장벽 타파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33" name="타원 32"/>
          <p:cNvSpPr/>
          <p:nvPr/>
        </p:nvSpPr>
        <p:spPr>
          <a:xfrm>
            <a:off x="6797034" y="2054085"/>
            <a:ext cx="1007109" cy="1007109"/>
          </a:xfrm>
          <a:prstGeom prst="ellipse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2" name="타원 71"/>
          <p:cNvSpPr/>
          <p:nvPr/>
        </p:nvSpPr>
        <p:spPr>
          <a:xfrm>
            <a:off x="6797034" y="3663935"/>
            <a:ext cx="1007109" cy="1007109"/>
          </a:xfrm>
          <a:prstGeom prst="ellipse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3" name="타원 72"/>
          <p:cNvSpPr/>
          <p:nvPr/>
        </p:nvSpPr>
        <p:spPr>
          <a:xfrm>
            <a:off x="6797034" y="5273785"/>
            <a:ext cx="1007109" cy="1007109"/>
          </a:xfrm>
          <a:prstGeom prst="ellipse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9068222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Attract Investment Plan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투자 경쟁력 요소</a:t>
            </a:r>
            <a:endParaRPr lang="en-US" altLang="ko-KR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479376" y="1844824"/>
            <a:ext cx="3330830" cy="1110476"/>
            <a:chOff x="1026337" y="2924944"/>
            <a:chExt cx="3330830" cy="1110476"/>
          </a:xfrm>
        </p:grpSpPr>
        <p:sp>
          <p:nvSpPr>
            <p:cNvPr id="6" name="TextBox 5"/>
            <p:cNvSpPr txBox="1"/>
            <p:nvPr/>
          </p:nvSpPr>
          <p:spPr>
            <a:xfrm>
              <a:off x="1026337" y="3296756"/>
              <a:ext cx="3330830" cy="73866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lvl="0" algn="r">
                <a:lnSpc>
                  <a:spcPct val="100000"/>
                </a:lnSpc>
              </a:pP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저비용</a:t>
              </a:r>
              <a:r>
                <a: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고효율 </a:t>
              </a:r>
              <a:r>
                <a:rPr lang="ko-KR" altLang="en-US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트랜드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저변 확대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lvl="0" algn="r">
                <a:lnSpc>
                  <a:spcPct val="100000"/>
                </a:lnSpc>
              </a:pP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시공간을 이용한 시장진입 수월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lvl="0" algn="r">
                <a:lnSpc>
                  <a:spcPct val="100000"/>
                </a:lnSpc>
              </a:pP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무한 책임으로 사회적 신뢰 확보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" name="Text Box 8"/>
            <p:cNvSpPr txBox="1">
              <a:spLocks noChangeArrowheads="1"/>
            </p:cNvSpPr>
            <p:nvPr/>
          </p:nvSpPr>
          <p:spPr bwMode="auto">
            <a:xfrm>
              <a:off x="1746417" y="2924944"/>
              <a:ext cx="2610750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r">
                <a:defRPr/>
              </a:pPr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시장 경쟁력 </a:t>
              </a:r>
              <a:endParaRPr lang="ko-KR" altLang="ko-KR" sz="20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335360" y="4941168"/>
            <a:ext cx="3563175" cy="1325919"/>
            <a:chOff x="793992" y="2924944"/>
            <a:chExt cx="3563175" cy="1325919"/>
          </a:xfrm>
        </p:grpSpPr>
        <p:sp>
          <p:nvSpPr>
            <p:cNvPr id="9" name="TextBox 8"/>
            <p:cNvSpPr txBox="1"/>
            <p:nvPr/>
          </p:nvSpPr>
          <p:spPr>
            <a:xfrm>
              <a:off x="793992" y="3296756"/>
              <a:ext cx="3563175" cy="95410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r"/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공유오피스를 활용한 공인중개사 활용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r"/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중개사 사업자를 플랫폼 </a:t>
              </a:r>
              <a:r>
                <a:rPr lang="ko-KR" altLang="en-US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앱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으로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유입함으로써 시장창출 확장가능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r"/>
              <a:r>
                <a:rPr lang="ko-KR" altLang="en-US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타겟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마케팅을 활용한 </a:t>
              </a:r>
              <a:r>
                <a:rPr lang="ko-KR" altLang="en-US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어플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활용자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점진적 확대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" name="Text Box 8"/>
            <p:cNvSpPr txBox="1">
              <a:spLocks noChangeArrowheads="1"/>
            </p:cNvSpPr>
            <p:nvPr/>
          </p:nvSpPr>
          <p:spPr bwMode="auto">
            <a:xfrm>
              <a:off x="1746417" y="2924944"/>
              <a:ext cx="2610750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r">
                <a:defRPr/>
              </a:pPr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인프라 경쟁력</a:t>
              </a:r>
              <a:endParaRPr lang="ko-KR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8328248" y="1772816"/>
            <a:ext cx="3600400" cy="1110476"/>
            <a:chOff x="1746417" y="2924944"/>
            <a:chExt cx="3600400" cy="1110476"/>
          </a:xfrm>
        </p:grpSpPr>
        <p:sp>
          <p:nvSpPr>
            <p:cNvPr id="12" name="TextBox 11"/>
            <p:cNvSpPr txBox="1"/>
            <p:nvPr/>
          </p:nvSpPr>
          <p:spPr>
            <a:xfrm>
              <a:off x="1746417" y="3296756"/>
              <a:ext cx="3600400" cy="73866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정보화를 토대로 한 앞선 보안체계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고효율화를 위한 정보 기술의 진화 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AI, AR, VR, 3D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모델링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3" name="Text Box 8"/>
            <p:cNvSpPr txBox="1">
              <a:spLocks noChangeArrowheads="1"/>
            </p:cNvSpPr>
            <p:nvPr/>
          </p:nvSpPr>
          <p:spPr bwMode="auto">
            <a:xfrm>
              <a:off x="1746417" y="2924944"/>
              <a:ext cx="2610750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기술 경쟁력</a:t>
              </a:r>
              <a:endParaRPr lang="ko-KR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</p:grpSp>
      <p:sp>
        <p:nvSpPr>
          <p:cNvPr id="14" name="Freeform 5"/>
          <p:cNvSpPr>
            <a:spLocks noEditPoints="1"/>
          </p:cNvSpPr>
          <p:nvPr/>
        </p:nvSpPr>
        <p:spPr bwMode="auto">
          <a:xfrm>
            <a:off x="8503136" y="4407922"/>
            <a:ext cx="1232357" cy="1248678"/>
          </a:xfrm>
          <a:custGeom>
            <a:avLst/>
            <a:gdLst>
              <a:gd name="T0" fmla="*/ 830 w 906"/>
              <a:gd name="T1" fmla="*/ 452 h 918"/>
              <a:gd name="T2" fmla="*/ 906 w 906"/>
              <a:gd name="T3" fmla="*/ 380 h 918"/>
              <a:gd name="T4" fmla="*/ 896 w 906"/>
              <a:gd name="T5" fmla="*/ 340 h 918"/>
              <a:gd name="T6" fmla="*/ 828 w 906"/>
              <a:gd name="T7" fmla="*/ 330 h 918"/>
              <a:gd name="T8" fmla="*/ 780 w 906"/>
              <a:gd name="T9" fmla="*/ 272 h 918"/>
              <a:gd name="T10" fmla="*/ 826 w 906"/>
              <a:gd name="T11" fmla="*/ 192 h 918"/>
              <a:gd name="T12" fmla="*/ 790 w 906"/>
              <a:gd name="T13" fmla="*/ 156 h 918"/>
              <a:gd name="T14" fmla="*/ 694 w 906"/>
              <a:gd name="T15" fmla="*/ 168 h 918"/>
              <a:gd name="T16" fmla="*/ 662 w 906"/>
              <a:gd name="T17" fmla="*/ 122 h 918"/>
              <a:gd name="T18" fmla="*/ 668 w 906"/>
              <a:gd name="T19" fmla="*/ 52 h 918"/>
              <a:gd name="T20" fmla="*/ 602 w 906"/>
              <a:gd name="T21" fmla="*/ 66 h 918"/>
              <a:gd name="T22" fmla="*/ 548 w 906"/>
              <a:gd name="T23" fmla="*/ 94 h 918"/>
              <a:gd name="T24" fmla="*/ 494 w 906"/>
              <a:gd name="T25" fmla="*/ 64 h 918"/>
              <a:gd name="T26" fmla="*/ 452 w 906"/>
              <a:gd name="T27" fmla="*/ 0 h 918"/>
              <a:gd name="T28" fmla="*/ 408 w 906"/>
              <a:gd name="T29" fmla="*/ 84 h 918"/>
              <a:gd name="T30" fmla="*/ 358 w 906"/>
              <a:gd name="T31" fmla="*/ 94 h 918"/>
              <a:gd name="T32" fmla="*/ 290 w 906"/>
              <a:gd name="T33" fmla="*/ 50 h 918"/>
              <a:gd name="T34" fmla="*/ 238 w 906"/>
              <a:gd name="T35" fmla="*/ 52 h 918"/>
              <a:gd name="T36" fmla="*/ 250 w 906"/>
              <a:gd name="T37" fmla="*/ 142 h 918"/>
              <a:gd name="T38" fmla="*/ 212 w 906"/>
              <a:gd name="T39" fmla="*/ 168 h 918"/>
              <a:gd name="T40" fmla="*/ 110 w 906"/>
              <a:gd name="T41" fmla="*/ 154 h 918"/>
              <a:gd name="T42" fmla="*/ 80 w 906"/>
              <a:gd name="T43" fmla="*/ 192 h 918"/>
              <a:gd name="T44" fmla="*/ 116 w 906"/>
              <a:gd name="T45" fmla="*/ 288 h 918"/>
              <a:gd name="T46" fmla="*/ 78 w 906"/>
              <a:gd name="T47" fmla="*/ 330 h 918"/>
              <a:gd name="T48" fmla="*/ 8 w 906"/>
              <a:gd name="T49" fmla="*/ 344 h 918"/>
              <a:gd name="T50" fmla="*/ 0 w 906"/>
              <a:gd name="T51" fmla="*/ 380 h 918"/>
              <a:gd name="T52" fmla="*/ 76 w 906"/>
              <a:gd name="T53" fmla="*/ 458 h 918"/>
              <a:gd name="T54" fmla="*/ 18 w 906"/>
              <a:gd name="T55" fmla="*/ 526 h 918"/>
              <a:gd name="T56" fmla="*/ 8 w 906"/>
              <a:gd name="T57" fmla="*/ 574 h 918"/>
              <a:gd name="T58" fmla="*/ 54 w 906"/>
              <a:gd name="T59" fmla="*/ 586 h 918"/>
              <a:gd name="T60" fmla="*/ 116 w 906"/>
              <a:gd name="T61" fmla="*/ 628 h 918"/>
              <a:gd name="T62" fmla="*/ 92 w 906"/>
              <a:gd name="T63" fmla="*/ 708 h 918"/>
              <a:gd name="T64" fmla="*/ 110 w 906"/>
              <a:gd name="T65" fmla="*/ 764 h 918"/>
              <a:gd name="T66" fmla="*/ 198 w 906"/>
              <a:gd name="T67" fmla="*/ 736 h 918"/>
              <a:gd name="T68" fmla="*/ 250 w 906"/>
              <a:gd name="T69" fmla="*/ 776 h 918"/>
              <a:gd name="T70" fmla="*/ 234 w 906"/>
              <a:gd name="T71" fmla="*/ 862 h 918"/>
              <a:gd name="T72" fmla="*/ 290 w 906"/>
              <a:gd name="T73" fmla="*/ 868 h 918"/>
              <a:gd name="T74" fmla="*/ 354 w 906"/>
              <a:gd name="T75" fmla="*/ 822 h 918"/>
              <a:gd name="T76" fmla="*/ 408 w 906"/>
              <a:gd name="T77" fmla="*/ 832 h 918"/>
              <a:gd name="T78" fmla="*/ 436 w 906"/>
              <a:gd name="T79" fmla="*/ 918 h 918"/>
              <a:gd name="T80" fmla="*/ 494 w 906"/>
              <a:gd name="T81" fmla="*/ 854 h 918"/>
              <a:gd name="T82" fmla="*/ 544 w 906"/>
              <a:gd name="T83" fmla="*/ 824 h 918"/>
              <a:gd name="T84" fmla="*/ 602 w 906"/>
              <a:gd name="T85" fmla="*/ 852 h 918"/>
              <a:gd name="T86" fmla="*/ 652 w 906"/>
              <a:gd name="T87" fmla="*/ 872 h 918"/>
              <a:gd name="T88" fmla="*/ 662 w 906"/>
              <a:gd name="T89" fmla="*/ 796 h 918"/>
              <a:gd name="T90" fmla="*/ 690 w 906"/>
              <a:gd name="T91" fmla="*/ 752 h 918"/>
              <a:gd name="T92" fmla="*/ 790 w 906"/>
              <a:gd name="T93" fmla="*/ 762 h 918"/>
              <a:gd name="T94" fmla="*/ 822 w 906"/>
              <a:gd name="T95" fmla="*/ 732 h 918"/>
              <a:gd name="T96" fmla="*/ 780 w 906"/>
              <a:gd name="T97" fmla="*/ 646 h 918"/>
              <a:gd name="T98" fmla="*/ 808 w 906"/>
              <a:gd name="T99" fmla="*/ 586 h 918"/>
              <a:gd name="T100" fmla="*/ 896 w 906"/>
              <a:gd name="T101" fmla="*/ 578 h 918"/>
              <a:gd name="T102" fmla="*/ 904 w 906"/>
              <a:gd name="T103" fmla="*/ 544 h 918"/>
              <a:gd name="T104" fmla="*/ 370 w 906"/>
              <a:gd name="T105" fmla="*/ 724 h 918"/>
              <a:gd name="T106" fmla="*/ 182 w 906"/>
              <a:gd name="T107" fmla="*/ 514 h 918"/>
              <a:gd name="T108" fmla="*/ 258 w 906"/>
              <a:gd name="T109" fmla="*/ 262 h 918"/>
              <a:gd name="T110" fmla="*/ 508 w 906"/>
              <a:gd name="T111" fmla="*/ 188 h 918"/>
              <a:gd name="T112" fmla="*/ 718 w 906"/>
              <a:gd name="T113" fmla="*/ 376 h 918"/>
              <a:gd name="T114" fmla="*/ 666 w 906"/>
              <a:gd name="T115" fmla="*/ 634 h 9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906" h="918">
                <a:moveTo>
                  <a:pt x="846" y="506"/>
                </a:moveTo>
                <a:lnTo>
                  <a:pt x="846" y="506"/>
                </a:lnTo>
                <a:lnTo>
                  <a:pt x="828" y="498"/>
                </a:lnTo>
                <a:lnTo>
                  <a:pt x="828" y="498"/>
                </a:lnTo>
                <a:lnTo>
                  <a:pt x="828" y="486"/>
                </a:lnTo>
                <a:lnTo>
                  <a:pt x="828" y="486"/>
                </a:lnTo>
                <a:lnTo>
                  <a:pt x="830" y="466"/>
                </a:lnTo>
                <a:lnTo>
                  <a:pt x="830" y="466"/>
                </a:lnTo>
                <a:lnTo>
                  <a:pt x="830" y="458"/>
                </a:lnTo>
                <a:lnTo>
                  <a:pt x="830" y="458"/>
                </a:lnTo>
                <a:lnTo>
                  <a:pt x="830" y="452"/>
                </a:lnTo>
                <a:lnTo>
                  <a:pt x="830" y="452"/>
                </a:lnTo>
                <a:lnTo>
                  <a:pt x="828" y="432"/>
                </a:lnTo>
                <a:lnTo>
                  <a:pt x="828" y="432"/>
                </a:lnTo>
                <a:lnTo>
                  <a:pt x="828" y="420"/>
                </a:lnTo>
                <a:lnTo>
                  <a:pt x="828" y="420"/>
                </a:lnTo>
                <a:lnTo>
                  <a:pt x="846" y="412"/>
                </a:lnTo>
                <a:lnTo>
                  <a:pt x="846" y="412"/>
                </a:lnTo>
                <a:lnTo>
                  <a:pt x="888" y="390"/>
                </a:lnTo>
                <a:lnTo>
                  <a:pt x="888" y="390"/>
                </a:lnTo>
                <a:lnTo>
                  <a:pt x="906" y="380"/>
                </a:lnTo>
                <a:lnTo>
                  <a:pt x="906" y="380"/>
                </a:lnTo>
                <a:lnTo>
                  <a:pt x="904" y="374"/>
                </a:lnTo>
                <a:lnTo>
                  <a:pt x="904" y="374"/>
                </a:lnTo>
                <a:lnTo>
                  <a:pt x="902" y="366"/>
                </a:lnTo>
                <a:lnTo>
                  <a:pt x="902" y="366"/>
                </a:lnTo>
                <a:lnTo>
                  <a:pt x="900" y="356"/>
                </a:lnTo>
                <a:lnTo>
                  <a:pt x="900" y="356"/>
                </a:lnTo>
                <a:lnTo>
                  <a:pt x="898" y="348"/>
                </a:lnTo>
                <a:lnTo>
                  <a:pt x="898" y="348"/>
                </a:lnTo>
                <a:lnTo>
                  <a:pt x="898" y="344"/>
                </a:lnTo>
                <a:lnTo>
                  <a:pt x="898" y="344"/>
                </a:lnTo>
                <a:lnTo>
                  <a:pt x="896" y="340"/>
                </a:lnTo>
                <a:lnTo>
                  <a:pt x="896" y="340"/>
                </a:lnTo>
                <a:lnTo>
                  <a:pt x="894" y="332"/>
                </a:lnTo>
                <a:lnTo>
                  <a:pt x="894" y="332"/>
                </a:lnTo>
                <a:lnTo>
                  <a:pt x="874" y="332"/>
                </a:lnTo>
                <a:lnTo>
                  <a:pt x="874" y="332"/>
                </a:lnTo>
                <a:lnTo>
                  <a:pt x="864" y="330"/>
                </a:lnTo>
                <a:lnTo>
                  <a:pt x="864" y="330"/>
                </a:lnTo>
                <a:lnTo>
                  <a:pt x="852" y="330"/>
                </a:lnTo>
                <a:lnTo>
                  <a:pt x="852" y="330"/>
                </a:lnTo>
                <a:lnTo>
                  <a:pt x="828" y="330"/>
                </a:lnTo>
                <a:lnTo>
                  <a:pt x="828" y="330"/>
                </a:lnTo>
                <a:lnTo>
                  <a:pt x="808" y="332"/>
                </a:lnTo>
                <a:lnTo>
                  <a:pt x="808" y="332"/>
                </a:lnTo>
                <a:lnTo>
                  <a:pt x="804" y="320"/>
                </a:lnTo>
                <a:lnTo>
                  <a:pt x="804" y="320"/>
                </a:lnTo>
                <a:lnTo>
                  <a:pt x="796" y="302"/>
                </a:lnTo>
                <a:lnTo>
                  <a:pt x="796" y="302"/>
                </a:lnTo>
                <a:lnTo>
                  <a:pt x="792" y="296"/>
                </a:lnTo>
                <a:lnTo>
                  <a:pt x="792" y="296"/>
                </a:lnTo>
                <a:lnTo>
                  <a:pt x="790" y="288"/>
                </a:lnTo>
                <a:lnTo>
                  <a:pt x="790" y="288"/>
                </a:lnTo>
                <a:lnTo>
                  <a:pt x="780" y="272"/>
                </a:lnTo>
                <a:lnTo>
                  <a:pt x="780" y="272"/>
                </a:lnTo>
                <a:lnTo>
                  <a:pt x="778" y="266"/>
                </a:lnTo>
                <a:lnTo>
                  <a:pt x="778" y="266"/>
                </a:lnTo>
                <a:lnTo>
                  <a:pt x="774" y="262"/>
                </a:lnTo>
                <a:lnTo>
                  <a:pt x="774" y="262"/>
                </a:lnTo>
                <a:lnTo>
                  <a:pt x="788" y="246"/>
                </a:lnTo>
                <a:lnTo>
                  <a:pt x="788" y="246"/>
                </a:lnTo>
                <a:lnTo>
                  <a:pt x="814" y="210"/>
                </a:lnTo>
                <a:lnTo>
                  <a:pt x="814" y="210"/>
                </a:lnTo>
                <a:lnTo>
                  <a:pt x="826" y="192"/>
                </a:lnTo>
                <a:lnTo>
                  <a:pt x="826" y="192"/>
                </a:lnTo>
                <a:lnTo>
                  <a:pt x="822" y="186"/>
                </a:lnTo>
                <a:lnTo>
                  <a:pt x="822" y="186"/>
                </a:lnTo>
                <a:lnTo>
                  <a:pt x="812" y="172"/>
                </a:lnTo>
                <a:lnTo>
                  <a:pt x="812" y="172"/>
                </a:lnTo>
                <a:lnTo>
                  <a:pt x="806" y="166"/>
                </a:lnTo>
                <a:lnTo>
                  <a:pt x="806" y="166"/>
                </a:lnTo>
                <a:lnTo>
                  <a:pt x="802" y="160"/>
                </a:lnTo>
                <a:lnTo>
                  <a:pt x="802" y="160"/>
                </a:lnTo>
                <a:lnTo>
                  <a:pt x="796" y="154"/>
                </a:lnTo>
                <a:lnTo>
                  <a:pt x="796" y="154"/>
                </a:lnTo>
                <a:lnTo>
                  <a:pt x="790" y="156"/>
                </a:lnTo>
                <a:lnTo>
                  <a:pt x="790" y="156"/>
                </a:lnTo>
                <a:lnTo>
                  <a:pt x="776" y="162"/>
                </a:lnTo>
                <a:lnTo>
                  <a:pt x="776" y="162"/>
                </a:lnTo>
                <a:lnTo>
                  <a:pt x="736" y="180"/>
                </a:lnTo>
                <a:lnTo>
                  <a:pt x="736" y="180"/>
                </a:lnTo>
                <a:lnTo>
                  <a:pt x="718" y="190"/>
                </a:lnTo>
                <a:lnTo>
                  <a:pt x="718" y="190"/>
                </a:lnTo>
                <a:lnTo>
                  <a:pt x="708" y="182"/>
                </a:lnTo>
                <a:lnTo>
                  <a:pt x="708" y="182"/>
                </a:lnTo>
                <a:lnTo>
                  <a:pt x="694" y="168"/>
                </a:lnTo>
                <a:lnTo>
                  <a:pt x="694" y="168"/>
                </a:lnTo>
                <a:lnTo>
                  <a:pt x="690" y="166"/>
                </a:lnTo>
                <a:lnTo>
                  <a:pt x="690" y="166"/>
                </a:lnTo>
                <a:lnTo>
                  <a:pt x="688" y="164"/>
                </a:lnTo>
                <a:lnTo>
                  <a:pt x="688" y="164"/>
                </a:lnTo>
                <a:lnTo>
                  <a:pt x="682" y="160"/>
                </a:lnTo>
                <a:lnTo>
                  <a:pt x="682" y="160"/>
                </a:lnTo>
                <a:lnTo>
                  <a:pt x="666" y="148"/>
                </a:lnTo>
                <a:lnTo>
                  <a:pt x="666" y="148"/>
                </a:lnTo>
                <a:lnTo>
                  <a:pt x="656" y="142"/>
                </a:lnTo>
                <a:lnTo>
                  <a:pt x="656" y="142"/>
                </a:lnTo>
                <a:lnTo>
                  <a:pt x="662" y="122"/>
                </a:lnTo>
                <a:lnTo>
                  <a:pt x="662" y="122"/>
                </a:lnTo>
                <a:lnTo>
                  <a:pt x="666" y="98"/>
                </a:lnTo>
                <a:lnTo>
                  <a:pt x="666" y="98"/>
                </a:lnTo>
                <a:lnTo>
                  <a:pt x="670" y="76"/>
                </a:lnTo>
                <a:lnTo>
                  <a:pt x="670" y="76"/>
                </a:lnTo>
                <a:lnTo>
                  <a:pt x="674" y="56"/>
                </a:lnTo>
                <a:lnTo>
                  <a:pt x="674" y="56"/>
                </a:lnTo>
                <a:lnTo>
                  <a:pt x="672" y="56"/>
                </a:lnTo>
                <a:lnTo>
                  <a:pt x="672" y="56"/>
                </a:lnTo>
                <a:lnTo>
                  <a:pt x="668" y="52"/>
                </a:lnTo>
                <a:lnTo>
                  <a:pt x="668" y="52"/>
                </a:lnTo>
                <a:lnTo>
                  <a:pt x="652" y="44"/>
                </a:lnTo>
                <a:lnTo>
                  <a:pt x="652" y="44"/>
                </a:lnTo>
                <a:lnTo>
                  <a:pt x="636" y="38"/>
                </a:lnTo>
                <a:lnTo>
                  <a:pt x="636" y="38"/>
                </a:lnTo>
                <a:lnTo>
                  <a:pt x="632" y="36"/>
                </a:lnTo>
                <a:lnTo>
                  <a:pt x="632" y="36"/>
                </a:lnTo>
                <a:lnTo>
                  <a:pt x="630" y="34"/>
                </a:lnTo>
                <a:lnTo>
                  <a:pt x="630" y="34"/>
                </a:lnTo>
                <a:lnTo>
                  <a:pt x="616" y="50"/>
                </a:lnTo>
                <a:lnTo>
                  <a:pt x="616" y="50"/>
                </a:lnTo>
                <a:lnTo>
                  <a:pt x="602" y="66"/>
                </a:lnTo>
                <a:lnTo>
                  <a:pt x="602" y="66"/>
                </a:lnTo>
                <a:lnTo>
                  <a:pt x="586" y="86"/>
                </a:lnTo>
                <a:lnTo>
                  <a:pt x="586" y="86"/>
                </a:lnTo>
                <a:lnTo>
                  <a:pt x="574" y="102"/>
                </a:lnTo>
                <a:lnTo>
                  <a:pt x="574" y="102"/>
                </a:lnTo>
                <a:lnTo>
                  <a:pt x="562" y="98"/>
                </a:lnTo>
                <a:lnTo>
                  <a:pt x="562" y="98"/>
                </a:lnTo>
                <a:lnTo>
                  <a:pt x="552" y="96"/>
                </a:lnTo>
                <a:lnTo>
                  <a:pt x="552" y="96"/>
                </a:lnTo>
                <a:lnTo>
                  <a:pt x="548" y="94"/>
                </a:lnTo>
                <a:lnTo>
                  <a:pt x="548" y="94"/>
                </a:lnTo>
                <a:lnTo>
                  <a:pt x="544" y="94"/>
                </a:lnTo>
                <a:lnTo>
                  <a:pt x="544" y="94"/>
                </a:lnTo>
                <a:lnTo>
                  <a:pt x="536" y="92"/>
                </a:lnTo>
                <a:lnTo>
                  <a:pt x="536" y="92"/>
                </a:lnTo>
                <a:lnTo>
                  <a:pt x="530" y="90"/>
                </a:lnTo>
                <a:lnTo>
                  <a:pt x="530" y="90"/>
                </a:lnTo>
                <a:lnTo>
                  <a:pt x="510" y="86"/>
                </a:lnTo>
                <a:lnTo>
                  <a:pt x="510" y="86"/>
                </a:lnTo>
                <a:lnTo>
                  <a:pt x="498" y="84"/>
                </a:lnTo>
                <a:lnTo>
                  <a:pt x="498" y="84"/>
                </a:lnTo>
                <a:lnTo>
                  <a:pt x="494" y="64"/>
                </a:lnTo>
                <a:lnTo>
                  <a:pt x="494" y="64"/>
                </a:lnTo>
                <a:lnTo>
                  <a:pt x="484" y="20"/>
                </a:lnTo>
                <a:lnTo>
                  <a:pt x="484" y="20"/>
                </a:lnTo>
                <a:lnTo>
                  <a:pt x="478" y="0"/>
                </a:lnTo>
                <a:lnTo>
                  <a:pt x="478" y="0"/>
                </a:lnTo>
                <a:lnTo>
                  <a:pt x="476" y="0"/>
                </a:lnTo>
                <a:lnTo>
                  <a:pt x="476" y="0"/>
                </a:lnTo>
                <a:lnTo>
                  <a:pt x="470" y="0"/>
                </a:lnTo>
                <a:lnTo>
                  <a:pt x="470" y="0"/>
                </a:lnTo>
                <a:lnTo>
                  <a:pt x="452" y="0"/>
                </a:lnTo>
                <a:lnTo>
                  <a:pt x="452" y="0"/>
                </a:lnTo>
                <a:lnTo>
                  <a:pt x="436" y="0"/>
                </a:lnTo>
                <a:lnTo>
                  <a:pt x="436" y="0"/>
                </a:lnTo>
                <a:lnTo>
                  <a:pt x="430" y="0"/>
                </a:lnTo>
                <a:lnTo>
                  <a:pt x="430" y="0"/>
                </a:lnTo>
                <a:lnTo>
                  <a:pt x="428" y="0"/>
                </a:lnTo>
                <a:lnTo>
                  <a:pt x="428" y="0"/>
                </a:lnTo>
                <a:lnTo>
                  <a:pt x="422" y="20"/>
                </a:lnTo>
                <a:lnTo>
                  <a:pt x="422" y="20"/>
                </a:lnTo>
                <a:lnTo>
                  <a:pt x="412" y="64"/>
                </a:lnTo>
                <a:lnTo>
                  <a:pt x="412" y="64"/>
                </a:lnTo>
                <a:lnTo>
                  <a:pt x="408" y="84"/>
                </a:lnTo>
                <a:lnTo>
                  <a:pt x="408" y="84"/>
                </a:lnTo>
                <a:lnTo>
                  <a:pt x="394" y="86"/>
                </a:lnTo>
                <a:lnTo>
                  <a:pt x="394" y="86"/>
                </a:lnTo>
                <a:lnTo>
                  <a:pt x="376" y="90"/>
                </a:lnTo>
                <a:lnTo>
                  <a:pt x="376" y="90"/>
                </a:lnTo>
                <a:lnTo>
                  <a:pt x="370" y="92"/>
                </a:lnTo>
                <a:lnTo>
                  <a:pt x="370" y="92"/>
                </a:lnTo>
                <a:lnTo>
                  <a:pt x="362" y="94"/>
                </a:lnTo>
                <a:lnTo>
                  <a:pt x="362" y="94"/>
                </a:lnTo>
                <a:lnTo>
                  <a:pt x="358" y="94"/>
                </a:lnTo>
                <a:lnTo>
                  <a:pt x="358" y="94"/>
                </a:lnTo>
                <a:lnTo>
                  <a:pt x="354" y="96"/>
                </a:lnTo>
                <a:lnTo>
                  <a:pt x="354" y="96"/>
                </a:lnTo>
                <a:lnTo>
                  <a:pt x="344" y="98"/>
                </a:lnTo>
                <a:lnTo>
                  <a:pt x="344" y="98"/>
                </a:lnTo>
                <a:lnTo>
                  <a:pt x="332" y="102"/>
                </a:lnTo>
                <a:lnTo>
                  <a:pt x="332" y="102"/>
                </a:lnTo>
                <a:lnTo>
                  <a:pt x="320" y="86"/>
                </a:lnTo>
                <a:lnTo>
                  <a:pt x="320" y="86"/>
                </a:lnTo>
                <a:lnTo>
                  <a:pt x="304" y="66"/>
                </a:lnTo>
                <a:lnTo>
                  <a:pt x="304" y="66"/>
                </a:lnTo>
                <a:lnTo>
                  <a:pt x="290" y="50"/>
                </a:lnTo>
                <a:lnTo>
                  <a:pt x="290" y="50"/>
                </a:lnTo>
                <a:lnTo>
                  <a:pt x="276" y="34"/>
                </a:lnTo>
                <a:lnTo>
                  <a:pt x="276" y="34"/>
                </a:lnTo>
                <a:lnTo>
                  <a:pt x="274" y="36"/>
                </a:lnTo>
                <a:lnTo>
                  <a:pt x="274" y="36"/>
                </a:lnTo>
                <a:lnTo>
                  <a:pt x="268" y="38"/>
                </a:lnTo>
                <a:lnTo>
                  <a:pt x="268" y="38"/>
                </a:lnTo>
                <a:lnTo>
                  <a:pt x="254" y="44"/>
                </a:lnTo>
                <a:lnTo>
                  <a:pt x="254" y="44"/>
                </a:lnTo>
                <a:lnTo>
                  <a:pt x="238" y="52"/>
                </a:lnTo>
                <a:lnTo>
                  <a:pt x="238" y="52"/>
                </a:lnTo>
                <a:lnTo>
                  <a:pt x="234" y="56"/>
                </a:lnTo>
                <a:lnTo>
                  <a:pt x="234" y="56"/>
                </a:lnTo>
                <a:lnTo>
                  <a:pt x="232" y="56"/>
                </a:lnTo>
                <a:lnTo>
                  <a:pt x="232" y="56"/>
                </a:lnTo>
                <a:lnTo>
                  <a:pt x="236" y="76"/>
                </a:lnTo>
                <a:lnTo>
                  <a:pt x="236" y="76"/>
                </a:lnTo>
                <a:lnTo>
                  <a:pt x="240" y="98"/>
                </a:lnTo>
                <a:lnTo>
                  <a:pt x="240" y="98"/>
                </a:lnTo>
                <a:lnTo>
                  <a:pt x="244" y="122"/>
                </a:lnTo>
                <a:lnTo>
                  <a:pt x="244" y="122"/>
                </a:lnTo>
                <a:lnTo>
                  <a:pt x="250" y="142"/>
                </a:lnTo>
                <a:lnTo>
                  <a:pt x="250" y="142"/>
                </a:lnTo>
                <a:lnTo>
                  <a:pt x="240" y="148"/>
                </a:lnTo>
                <a:lnTo>
                  <a:pt x="240" y="148"/>
                </a:lnTo>
                <a:lnTo>
                  <a:pt x="224" y="160"/>
                </a:lnTo>
                <a:lnTo>
                  <a:pt x="224" y="160"/>
                </a:lnTo>
                <a:lnTo>
                  <a:pt x="218" y="164"/>
                </a:lnTo>
                <a:lnTo>
                  <a:pt x="218" y="164"/>
                </a:lnTo>
                <a:lnTo>
                  <a:pt x="216" y="166"/>
                </a:lnTo>
                <a:lnTo>
                  <a:pt x="216" y="166"/>
                </a:lnTo>
                <a:lnTo>
                  <a:pt x="212" y="168"/>
                </a:lnTo>
                <a:lnTo>
                  <a:pt x="212" y="168"/>
                </a:lnTo>
                <a:lnTo>
                  <a:pt x="198" y="182"/>
                </a:lnTo>
                <a:lnTo>
                  <a:pt x="198" y="182"/>
                </a:lnTo>
                <a:lnTo>
                  <a:pt x="188" y="190"/>
                </a:lnTo>
                <a:lnTo>
                  <a:pt x="188" y="190"/>
                </a:lnTo>
                <a:lnTo>
                  <a:pt x="170" y="180"/>
                </a:lnTo>
                <a:lnTo>
                  <a:pt x="170" y="180"/>
                </a:lnTo>
                <a:lnTo>
                  <a:pt x="128" y="162"/>
                </a:lnTo>
                <a:lnTo>
                  <a:pt x="128" y="162"/>
                </a:lnTo>
                <a:lnTo>
                  <a:pt x="114" y="156"/>
                </a:lnTo>
                <a:lnTo>
                  <a:pt x="114" y="156"/>
                </a:lnTo>
                <a:lnTo>
                  <a:pt x="110" y="154"/>
                </a:lnTo>
                <a:lnTo>
                  <a:pt x="110" y="154"/>
                </a:lnTo>
                <a:lnTo>
                  <a:pt x="104" y="160"/>
                </a:lnTo>
                <a:lnTo>
                  <a:pt x="104" y="160"/>
                </a:lnTo>
                <a:lnTo>
                  <a:pt x="100" y="166"/>
                </a:lnTo>
                <a:lnTo>
                  <a:pt x="100" y="166"/>
                </a:lnTo>
                <a:lnTo>
                  <a:pt x="94" y="172"/>
                </a:lnTo>
                <a:lnTo>
                  <a:pt x="94" y="172"/>
                </a:lnTo>
                <a:lnTo>
                  <a:pt x="84" y="186"/>
                </a:lnTo>
                <a:lnTo>
                  <a:pt x="84" y="186"/>
                </a:lnTo>
                <a:lnTo>
                  <a:pt x="80" y="192"/>
                </a:lnTo>
                <a:lnTo>
                  <a:pt x="80" y="192"/>
                </a:lnTo>
                <a:lnTo>
                  <a:pt x="92" y="210"/>
                </a:lnTo>
                <a:lnTo>
                  <a:pt x="92" y="210"/>
                </a:lnTo>
                <a:lnTo>
                  <a:pt x="118" y="246"/>
                </a:lnTo>
                <a:lnTo>
                  <a:pt x="118" y="246"/>
                </a:lnTo>
                <a:lnTo>
                  <a:pt x="132" y="262"/>
                </a:lnTo>
                <a:lnTo>
                  <a:pt x="132" y="262"/>
                </a:lnTo>
                <a:lnTo>
                  <a:pt x="128" y="266"/>
                </a:lnTo>
                <a:lnTo>
                  <a:pt x="128" y="266"/>
                </a:lnTo>
                <a:lnTo>
                  <a:pt x="126" y="272"/>
                </a:lnTo>
                <a:lnTo>
                  <a:pt x="126" y="272"/>
                </a:lnTo>
                <a:lnTo>
                  <a:pt x="116" y="288"/>
                </a:lnTo>
                <a:lnTo>
                  <a:pt x="116" y="288"/>
                </a:lnTo>
                <a:lnTo>
                  <a:pt x="114" y="296"/>
                </a:lnTo>
                <a:lnTo>
                  <a:pt x="114" y="296"/>
                </a:lnTo>
                <a:lnTo>
                  <a:pt x="110" y="302"/>
                </a:lnTo>
                <a:lnTo>
                  <a:pt x="110" y="302"/>
                </a:lnTo>
                <a:lnTo>
                  <a:pt x="102" y="320"/>
                </a:lnTo>
                <a:lnTo>
                  <a:pt x="102" y="320"/>
                </a:lnTo>
                <a:lnTo>
                  <a:pt x="98" y="332"/>
                </a:lnTo>
                <a:lnTo>
                  <a:pt x="98" y="332"/>
                </a:lnTo>
                <a:lnTo>
                  <a:pt x="78" y="330"/>
                </a:lnTo>
                <a:lnTo>
                  <a:pt x="78" y="330"/>
                </a:lnTo>
                <a:lnTo>
                  <a:pt x="54" y="330"/>
                </a:lnTo>
                <a:lnTo>
                  <a:pt x="54" y="330"/>
                </a:lnTo>
                <a:lnTo>
                  <a:pt x="42" y="330"/>
                </a:lnTo>
                <a:lnTo>
                  <a:pt x="42" y="330"/>
                </a:lnTo>
                <a:lnTo>
                  <a:pt x="32" y="332"/>
                </a:lnTo>
                <a:lnTo>
                  <a:pt x="32" y="332"/>
                </a:lnTo>
                <a:lnTo>
                  <a:pt x="12" y="332"/>
                </a:lnTo>
                <a:lnTo>
                  <a:pt x="12" y="332"/>
                </a:lnTo>
                <a:lnTo>
                  <a:pt x="10" y="340"/>
                </a:lnTo>
                <a:lnTo>
                  <a:pt x="10" y="340"/>
                </a:lnTo>
                <a:lnTo>
                  <a:pt x="8" y="344"/>
                </a:lnTo>
                <a:lnTo>
                  <a:pt x="8" y="344"/>
                </a:lnTo>
                <a:lnTo>
                  <a:pt x="8" y="348"/>
                </a:lnTo>
                <a:lnTo>
                  <a:pt x="8" y="348"/>
                </a:lnTo>
                <a:lnTo>
                  <a:pt x="6" y="356"/>
                </a:lnTo>
                <a:lnTo>
                  <a:pt x="6" y="356"/>
                </a:lnTo>
                <a:lnTo>
                  <a:pt x="4" y="366"/>
                </a:lnTo>
                <a:lnTo>
                  <a:pt x="4" y="366"/>
                </a:lnTo>
                <a:lnTo>
                  <a:pt x="2" y="374"/>
                </a:lnTo>
                <a:lnTo>
                  <a:pt x="2" y="374"/>
                </a:lnTo>
                <a:lnTo>
                  <a:pt x="0" y="380"/>
                </a:lnTo>
                <a:lnTo>
                  <a:pt x="0" y="380"/>
                </a:lnTo>
                <a:lnTo>
                  <a:pt x="18" y="390"/>
                </a:lnTo>
                <a:lnTo>
                  <a:pt x="18" y="390"/>
                </a:lnTo>
                <a:lnTo>
                  <a:pt x="60" y="412"/>
                </a:lnTo>
                <a:lnTo>
                  <a:pt x="60" y="412"/>
                </a:lnTo>
                <a:lnTo>
                  <a:pt x="78" y="420"/>
                </a:lnTo>
                <a:lnTo>
                  <a:pt x="78" y="420"/>
                </a:lnTo>
                <a:lnTo>
                  <a:pt x="78" y="432"/>
                </a:lnTo>
                <a:lnTo>
                  <a:pt x="78" y="432"/>
                </a:lnTo>
                <a:lnTo>
                  <a:pt x="76" y="452"/>
                </a:lnTo>
                <a:lnTo>
                  <a:pt x="76" y="452"/>
                </a:lnTo>
                <a:lnTo>
                  <a:pt x="76" y="458"/>
                </a:lnTo>
                <a:lnTo>
                  <a:pt x="76" y="458"/>
                </a:lnTo>
                <a:lnTo>
                  <a:pt x="76" y="466"/>
                </a:lnTo>
                <a:lnTo>
                  <a:pt x="76" y="466"/>
                </a:lnTo>
                <a:lnTo>
                  <a:pt x="78" y="486"/>
                </a:lnTo>
                <a:lnTo>
                  <a:pt x="78" y="486"/>
                </a:lnTo>
                <a:lnTo>
                  <a:pt x="78" y="498"/>
                </a:lnTo>
                <a:lnTo>
                  <a:pt x="78" y="498"/>
                </a:lnTo>
                <a:lnTo>
                  <a:pt x="60" y="506"/>
                </a:lnTo>
                <a:lnTo>
                  <a:pt x="60" y="506"/>
                </a:lnTo>
                <a:lnTo>
                  <a:pt x="18" y="526"/>
                </a:lnTo>
                <a:lnTo>
                  <a:pt x="18" y="526"/>
                </a:lnTo>
                <a:lnTo>
                  <a:pt x="0" y="536"/>
                </a:lnTo>
                <a:lnTo>
                  <a:pt x="0" y="536"/>
                </a:lnTo>
                <a:lnTo>
                  <a:pt x="2" y="544"/>
                </a:lnTo>
                <a:lnTo>
                  <a:pt x="2" y="544"/>
                </a:lnTo>
                <a:lnTo>
                  <a:pt x="4" y="552"/>
                </a:lnTo>
                <a:lnTo>
                  <a:pt x="4" y="552"/>
                </a:lnTo>
                <a:lnTo>
                  <a:pt x="6" y="560"/>
                </a:lnTo>
                <a:lnTo>
                  <a:pt x="6" y="560"/>
                </a:lnTo>
                <a:lnTo>
                  <a:pt x="8" y="570"/>
                </a:lnTo>
                <a:lnTo>
                  <a:pt x="8" y="570"/>
                </a:lnTo>
                <a:lnTo>
                  <a:pt x="8" y="574"/>
                </a:lnTo>
                <a:lnTo>
                  <a:pt x="8" y="574"/>
                </a:lnTo>
                <a:lnTo>
                  <a:pt x="10" y="578"/>
                </a:lnTo>
                <a:lnTo>
                  <a:pt x="10" y="578"/>
                </a:lnTo>
                <a:lnTo>
                  <a:pt x="12" y="584"/>
                </a:lnTo>
                <a:lnTo>
                  <a:pt x="12" y="584"/>
                </a:lnTo>
                <a:lnTo>
                  <a:pt x="32" y="586"/>
                </a:lnTo>
                <a:lnTo>
                  <a:pt x="32" y="586"/>
                </a:lnTo>
                <a:lnTo>
                  <a:pt x="42" y="586"/>
                </a:lnTo>
                <a:lnTo>
                  <a:pt x="42" y="586"/>
                </a:lnTo>
                <a:lnTo>
                  <a:pt x="54" y="586"/>
                </a:lnTo>
                <a:lnTo>
                  <a:pt x="54" y="586"/>
                </a:lnTo>
                <a:lnTo>
                  <a:pt x="78" y="586"/>
                </a:lnTo>
                <a:lnTo>
                  <a:pt x="78" y="586"/>
                </a:lnTo>
                <a:lnTo>
                  <a:pt x="98" y="586"/>
                </a:lnTo>
                <a:lnTo>
                  <a:pt x="98" y="586"/>
                </a:lnTo>
                <a:lnTo>
                  <a:pt x="102" y="598"/>
                </a:lnTo>
                <a:lnTo>
                  <a:pt x="102" y="598"/>
                </a:lnTo>
                <a:lnTo>
                  <a:pt x="110" y="616"/>
                </a:lnTo>
                <a:lnTo>
                  <a:pt x="110" y="616"/>
                </a:lnTo>
                <a:lnTo>
                  <a:pt x="114" y="622"/>
                </a:lnTo>
                <a:lnTo>
                  <a:pt x="114" y="622"/>
                </a:lnTo>
                <a:lnTo>
                  <a:pt x="116" y="628"/>
                </a:lnTo>
                <a:lnTo>
                  <a:pt x="116" y="628"/>
                </a:lnTo>
                <a:lnTo>
                  <a:pt x="126" y="646"/>
                </a:lnTo>
                <a:lnTo>
                  <a:pt x="126" y="646"/>
                </a:lnTo>
                <a:lnTo>
                  <a:pt x="128" y="650"/>
                </a:lnTo>
                <a:lnTo>
                  <a:pt x="128" y="650"/>
                </a:lnTo>
                <a:lnTo>
                  <a:pt x="132" y="656"/>
                </a:lnTo>
                <a:lnTo>
                  <a:pt x="132" y="656"/>
                </a:lnTo>
                <a:lnTo>
                  <a:pt x="118" y="672"/>
                </a:lnTo>
                <a:lnTo>
                  <a:pt x="118" y="672"/>
                </a:lnTo>
                <a:lnTo>
                  <a:pt x="92" y="708"/>
                </a:lnTo>
                <a:lnTo>
                  <a:pt x="92" y="708"/>
                </a:lnTo>
                <a:lnTo>
                  <a:pt x="80" y="726"/>
                </a:lnTo>
                <a:lnTo>
                  <a:pt x="80" y="726"/>
                </a:lnTo>
                <a:lnTo>
                  <a:pt x="84" y="732"/>
                </a:lnTo>
                <a:lnTo>
                  <a:pt x="84" y="732"/>
                </a:lnTo>
                <a:lnTo>
                  <a:pt x="94" y="746"/>
                </a:lnTo>
                <a:lnTo>
                  <a:pt x="94" y="746"/>
                </a:lnTo>
                <a:lnTo>
                  <a:pt x="100" y="752"/>
                </a:lnTo>
                <a:lnTo>
                  <a:pt x="100" y="752"/>
                </a:lnTo>
                <a:lnTo>
                  <a:pt x="104" y="758"/>
                </a:lnTo>
                <a:lnTo>
                  <a:pt x="104" y="758"/>
                </a:lnTo>
                <a:lnTo>
                  <a:pt x="110" y="764"/>
                </a:lnTo>
                <a:lnTo>
                  <a:pt x="110" y="764"/>
                </a:lnTo>
                <a:lnTo>
                  <a:pt x="114" y="762"/>
                </a:lnTo>
                <a:lnTo>
                  <a:pt x="114" y="762"/>
                </a:lnTo>
                <a:lnTo>
                  <a:pt x="128" y="756"/>
                </a:lnTo>
                <a:lnTo>
                  <a:pt x="128" y="756"/>
                </a:lnTo>
                <a:lnTo>
                  <a:pt x="170" y="738"/>
                </a:lnTo>
                <a:lnTo>
                  <a:pt x="170" y="738"/>
                </a:lnTo>
                <a:lnTo>
                  <a:pt x="188" y="728"/>
                </a:lnTo>
                <a:lnTo>
                  <a:pt x="188" y="728"/>
                </a:lnTo>
                <a:lnTo>
                  <a:pt x="198" y="736"/>
                </a:lnTo>
                <a:lnTo>
                  <a:pt x="198" y="736"/>
                </a:lnTo>
                <a:lnTo>
                  <a:pt x="212" y="748"/>
                </a:lnTo>
                <a:lnTo>
                  <a:pt x="212" y="748"/>
                </a:lnTo>
                <a:lnTo>
                  <a:pt x="216" y="752"/>
                </a:lnTo>
                <a:lnTo>
                  <a:pt x="216" y="752"/>
                </a:lnTo>
                <a:lnTo>
                  <a:pt x="218" y="754"/>
                </a:lnTo>
                <a:lnTo>
                  <a:pt x="218" y="754"/>
                </a:lnTo>
                <a:lnTo>
                  <a:pt x="224" y="758"/>
                </a:lnTo>
                <a:lnTo>
                  <a:pt x="224" y="758"/>
                </a:lnTo>
                <a:lnTo>
                  <a:pt x="240" y="770"/>
                </a:lnTo>
                <a:lnTo>
                  <a:pt x="240" y="770"/>
                </a:lnTo>
                <a:lnTo>
                  <a:pt x="250" y="776"/>
                </a:lnTo>
                <a:lnTo>
                  <a:pt x="250" y="776"/>
                </a:lnTo>
                <a:lnTo>
                  <a:pt x="244" y="796"/>
                </a:lnTo>
                <a:lnTo>
                  <a:pt x="244" y="796"/>
                </a:lnTo>
                <a:lnTo>
                  <a:pt x="240" y="820"/>
                </a:lnTo>
                <a:lnTo>
                  <a:pt x="240" y="820"/>
                </a:lnTo>
                <a:lnTo>
                  <a:pt x="236" y="840"/>
                </a:lnTo>
                <a:lnTo>
                  <a:pt x="236" y="840"/>
                </a:lnTo>
                <a:lnTo>
                  <a:pt x="232" y="862"/>
                </a:lnTo>
                <a:lnTo>
                  <a:pt x="232" y="862"/>
                </a:lnTo>
                <a:lnTo>
                  <a:pt x="234" y="862"/>
                </a:lnTo>
                <a:lnTo>
                  <a:pt x="234" y="862"/>
                </a:lnTo>
                <a:lnTo>
                  <a:pt x="238" y="864"/>
                </a:lnTo>
                <a:lnTo>
                  <a:pt x="238" y="864"/>
                </a:lnTo>
                <a:lnTo>
                  <a:pt x="254" y="872"/>
                </a:lnTo>
                <a:lnTo>
                  <a:pt x="254" y="872"/>
                </a:lnTo>
                <a:lnTo>
                  <a:pt x="268" y="880"/>
                </a:lnTo>
                <a:lnTo>
                  <a:pt x="268" y="880"/>
                </a:lnTo>
                <a:lnTo>
                  <a:pt x="274" y="882"/>
                </a:lnTo>
                <a:lnTo>
                  <a:pt x="274" y="882"/>
                </a:lnTo>
                <a:lnTo>
                  <a:pt x="276" y="882"/>
                </a:lnTo>
                <a:lnTo>
                  <a:pt x="276" y="882"/>
                </a:lnTo>
                <a:lnTo>
                  <a:pt x="290" y="868"/>
                </a:lnTo>
                <a:lnTo>
                  <a:pt x="290" y="868"/>
                </a:lnTo>
                <a:lnTo>
                  <a:pt x="304" y="852"/>
                </a:lnTo>
                <a:lnTo>
                  <a:pt x="304" y="852"/>
                </a:lnTo>
                <a:lnTo>
                  <a:pt x="320" y="832"/>
                </a:lnTo>
                <a:lnTo>
                  <a:pt x="320" y="832"/>
                </a:lnTo>
                <a:lnTo>
                  <a:pt x="332" y="816"/>
                </a:lnTo>
                <a:lnTo>
                  <a:pt x="332" y="816"/>
                </a:lnTo>
                <a:lnTo>
                  <a:pt x="344" y="820"/>
                </a:lnTo>
                <a:lnTo>
                  <a:pt x="344" y="820"/>
                </a:lnTo>
                <a:lnTo>
                  <a:pt x="354" y="822"/>
                </a:lnTo>
                <a:lnTo>
                  <a:pt x="354" y="822"/>
                </a:lnTo>
                <a:lnTo>
                  <a:pt x="358" y="824"/>
                </a:lnTo>
                <a:lnTo>
                  <a:pt x="358" y="824"/>
                </a:lnTo>
                <a:lnTo>
                  <a:pt x="362" y="824"/>
                </a:lnTo>
                <a:lnTo>
                  <a:pt x="362" y="824"/>
                </a:lnTo>
                <a:lnTo>
                  <a:pt x="370" y="826"/>
                </a:lnTo>
                <a:lnTo>
                  <a:pt x="370" y="826"/>
                </a:lnTo>
                <a:lnTo>
                  <a:pt x="376" y="828"/>
                </a:lnTo>
                <a:lnTo>
                  <a:pt x="376" y="828"/>
                </a:lnTo>
                <a:lnTo>
                  <a:pt x="394" y="832"/>
                </a:lnTo>
                <a:lnTo>
                  <a:pt x="394" y="832"/>
                </a:lnTo>
                <a:lnTo>
                  <a:pt x="408" y="832"/>
                </a:lnTo>
                <a:lnTo>
                  <a:pt x="408" y="832"/>
                </a:lnTo>
                <a:lnTo>
                  <a:pt x="412" y="854"/>
                </a:lnTo>
                <a:lnTo>
                  <a:pt x="412" y="854"/>
                </a:lnTo>
                <a:lnTo>
                  <a:pt x="422" y="898"/>
                </a:lnTo>
                <a:lnTo>
                  <a:pt x="422" y="898"/>
                </a:lnTo>
                <a:lnTo>
                  <a:pt x="428" y="918"/>
                </a:lnTo>
                <a:lnTo>
                  <a:pt x="428" y="918"/>
                </a:lnTo>
                <a:lnTo>
                  <a:pt x="430" y="918"/>
                </a:lnTo>
                <a:lnTo>
                  <a:pt x="430" y="918"/>
                </a:lnTo>
                <a:lnTo>
                  <a:pt x="436" y="918"/>
                </a:lnTo>
                <a:lnTo>
                  <a:pt x="436" y="918"/>
                </a:lnTo>
                <a:lnTo>
                  <a:pt x="452" y="918"/>
                </a:lnTo>
                <a:lnTo>
                  <a:pt x="452" y="918"/>
                </a:lnTo>
                <a:lnTo>
                  <a:pt x="470" y="918"/>
                </a:lnTo>
                <a:lnTo>
                  <a:pt x="470" y="918"/>
                </a:lnTo>
                <a:lnTo>
                  <a:pt x="476" y="918"/>
                </a:lnTo>
                <a:lnTo>
                  <a:pt x="476" y="918"/>
                </a:lnTo>
                <a:lnTo>
                  <a:pt x="478" y="918"/>
                </a:lnTo>
                <a:lnTo>
                  <a:pt x="478" y="918"/>
                </a:lnTo>
                <a:lnTo>
                  <a:pt x="484" y="898"/>
                </a:lnTo>
                <a:lnTo>
                  <a:pt x="484" y="898"/>
                </a:lnTo>
                <a:lnTo>
                  <a:pt x="494" y="854"/>
                </a:lnTo>
                <a:lnTo>
                  <a:pt x="494" y="854"/>
                </a:lnTo>
                <a:lnTo>
                  <a:pt x="498" y="832"/>
                </a:lnTo>
                <a:lnTo>
                  <a:pt x="498" y="832"/>
                </a:lnTo>
                <a:lnTo>
                  <a:pt x="510" y="832"/>
                </a:lnTo>
                <a:lnTo>
                  <a:pt x="510" y="832"/>
                </a:lnTo>
                <a:lnTo>
                  <a:pt x="530" y="828"/>
                </a:lnTo>
                <a:lnTo>
                  <a:pt x="530" y="828"/>
                </a:lnTo>
                <a:lnTo>
                  <a:pt x="536" y="826"/>
                </a:lnTo>
                <a:lnTo>
                  <a:pt x="536" y="826"/>
                </a:lnTo>
                <a:lnTo>
                  <a:pt x="544" y="824"/>
                </a:lnTo>
                <a:lnTo>
                  <a:pt x="544" y="824"/>
                </a:lnTo>
                <a:lnTo>
                  <a:pt x="548" y="824"/>
                </a:lnTo>
                <a:lnTo>
                  <a:pt x="548" y="824"/>
                </a:lnTo>
                <a:lnTo>
                  <a:pt x="552" y="822"/>
                </a:lnTo>
                <a:lnTo>
                  <a:pt x="552" y="822"/>
                </a:lnTo>
                <a:lnTo>
                  <a:pt x="562" y="820"/>
                </a:lnTo>
                <a:lnTo>
                  <a:pt x="562" y="820"/>
                </a:lnTo>
                <a:lnTo>
                  <a:pt x="574" y="816"/>
                </a:lnTo>
                <a:lnTo>
                  <a:pt x="574" y="816"/>
                </a:lnTo>
                <a:lnTo>
                  <a:pt x="586" y="832"/>
                </a:lnTo>
                <a:lnTo>
                  <a:pt x="586" y="832"/>
                </a:lnTo>
                <a:lnTo>
                  <a:pt x="602" y="852"/>
                </a:lnTo>
                <a:lnTo>
                  <a:pt x="602" y="852"/>
                </a:lnTo>
                <a:lnTo>
                  <a:pt x="616" y="868"/>
                </a:lnTo>
                <a:lnTo>
                  <a:pt x="616" y="868"/>
                </a:lnTo>
                <a:lnTo>
                  <a:pt x="630" y="882"/>
                </a:lnTo>
                <a:lnTo>
                  <a:pt x="630" y="882"/>
                </a:lnTo>
                <a:lnTo>
                  <a:pt x="632" y="882"/>
                </a:lnTo>
                <a:lnTo>
                  <a:pt x="632" y="882"/>
                </a:lnTo>
                <a:lnTo>
                  <a:pt x="636" y="880"/>
                </a:lnTo>
                <a:lnTo>
                  <a:pt x="636" y="880"/>
                </a:lnTo>
                <a:lnTo>
                  <a:pt x="652" y="872"/>
                </a:lnTo>
                <a:lnTo>
                  <a:pt x="652" y="872"/>
                </a:lnTo>
                <a:lnTo>
                  <a:pt x="668" y="864"/>
                </a:lnTo>
                <a:lnTo>
                  <a:pt x="668" y="864"/>
                </a:lnTo>
                <a:lnTo>
                  <a:pt x="672" y="862"/>
                </a:lnTo>
                <a:lnTo>
                  <a:pt x="672" y="862"/>
                </a:lnTo>
                <a:lnTo>
                  <a:pt x="674" y="862"/>
                </a:lnTo>
                <a:lnTo>
                  <a:pt x="674" y="862"/>
                </a:lnTo>
                <a:lnTo>
                  <a:pt x="670" y="840"/>
                </a:lnTo>
                <a:lnTo>
                  <a:pt x="670" y="840"/>
                </a:lnTo>
                <a:lnTo>
                  <a:pt x="666" y="820"/>
                </a:lnTo>
                <a:lnTo>
                  <a:pt x="666" y="820"/>
                </a:lnTo>
                <a:lnTo>
                  <a:pt x="662" y="796"/>
                </a:lnTo>
                <a:lnTo>
                  <a:pt x="662" y="796"/>
                </a:lnTo>
                <a:lnTo>
                  <a:pt x="656" y="776"/>
                </a:lnTo>
                <a:lnTo>
                  <a:pt x="656" y="776"/>
                </a:lnTo>
                <a:lnTo>
                  <a:pt x="666" y="770"/>
                </a:lnTo>
                <a:lnTo>
                  <a:pt x="666" y="770"/>
                </a:lnTo>
                <a:lnTo>
                  <a:pt x="682" y="758"/>
                </a:lnTo>
                <a:lnTo>
                  <a:pt x="682" y="758"/>
                </a:lnTo>
                <a:lnTo>
                  <a:pt x="688" y="754"/>
                </a:lnTo>
                <a:lnTo>
                  <a:pt x="688" y="754"/>
                </a:lnTo>
                <a:lnTo>
                  <a:pt x="690" y="752"/>
                </a:lnTo>
                <a:lnTo>
                  <a:pt x="690" y="752"/>
                </a:lnTo>
                <a:lnTo>
                  <a:pt x="694" y="748"/>
                </a:lnTo>
                <a:lnTo>
                  <a:pt x="694" y="748"/>
                </a:lnTo>
                <a:lnTo>
                  <a:pt x="708" y="736"/>
                </a:lnTo>
                <a:lnTo>
                  <a:pt x="708" y="736"/>
                </a:lnTo>
                <a:lnTo>
                  <a:pt x="718" y="728"/>
                </a:lnTo>
                <a:lnTo>
                  <a:pt x="718" y="728"/>
                </a:lnTo>
                <a:lnTo>
                  <a:pt x="736" y="738"/>
                </a:lnTo>
                <a:lnTo>
                  <a:pt x="736" y="738"/>
                </a:lnTo>
                <a:lnTo>
                  <a:pt x="776" y="756"/>
                </a:lnTo>
                <a:lnTo>
                  <a:pt x="776" y="756"/>
                </a:lnTo>
                <a:lnTo>
                  <a:pt x="790" y="762"/>
                </a:lnTo>
                <a:lnTo>
                  <a:pt x="790" y="762"/>
                </a:lnTo>
                <a:lnTo>
                  <a:pt x="796" y="764"/>
                </a:lnTo>
                <a:lnTo>
                  <a:pt x="796" y="764"/>
                </a:lnTo>
                <a:lnTo>
                  <a:pt x="802" y="758"/>
                </a:lnTo>
                <a:lnTo>
                  <a:pt x="802" y="758"/>
                </a:lnTo>
                <a:lnTo>
                  <a:pt x="806" y="752"/>
                </a:lnTo>
                <a:lnTo>
                  <a:pt x="806" y="752"/>
                </a:lnTo>
                <a:lnTo>
                  <a:pt x="812" y="746"/>
                </a:lnTo>
                <a:lnTo>
                  <a:pt x="812" y="746"/>
                </a:lnTo>
                <a:lnTo>
                  <a:pt x="822" y="732"/>
                </a:lnTo>
                <a:lnTo>
                  <a:pt x="822" y="732"/>
                </a:lnTo>
                <a:lnTo>
                  <a:pt x="826" y="726"/>
                </a:lnTo>
                <a:lnTo>
                  <a:pt x="826" y="726"/>
                </a:lnTo>
                <a:lnTo>
                  <a:pt x="814" y="708"/>
                </a:lnTo>
                <a:lnTo>
                  <a:pt x="814" y="708"/>
                </a:lnTo>
                <a:lnTo>
                  <a:pt x="788" y="672"/>
                </a:lnTo>
                <a:lnTo>
                  <a:pt x="788" y="672"/>
                </a:lnTo>
                <a:lnTo>
                  <a:pt x="774" y="656"/>
                </a:lnTo>
                <a:lnTo>
                  <a:pt x="774" y="656"/>
                </a:lnTo>
                <a:lnTo>
                  <a:pt x="778" y="650"/>
                </a:lnTo>
                <a:lnTo>
                  <a:pt x="778" y="650"/>
                </a:lnTo>
                <a:lnTo>
                  <a:pt x="780" y="646"/>
                </a:lnTo>
                <a:lnTo>
                  <a:pt x="780" y="646"/>
                </a:lnTo>
                <a:lnTo>
                  <a:pt x="790" y="628"/>
                </a:lnTo>
                <a:lnTo>
                  <a:pt x="790" y="628"/>
                </a:lnTo>
                <a:lnTo>
                  <a:pt x="792" y="622"/>
                </a:lnTo>
                <a:lnTo>
                  <a:pt x="792" y="622"/>
                </a:lnTo>
                <a:lnTo>
                  <a:pt x="796" y="616"/>
                </a:lnTo>
                <a:lnTo>
                  <a:pt x="796" y="616"/>
                </a:lnTo>
                <a:lnTo>
                  <a:pt x="804" y="598"/>
                </a:lnTo>
                <a:lnTo>
                  <a:pt x="804" y="598"/>
                </a:lnTo>
                <a:lnTo>
                  <a:pt x="808" y="586"/>
                </a:lnTo>
                <a:lnTo>
                  <a:pt x="808" y="586"/>
                </a:lnTo>
                <a:lnTo>
                  <a:pt x="828" y="586"/>
                </a:lnTo>
                <a:lnTo>
                  <a:pt x="828" y="586"/>
                </a:lnTo>
                <a:lnTo>
                  <a:pt x="852" y="586"/>
                </a:lnTo>
                <a:lnTo>
                  <a:pt x="852" y="586"/>
                </a:lnTo>
                <a:lnTo>
                  <a:pt x="864" y="586"/>
                </a:lnTo>
                <a:lnTo>
                  <a:pt x="864" y="586"/>
                </a:lnTo>
                <a:lnTo>
                  <a:pt x="874" y="586"/>
                </a:lnTo>
                <a:lnTo>
                  <a:pt x="874" y="586"/>
                </a:lnTo>
                <a:lnTo>
                  <a:pt x="894" y="584"/>
                </a:lnTo>
                <a:lnTo>
                  <a:pt x="894" y="584"/>
                </a:lnTo>
                <a:lnTo>
                  <a:pt x="896" y="578"/>
                </a:lnTo>
                <a:lnTo>
                  <a:pt x="896" y="578"/>
                </a:lnTo>
                <a:lnTo>
                  <a:pt x="898" y="574"/>
                </a:lnTo>
                <a:lnTo>
                  <a:pt x="898" y="574"/>
                </a:lnTo>
                <a:lnTo>
                  <a:pt x="898" y="570"/>
                </a:lnTo>
                <a:lnTo>
                  <a:pt x="898" y="570"/>
                </a:lnTo>
                <a:lnTo>
                  <a:pt x="900" y="560"/>
                </a:lnTo>
                <a:lnTo>
                  <a:pt x="900" y="560"/>
                </a:lnTo>
                <a:lnTo>
                  <a:pt x="902" y="552"/>
                </a:lnTo>
                <a:lnTo>
                  <a:pt x="902" y="552"/>
                </a:lnTo>
                <a:lnTo>
                  <a:pt x="904" y="544"/>
                </a:lnTo>
                <a:lnTo>
                  <a:pt x="904" y="544"/>
                </a:lnTo>
                <a:lnTo>
                  <a:pt x="906" y="536"/>
                </a:lnTo>
                <a:lnTo>
                  <a:pt x="906" y="536"/>
                </a:lnTo>
                <a:lnTo>
                  <a:pt x="888" y="526"/>
                </a:lnTo>
                <a:lnTo>
                  <a:pt x="888" y="526"/>
                </a:lnTo>
                <a:lnTo>
                  <a:pt x="846" y="506"/>
                </a:lnTo>
                <a:lnTo>
                  <a:pt x="846" y="506"/>
                </a:lnTo>
                <a:close/>
                <a:moveTo>
                  <a:pt x="452" y="736"/>
                </a:moveTo>
                <a:lnTo>
                  <a:pt x="452" y="736"/>
                </a:lnTo>
                <a:lnTo>
                  <a:pt x="424" y="734"/>
                </a:lnTo>
                <a:lnTo>
                  <a:pt x="398" y="730"/>
                </a:lnTo>
                <a:lnTo>
                  <a:pt x="370" y="724"/>
                </a:lnTo>
                <a:lnTo>
                  <a:pt x="346" y="714"/>
                </a:lnTo>
                <a:lnTo>
                  <a:pt x="320" y="702"/>
                </a:lnTo>
                <a:lnTo>
                  <a:pt x="298" y="688"/>
                </a:lnTo>
                <a:lnTo>
                  <a:pt x="276" y="672"/>
                </a:lnTo>
                <a:lnTo>
                  <a:pt x="258" y="654"/>
                </a:lnTo>
                <a:lnTo>
                  <a:pt x="240" y="634"/>
                </a:lnTo>
                <a:lnTo>
                  <a:pt x="224" y="614"/>
                </a:lnTo>
                <a:lnTo>
                  <a:pt x="210" y="590"/>
                </a:lnTo>
                <a:lnTo>
                  <a:pt x="198" y="566"/>
                </a:lnTo>
                <a:lnTo>
                  <a:pt x="188" y="542"/>
                </a:lnTo>
                <a:lnTo>
                  <a:pt x="182" y="514"/>
                </a:lnTo>
                <a:lnTo>
                  <a:pt x="178" y="488"/>
                </a:lnTo>
                <a:lnTo>
                  <a:pt x="176" y="458"/>
                </a:lnTo>
                <a:lnTo>
                  <a:pt x="176" y="458"/>
                </a:lnTo>
                <a:lnTo>
                  <a:pt x="178" y="430"/>
                </a:lnTo>
                <a:lnTo>
                  <a:pt x="182" y="402"/>
                </a:lnTo>
                <a:lnTo>
                  <a:pt x="188" y="376"/>
                </a:lnTo>
                <a:lnTo>
                  <a:pt x="198" y="350"/>
                </a:lnTo>
                <a:lnTo>
                  <a:pt x="210" y="326"/>
                </a:lnTo>
                <a:lnTo>
                  <a:pt x="224" y="304"/>
                </a:lnTo>
                <a:lnTo>
                  <a:pt x="240" y="282"/>
                </a:lnTo>
                <a:lnTo>
                  <a:pt x="258" y="262"/>
                </a:lnTo>
                <a:lnTo>
                  <a:pt x="276" y="246"/>
                </a:lnTo>
                <a:lnTo>
                  <a:pt x="298" y="230"/>
                </a:lnTo>
                <a:lnTo>
                  <a:pt x="320" y="216"/>
                </a:lnTo>
                <a:lnTo>
                  <a:pt x="346" y="204"/>
                </a:lnTo>
                <a:lnTo>
                  <a:pt x="370" y="194"/>
                </a:lnTo>
                <a:lnTo>
                  <a:pt x="398" y="188"/>
                </a:lnTo>
                <a:lnTo>
                  <a:pt x="424" y="184"/>
                </a:lnTo>
                <a:lnTo>
                  <a:pt x="452" y="182"/>
                </a:lnTo>
                <a:lnTo>
                  <a:pt x="452" y="182"/>
                </a:lnTo>
                <a:lnTo>
                  <a:pt x="482" y="184"/>
                </a:lnTo>
                <a:lnTo>
                  <a:pt x="508" y="188"/>
                </a:lnTo>
                <a:lnTo>
                  <a:pt x="536" y="194"/>
                </a:lnTo>
                <a:lnTo>
                  <a:pt x="560" y="204"/>
                </a:lnTo>
                <a:lnTo>
                  <a:pt x="584" y="216"/>
                </a:lnTo>
                <a:lnTo>
                  <a:pt x="608" y="230"/>
                </a:lnTo>
                <a:lnTo>
                  <a:pt x="630" y="246"/>
                </a:lnTo>
                <a:lnTo>
                  <a:pt x="648" y="262"/>
                </a:lnTo>
                <a:lnTo>
                  <a:pt x="666" y="282"/>
                </a:lnTo>
                <a:lnTo>
                  <a:pt x="682" y="304"/>
                </a:lnTo>
                <a:lnTo>
                  <a:pt x="696" y="326"/>
                </a:lnTo>
                <a:lnTo>
                  <a:pt x="708" y="350"/>
                </a:lnTo>
                <a:lnTo>
                  <a:pt x="718" y="376"/>
                </a:lnTo>
                <a:lnTo>
                  <a:pt x="724" y="402"/>
                </a:lnTo>
                <a:lnTo>
                  <a:pt x="728" y="430"/>
                </a:lnTo>
                <a:lnTo>
                  <a:pt x="730" y="458"/>
                </a:lnTo>
                <a:lnTo>
                  <a:pt x="730" y="458"/>
                </a:lnTo>
                <a:lnTo>
                  <a:pt x="728" y="488"/>
                </a:lnTo>
                <a:lnTo>
                  <a:pt x="724" y="514"/>
                </a:lnTo>
                <a:lnTo>
                  <a:pt x="718" y="542"/>
                </a:lnTo>
                <a:lnTo>
                  <a:pt x="708" y="566"/>
                </a:lnTo>
                <a:lnTo>
                  <a:pt x="696" y="590"/>
                </a:lnTo>
                <a:lnTo>
                  <a:pt x="682" y="614"/>
                </a:lnTo>
                <a:lnTo>
                  <a:pt x="666" y="634"/>
                </a:lnTo>
                <a:lnTo>
                  <a:pt x="648" y="654"/>
                </a:lnTo>
                <a:lnTo>
                  <a:pt x="630" y="672"/>
                </a:lnTo>
                <a:lnTo>
                  <a:pt x="608" y="688"/>
                </a:lnTo>
                <a:lnTo>
                  <a:pt x="584" y="702"/>
                </a:lnTo>
                <a:lnTo>
                  <a:pt x="560" y="714"/>
                </a:lnTo>
                <a:lnTo>
                  <a:pt x="536" y="724"/>
                </a:lnTo>
                <a:lnTo>
                  <a:pt x="508" y="730"/>
                </a:lnTo>
                <a:lnTo>
                  <a:pt x="482" y="734"/>
                </a:lnTo>
                <a:lnTo>
                  <a:pt x="452" y="736"/>
                </a:lnTo>
                <a:lnTo>
                  <a:pt x="452" y="736"/>
                </a:lnTo>
                <a:close/>
              </a:path>
            </a:pathLst>
          </a:cu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Freeform 5"/>
          <p:cNvSpPr>
            <a:spLocks noEditPoints="1"/>
          </p:cNvSpPr>
          <p:nvPr/>
        </p:nvSpPr>
        <p:spPr bwMode="auto">
          <a:xfrm>
            <a:off x="2423508" y="4079295"/>
            <a:ext cx="452995" cy="458994"/>
          </a:xfrm>
          <a:custGeom>
            <a:avLst/>
            <a:gdLst>
              <a:gd name="T0" fmla="*/ 830 w 906"/>
              <a:gd name="T1" fmla="*/ 452 h 918"/>
              <a:gd name="T2" fmla="*/ 906 w 906"/>
              <a:gd name="T3" fmla="*/ 380 h 918"/>
              <a:gd name="T4" fmla="*/ 896 w 906"/>
              <a:gd name="T5" fmla="*/ 340 h 918"/>
              <a:gd name="T6" fmla="*/ 828 w 906"/>
              <a:gd name="T7" fmla="*/ 330 h 918"/>
              <a:gd name="T8" fmla="*/ 780 w 906"/>
              <a:gd name="T9" fmla="*/ 272 h 918"/>
              <a:gd name="T10" fmla="*/ 826 w 906"/>
              <a:gd name="T11" fmla="*/ 192 h 918"/>
              <a:gd name="T12" fmla="*/ 790 w 906"/>
              <a:gd name="T13" fmla="*/ 156 h 918"/>
              <a:gd name="T14" fmla="*/ 694 w 906"/>
              <a:gd name="T15" fmla="*/ 168 h 918"/>
              <a:gd name="T16" fmla="*/ 662 w 906"/>
              <a:gd name="T17" fmla="*/ 122 h 918"/>
              <a:gd name="T18" fmla="*/ 668 w 906"/>
              <a:gd name="T19" fmla="*/ 52 h 918"/>
              <a:gd name="T20" fmla="*/ 602 w 906"/>
              <a:gd name="T21" fmla="*/ 66 h 918"/>
              <a:gd name="T22" fmla="*/ 548 w 906"/>
              <a:gd name="T23" fmla="*/ 94 h 918"/>
              <a:gd name="T24" fmla="*/ 494 w 906"/>
              <a:gd name="T25" fmla="*/ 64 h 918"/>
              <a:gd name="T26" fmla="*/ 452 w 906"/>
              <a:gd name="T27" fmla="*/ 0 h 918"/>
              <a:gd name="T28" fmla="*/ 408 w 906"/>
              <a:gd name="T29" fmla="*/ 84 h 918"/>
              <a:gd name="T30" fmla="*/ 358 w 906"/>
              <a:gd name="T31" fmla="*/ 94 h 918"/>
              <a:gd name="T32" fmla="*/ 290 w 906"/>
              <a:gd name="T33" fmla="*/ 50 h 918"/>
              <a:gd name="T34" fmla="*/ 238 w 906"/>
              <a:gd name="T35" fmla="*/ 52 h 918"/>
              <a:gd name="T36" fmla="*/ 250 w 906"/>
              <a:gd name="T37" fmla="*/ 142 h 918"/>
              <a:gd name="T38" fmla="*/ 212 w 906"/>
              <a:gd name="T39" fmla="*/ 168 h 918"/>
              <a:gd name="T40" fmla="*/ 110 w 906"/>
              <a:gd name="T41" fmla="*/ 154 h 918"/>
              <a:gd name="T42" fmla="*/ 80 w 906"/>
              <a:gd name="T43" fmla="*/ 192 h 918"/>
              <a:gd name="T44" fmla="*/ 116 w 906"/>
              <a:gd name="T45" fmla="*/ 288 h 918"/>
              <a:gd name="T46" fmla="*/ 78 w 906"/>
              <a:gd name="T47" fmla="*/ 330 h 918"/>
              <a:gd name="T48" fmla="*/ 8 w 906"/>
              <a:gd name="T49" fmla="*/ 344 h 918"/>
              <a:gd name="T50" fmla="*/ 0 w 906"/>
              <a:gd name="T51" fmla="*/ 380 h 918"/>
              <a:gd name="T52" fmla="*/ 76 w 906"/>
              <a:gd name="T53" fmla="*/ 458 h 918"/>
              <a:gd name="T54" fmla="*/ 18 w 906"/>
              <a:gd name="T55" fmla="*/ 526 h 918"/>
              <a:gd name="T56" fmla="*/ 8 w 906"/>
              <a:gd name="T57" fmla="*/ 574 h 918"/>
              <a:gd name="T58" fmla="*/ 54 w 906"/>
              <a:gd name="T59" fmla="*/ 586 h 918"/>
              <a:gd name="T60" fmla="*/ 116 w 906"/>
              <a:gd name="T61" fmla="*/ 628 h 918"/>
              <a:gd name="T62" fmla="*/ 92 w 906"/>
              <a:gd name="T63" fmla="*/ 708 h 918"/>
              <a:gd name="T64" fmla="*/ 110 w 906"/>
              <a:gd name="T65" fmla="*/ 764 h 918"/>
              <a:gd name="T66" fmla="*/ 198 w 906"/>
              <a:gd name="T67" fmla="*/ 736 h 918"/>
              <a:gd name="T68" fmla="*/ 250 w 906"/>
              <a:gd name="T69" fmla="*/ 776 h 918"/>
              <a:gd name="T70" fmla="*/ 234 w 906"/>
              <a:gd name="T71" fmla="*/ 862 h 918"/>
              <a:gd name="T72" fmla="*/ 290 w 906"/>
              <a:gd name="T73" fmla="*/ 868 h 918"/>
              <a:gd name="T74" fmla="*/ 354 w 906"/>
              <a:gd name="T75" fmla="*/ 822 h 918"/>
              <a:gd name="T76" fmla="*/ 408 w 906"/>
              <a:gd name="T77" fmla="*/ 832 h 918"/>
              <a:gd name="T78" fmla="*/ 436 w 906"/>
              <a:gd name="T79" fmla="*/ 918 h 918"/>
              <a:gd name="T80" fmla="*/ 494 w 906"/>
              <a:gd name="T81" fmla="*/ 854 h 918"/>
              <a:gd name="T82" fmla="*/ 544 w 906"/>
              <a:gd name="T83" fmla="*/ 824 h 918"/>
              <a:gd name="T84" fmla="*/ 602 w 906"/>
              <a:gd name="T85" fmla="*/ 852 h 918"/>
              <a:gd name="T86" fmla="*/ 652 w 906"/>
              <a:gd name="T87" fmla="*/ 872 h 918"/>
              <a:gd name="T88" fmla="*/ 662 w 906"/>
              <a:gd name="T89" fmla="*/ 796 h 918"/>
              <a:gd name="T90" fmla="*/ 690 w 906"/>
              <a:gd name="T91" fmla="*/ 752 h 918"/>
              <a:gd name="T92" fmla="*/ 790 w 906"/>
              <a:gd name="T93" fmla="*/ 762 h 918"/>
              <a:gd name="T94" fmla="*/ 822 w 906"/>
              <a:gd name="T95" fmla="*/ 732 h 918"/>
              <a:gd name="T96" fmla="*/ 780 w 906"/>
              <a:gd name="T97" fmla="*/ 646 h 918"/>
              <a:gd name="T98" fmla="*/ 808 w 906"/>
              <a:gd name="T99" fmla="*/ 586 h 918"/>
              <a:gd name="T100" fmla="*/ 896 w 906"/>
              <a:gd name="T101" fmla="*/ 578 h 918"/>
              <a:gd name="T102" fmla="*/ 904 w 906"/>
              <a:gd name="T103" fmla="*/ 544 h 918"/>
              <a:gd name="T104" fmla="*/ 370 w 906"/>
              <a:gd name="T105" fmla="*/ 724 h 918"/>
              <a:gd name="T106" fmla="*/ 182 w 906"/>
              <a:gd name="T107" fmla="*/ 514 h 918"/>
              <a:gd name="T108" fmla="*/ 258 w 906"/>
              <a:gd name="T109" fmla="*/ 262 h 918"/>
              <a:gd name="T110" fmla="*/ 508 w 906"/>
              <a:gd name="T111" fmla="*/ 188 h 918"/>
              <a:gd name="T112" fmla="*/ 718 w 906"/>
              <a:gd name="T113" fmla="*/ 376 h 918"/>
              <a:gd name="T114" fmla="*/ 666 w 906"/>
              <a:gd name="T115" fmla="*/ 634 h 9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906" h="918">
                <a:moveTo>
                  <a:pt x="846" y="506"/>
                </a:moveTo>
                <a:lnTo>
                  <a:pt x="846" y="506"/>
                </a:lnTo>
                <a:lnTo>
                  <a:pt x="828" y="498"/>
                </a:lnTo>
                <a:lnTo>
                  <a:pt x="828" y="498"/>
                </a:lnTo>
                <a:lnTo>
                  <a:pt x="828" y="486"/>
                </a:lnTo>
                <a:lnTo>
                  <a:pt x="828" y="486"/>
                </a:lnTo>
                <a:lnTo>
                  <a:pt x="830" y="466"/>
                </a:lnTo>
                <a:lnTo>
                  <a:pt x="830" y="466"/>
                </a:lnTo>
                <a:lnTo>
                  <a:pt x="830" y="458"/>
                </a:lnTo>
                <a:lnTo>
                  <a:pt x="830" y="458"/>
                </a:lnTo>
                <a:lnTo>
                  <a:pt x="830" y="452"/>
                </a:lnTo>
                <a:lnTo>
                  <a:pt x="830" y="452"/>
                </a:lnTo>
                <a:lnTo>
                  <a:pt x="828" y="432"/>
                </a:lnTo>
                <a:lnTo>
                  <a:pt x="828" y="432"/>
                </a:lnTo>
                <a:lnTo>
                  <a:pt x="828" y="420"/>
                </a:lnTo>
                <a:lnTo>
                  <a:pt x="828" y="420"/>
                </a:lnTo>
                <a:lnTo>
                  <a:pt x="846" y="412"/>
                </a:lnTo>
                <a:lnTo>
                  <a:pt x="846" y="412"/>
                </a:lnTo>
                <a:lnTo>
                  <a:pt x="888" y="390"/>
                </a:lnTo>
                <a:lnTo>
                  <a:pt x="888" y="390"/>
                </a:lnTo>
                <a:lnTo>
                  <a:pt x="906" y="380"/>
                </a:lnTo>
                <a:lnTo>
                  <a:pt x="906" y="380"/>
                </a:lnTo>
                <a:lnTo>
                  <a:pt x="904" y="374"/>
                </a:lnTo>
                <a:lnTo>
                  <a:pt x="904" y="374"/>
                </a:lnTo>
                <a:lnTo>
                  <a:pt x="902" y="366"/>
                </a:lnTo>
                <a:lnTo>
                  <a:pt x="902" y="366"/>
                </a:lnTo>
                <a:lnTo>
                  <a:pt x="900" y="356"/>
                </a:lnTo>
                <a:lnTo>
                  <a:pt x="900" y="356"/>
                </a:lnTo>
                <a:lnTo>
                  <a:pt x="898" y="348"/>
                </a:lnTo>
                <a:lnTo>
                  <a:pt x="898" y="348"/>
                </a:lnTo>
                <a:lnTo>
                  <a:pt x="898" y="344"/>
                </a:lnTo>
                <a:lnTo>
                  <a:pt x="898" y="344"/>
                </a:lnTo>
                <a:lnTo>
                  <a:pt x="896" y="340"/>
                </a:lnTo>
                <a:lnTo>
                  <a:pt x="896" y="340"/>
                </a:lnTo>
                <a:lnTo>
                  <a:pt x="894" y="332"/>
                </a:lnTo>
                <a:lnTo>
                  <a:pt x="894" y="332"/>
                </a:lnTo>
                <a:lnTo>
                  <a:pt x="874" y="332"/>
                </a:lnTo>
                <a:lnTo>
                  <a:pt x="874" y="332"/>
                </a:lnTo>
                <a:lnTo>
                  <a:pt x="864" y="330"/>
                </a:lnTo>
                <a:lnTo>
                  <a:pt x="864" y="330"/>
                </a:lnTo>
                <a:lnTo>
                  <a:pt x="852" y="330"/>
                </a:lnTo>
                <a:lnTo>
                  <a:pt x="852" y="330"/>
                </a:lnTo>
                <a:lnTo>
                  <a:pt x="828" y="330"/>
                </a:lnTo>
                <a:lnTo>
                  <a:pt x="828" y="330"/>
                </a:lnTo>
                <a:lnTo>
                  <a:pt x="808" y="332"/>
                </a:lnTo>
                <a:lnTo>
                  <a:pt x="808" y="332"/>
                </a:lnTo>
                <a:lnTo>
                  <a:pt x="804" y="320"/>
                </a:lnTo>
                <a:lnTo>
                  <a:pt x="804" y="320"/>
                </a:lnTo>
                <a:lnTo>
                  <a:pt x="796" y="302"/>
                </a:lnTo>
                <a:lnTo>
                  <a:pt x="796" y="302"/>
                </a:lnTo>
                <a:lnTo>
                  <a:pt x="792" y="296"/>
                </a:lnTo>
                <a:lnTo>
                  <a:pt x="792" y="296"/>
                </a:lnTo>
                <a:lnTo>
                  <a:pt x="790" y="288"/>
                </a:lnTo>
                <a:lnTo>
                  <a:pt x="790" y="288"/>
                </a:lnTo>
                <a:lnTo>
                  <a:pt x="780" y="272"/>
                </a:lnTo>
                <a:lnTo>
                  <a:pt x="780" y="272"/>
                </a:lnTo>
                <a:lnTo>
                  <a:pt x="778" y="266"/>
                </a:lnTo>
                <a:lnTo>
                  <a:pt x="778" y="266"/>
                </a:lnTo>
                <a:lnTo>
                  <a:pt x="774" y="262"/>
                </a:lnTo>
                <a:lnTo>
                  <a:pt x="774" y="262"/>
                </a:lnTo>
                <a:lnTo>
                  <a:pt x="788" y="246"/>
                </a:lnTo>
                <a:lnTo>
                  <a:pt x="788" y="246"/>
                </a:lnTo>
                <a:lnTo>
                  <a:pt x="814" y="210"/>
                </a:lnTo>
                <a:lnTo>
                  <a:pt x="814" y="210"/>
                </a:lnTo>
                <a:lnTo>
                  <a:pt x="826" y="192"/>
                </a:lnTo>
                <a:lnTo>
                  <a:pt x="826" y="192"/>
                </a:lnTo>
                <a:lnTo>
                  <a:pt x="822" y="186"/>
                </a:lnTo>
                <a:lnTo>
                  <a:pt x="822" y="186"/>
                </a:lnTo>
                <a:lnTo>
                  <a:pt x="812" y="172"/>
                </a:lnTo>
                <a:lnTo>
                  <a:pt x="812" y="172"/>
                </a:lnTo>
                <a:lnTo>
                  <a:pt x="806" y="166"/>
                </a:lnTo>
                <a:lnTo>
                  <a:pt x="806" y="166"/>
                </a:lnTo>
                <a:lnTo>
                  <a:pt x="802" y="160"/>
                </a:lnTo>
                <a:lnTo>
                  <a:pt x="802" y="160"/>
                </a:lnTo>
                <a:lnTo>
                  <a:pt x="796" y="154"/>
                </a:lnTo>
                <a:lnTo>
                  <a:pt x="796" y="154"/>
                </a:lnTo>
                <a:lnTo>
                  <a:pt x="790" y="156"/>
                </a:lnTo>
                <a:lnTo>
                  <a:pt x="790" y="156"/>
                </a:lnTo>
                <a:lnTo>
                  <a:pt x="776" y="162"/>
                </a:lnTo>
                <a:lnTo>
                  <a:pt x="776" y="162"/>
                </a:lnTo>
                <a:lnTo>
                  <a:pt x="736" y="180"/>
                </a:lnTo>
                <a:lnTo>
                  <a:pt x="736" y="180"/>
                </a:lnTo>
                <a:lnTo>
                  <a:pt x="718" y="190"/>
                </a:lnTo>
                <a:lnTo>
                  <a:pt x="718" y="190"/>
                </a:lnTo>
                <a:lnTo>
                  <a:pt x="708" y="182"/>
                </a:lnTo>
                <a:lnTo>
                  <a:pt x="708" y="182"/>
                </a:lnTo>
                <a:lnTo>
                  <a:pt x="694" y="168"/>
                </a:lnTo>
                <a:lnTo>
                  <a:pt x="694" y="168"/>
                </a:lnTo>
                <a:lnTo>
                  <a:pt x="690" y="166"/>
                </a:lnTo>
                <a:lnTo>
                  <a:pt x="690" y="166"/>
                </a:lnTo>
                <a:lnTo>
                  <a:pt x="688" y="164"/>
                </a:lnTo>
                <a:lnTo>
                  <a:pt x="688" y="164"/>
                </a:lnTo>
                <a:lnTo>
                  <a:pt x="682" y="160"/>
                </a:lnTo>
                <a:lnTo>
                  <a:pt x="682" y="160"/>
                </a:lnTo>
                <a:lnTo>
                  <a:pt x="666" y="148"/>
                </a:lnTo>
                <a:lnTo>
                  <a:pt x="666" y="148"/>
                </a:lnTo>
                <a:lnTo>
                  <a:pt x="656" y="142"/>
                </a:lnTo>
                <a:lnTo>
                  <a:pt x="656" y="142"/>
                </a:lnTo>
                <a:lnTo>
                  <a:pt x="662" y="122"/>
                </a:lnTo>
                <a:lnTo>
                  <a:pt x="662" y="122"/>
                </a:lnTo>
                <a:lnTo>
                  <a:pt x="666" y="98"/>
                </a:lnTo>
                <a:lnTo>
                  <a:pt x="666" y="98"/>
                </a:lnTo>
                <a:lnTo>
                  <a:pt x="670" y="76"/>
                </a:lnTo>
                <a:lnTo>
                  <a:pt x="670" y="76"/>
                </a:lnTo>
                <a:lnTo>
                  <a:pt x="674" y="56"/>
                </a:lnTo>
                <a:lnTo>
                  <a:pt x="674" y="56"/>
                </a:lnTo>
                <a:lnTo>
                  <a:pt x="672" y="56"/>
                </a:lnTo>
                <a:lnTo>
                  <a:pt x="672" y="56"/>
                </a:lnTo>
                <a:lnTo>
                  <a:pt x="668" y="52"/>
                </a:lnTo>
                <a:lnTo>
                  <a:pt x="668" y="52"/>
                </a:lnTo>
                <a:lnTo>
                  <a:pt x="652" y="44"/>
                </a:lnTo>
                <a:lnTo>
                  <a:pt x="652" y="44"/>
                </a:lnTo>
                <a:lnTo>
                  <a:pt x="636" y="38"/>
                </a:lnTo>
                <a:lnTo>
                  <a:pt x="636" y="38"/>
                </a:lnTo>
                <a:lnTo>
                  <a:pt x="632" y="36"/>
                </a:lnTo>
                <a:lnTo>
                  <a:pt x="632" y="36"/>
                </a:lnTo>
                <a:lnTo>
                  <a:pt x="630" y="34"/>
                </a:lnTo>
                <a:lnTo>
                  <a:pt x="630" y="34"/>
                </a:lnTo>
                <a:lnTo>
                  <a:pt x="616" y="50"/>
                </a:lnTo>
                <a:lnTo>
                  <a:pt x="616" y="50"/>
                </a:lnTo>
                <a:lnTo>
                  <a:pt x="602" y="66"/>
                </a:lnTo>
                <a:lnTo>
                  <a:pt x="602" y="66"/>
                </a:lnTo>
                <a:lnTo>
                  <a:pt x="586" y="86"/>
                </a:lnTo>
                <a:lnTo>
                  <a:pt x="586" y="86"/>
                </a:lnTo>
                <a:lnTo>
                  <a:pt x="574" y="102"/>
                </a:lnTo>
                <a:lnTo>
                  <a:pt x="574" y="102"/>
                </a:lnTo>
                <a:lnTo>
                  <a:pt x="562" y="98"/>
                </a:lnTo>
                <a:lnTo>
                  <a:pt x="562" y="98"/>
                </a:lnTo>
                <a:lnTo>
                  <a:pt x="552" y="96"/>
                </a:lnTo>
                <a:lnTo>
                  <a:pt x="552" y="96"/>
                </a:lnTo>
                <a:lnTo>
                  <a:pt x="548" y="94"/>
                </a:lnTo>
                <a:lnTo>
                  <a:pt x="548" y="94"/>
                </a:lnTo>
                <a:lnTo>
                  <a:pt x="544" y="94"/>
                </a:lnTo>
                <a:lnTo>
                  <a:pt x="544" y="94"/>
                </a:lnTo>
                <a:lnTo>
                  <a:pt x="536" y="92"/>
                </a:lnTo>
                <a:lnTo>
                  <a:pt x="536" y="92"/>
                </a:lnTo>
                <a:lnTo>
                  <a:pt x="530" y="90"/>
                </a:lnTo>
                <a:lnTo>
                  <a:pt x="530" y="90"/>
                </a:lnTo>
                <a:lnTo>
                  <a:pt x="510" y="86"/>
                </a:lnTo>
                <a:lnTo>
                  <a:pt x="510" y="86"/>
                </a:lnTo>
                <a:lnTo>
                  <a:pt x="498" y="84"/>
                </a:lnTo>
                <a:lnTo>
                  <a:pt x="498" y="84"/>
                </a:lnTo>
                <a:lnTo>
                  <a:pt x="494" y="64"/>
                </a:lnTo>
                <a:lnTo>
                  <a:pt x="494" y="64"/>
                </a:lnTo>
                <a:lnTo>
                  <a:pt x="484" y="20"/>
                </a:lnTo>
                <a:lnTo>
                  <a:pt x="484" y="20"/>
                </a:lnTo>
                <a:lnTo>
                  <a:pt x="478" y="0"/>
                </a:lnTo>
                <a:lnTo>
                  <a:pt x="478" y="0"/>
                </a:lnTo>
                <a:lnTo>
                  <a:pt x="476" y="0"/>
                </a:lnTo>
                <a:lnTo>
                  <a:pt x="476" y="0"/>
                </a:lnTo>
                <a:lnTo>
                  <a:pt x="470" y="0"/>
                </a:lnTo>
                <a:lnTo>
                  <a:pt x="470" y="0"/>
                </a:lnTo>
                <a:lnTo>
                  <a:pt x="452" y="0"/>
                </a:lnTo>
                <a:lnTo>
                  <a:pt x="452" y="0"/>
                </a:lnTo>
                <a:lnTo>
                  <a:pt x="436" y="0"/>
                </a:lnTo>
                <a:lnTo>
                  <a:pt x="436" y="0"/>
                </a:lnTo>
                <a:lnTo>
                  <a:pt x="430" y="0"/>
                </a:lnTo>
                <a:lnTo>
                  <a:pt x="430" y="0"/>
                </a:lnTo>
                <a:lnTo>
                  <a:pt x="428" y="0"/>
                </a:lnTo>
                <a:lnTo>
                  <a:pt x="428" y="0"/>
                </a:lnTo>
                <a:lnTo>
                  <a:pt x="422" y="20"/>
                </a:lnTo>
                <a:lnTo>
                  <a:pt x="422" y="20"/>
                </a:lnTo>
                <a:lnTo>
                  <a:pt x="412" y="64"/>
                </a:lnTo>
                <a:lnTo>
                  <a:pt x="412" y="64"/>
                </a:lnTo>
                <a:lnTo>
                  <a:pt x="408" y="84"/>
                </a:lnTo>
                <a:lnTo>
                  <a:pt x="408" y="84"/>
                </a:lnTo>
                <a:lnTo>
                  <a:pt x="394" y="86"/>
                </a:lnTo>
                <a:lnTo>
                  <a:pt x="394" y="86"/>
                </a:lnTo>
                <a:lnTo>
                  <a:pt x="376" y="90"/>
                </a:lnTo>
                <a:lnTo>
                  <a:pt x="376" y="90"/>
                </a:lnTo>
                <a:lnTo>
                  <a:pt x="370" y="92"/>
                </a:lnTo>
                <a:lnTo>
                  <a:pt x="370" y="92"/>
                </a:lnTo>
                <a:lnTo>
                  <a:pt x="362" y="94"/>
                </a:lnTo>
                <a:lnTo>
                  <a:pt x="362" y="94"/>
                </a:lnTo>
                <a:lnTo>
                  <a:pt x="358" y="94"/>
                </a:lnTo>
                <a:lnTo>
                  <a:pt x="358" y="94"/>
                </a:lnTo>
                <a:lnTo>
                  <a:pt x="354" y="96"/>
                </a:lnTo>
                <a:lnTo>
                  <a:pt x="354" y="96"/>
                </a:lnTo>
                <a:lnTo>
                  <a:pt x="344" y="98"/>
                </a:lnTo>
                <a:lnTo>
                  <a:pt x="344" y="98"/>
                </a:lnTo>
                <a:lnTo>
                  <a:pt x="332" y="102"/>
                </a:lnTo>
                <a:lnTo>
                  <a:pt x="332" y="102"/>
                </a:lnTo>
                <a:lnTo>
                  <a:pt x="320" y="86"/>
                </a:lnTo>
                <a:lnTo>
                  <a:pt x="320" y="86"/>
                </a:lnTo>
                <a:lnTo>
                  <a:pt x="304" y="66"/>
                </a:lnTo>
                <a:lnTo>
                  <a:pt x="304" y="66"/>
                </a:lnTo>
                <a:lnTo>
                  <a:pt x="290" y="50"/>
                </a:lnTo>
                <a:lnTo>
                  <a:pt x="290" y="50"/>
                </a:lnTo>
                <a:lnTo>
                  <a:pt x="276" y="34"/>
                </a:lnTo>
                <a:lnTo>
                  <a:pt x="276" y="34"/>
                </a:lnTo>
                <a:lnTo>
                  <a:pt x="274" y="36"/>
                </a:lnTo>
                <a:lnTo>
                  <a:pt x="274" y="36"/>
                </a:lnTo>
                <a:lnTo>
                  <a:pt x="268" y="38"/>
                </a:lnTo>
                <a:lnTo>
                  <a:pt x="268" y="38"/>
                </a:lnTo>
                <a:lnTo>
                  <a:pt x="254" y="44"/>
                </a:lnTo>
                <a:lnTo>
                  <a:pt x="254" y="44"/>
                </a:lnTo>
                <a:lnTo>
                  <a:pt x="238" y="52"/>
                </a:lnTo>
                <a:lnTo>
                  <a:pt x="238" y="52"/>
                </a:lnTo>
                <a:lnTo>
                  <a:pt x="234" y="56"/>
                </a:lnTo>
                <a:lnTo>
                  <a:pt x="234" y="56"/>
                </a:lnTo>
                <a:lnTo>
                  <a:pt x="232" y="56"/>
                </a:lnTo>
                <a:lnTo>
                  <a:pt x="232" y="56"/>
                </a:lnTo>
                <a:lnTo>
                  <a:pt x="236" y="76"/>
                </a:lnTo>
                <a:lnTo>
                  <a:pt x="236" y="76"/>
                </a:lnTo>
                <a:lnTo>
                  <a:pt x="240" y="98"/>
                </a:lnTo>
                <a:lnTo>
                  <a:pt x="240" y="98"/>
                </a:lnTo>
                <a:lnTo>
                  <a:pt x="244" y="122"/>
                </a:lnTo>
                <a:lnTo>
                  <a:pt x="244" y="122"/>
                </a:lnTo>
                <a:lnTo>
                  <a:pt x="250" y="142"/>
                </a:lnTo>
                <a:lnTo>
                  <a:pt x="250" y="142"/>
                </a:lnTo>
                <a:lnTo>
                  <a:pt x="240" y="148"/>
                </a:lnTo>
                <a:lnTo>
                  <a:pt x="240" y="148"/>
                </a:lnTo>
                <a:lnTo>
                  <a:pt x="224" y="160"/>
                </a:lnTo>
                <a:lnTo>
                  <a:pt x="224" y="160"/>
                </a:lnTo>
                <a:lnTo>
                  <a:pt x="218" y="164"/>
                </a:lnTo>
                <a:lnTo>
                  <a:pt x="218" y="164"/>
                </a:lnTo>
                <a:lnTo>
                  <a:pt x="216" y="166"/>
                </a:lnTo>
                <a:lnTo>
                  <a:pt x="216" y="166"/>
                </a:lnTo>
                <a:lnTo>
                  <a:pt x="212" y="168"/>
                </a:lnTo>
                <a:lnTo>
                  <a:pt x="212" y="168"/>
                </a:lnTo>
                <a:lnTo>
                  <a:pt x="198" y="182"/>
                </a:lnTo>
                <a:lnTo>
                  <a:pt x="198" y="182"/>
                </a:lnTo>
                <a:lnTo>
                  <a:pt x="188" y="190"/>
                </a:lnTo>
                <a:lnTo>
                  <a:pt x="188" y="190"/>
                </a:lnTo>
                <a:lnTo>
                  <a:pt x="170" y="180"/>
                </a:lnTo>
                <a:lnTo>
                  <a:pt x="170" y="180"/>
                </a:lnTo>
                <a:lnTo>
                  <a:pt x="128" y="162"/>
                </a:lnTo>
                <a:lnTo>
                  <a:pt x="128" y="162"/>
                </a:lnTo>
                <a:lnTo>
                  <a:pt x="114" y="156"/>
                </a:lnTo>
                <a:lnTo>
                  <a:pt x="114" y="156"/>
                </a:lnTo>
                <a:lnTo>
                  <a:pt x="110" y="154"/>
                </a:lnTo>
                <a:lnTo>
                  <a:pt x="110" y="154"/>
                </a:lnTo>
                <a:lnTo>
                  <a:pt x="104" y="160"/>
                </a:lnTo>
                <a:lnTo>
                  <a:pt x="104" y="160"/>
                </a:lnTo>
                <a:lnTo>
                  <a:pt x="100" y="166"/>
                </a:lnTo>
                <a:lnTo>
                  <a:pt x="100" y="166"/>
                </a:lnTo>
                <a:lnTo>
                  <a:pt x="94" y="172"/>
                </a:lnTo>
                <a:lnTo>
                  <a:pt x="94" y="172"/>
                </a:lnTo>
                <a:lnTo>
                  <a:pt x="84" y="186"/>
                </a:lnTo>
                <a:lnTo>
                  <a:pt x="84" y="186"/>
                </a:lnTo>
                <a:lnTo>
                  <a:pt x="80" y="192"/>
                </a:lnTo>
                <a:lnTo>
                  <a:pt x="80" y="192"/>
                </a:lnTo>
                <a:lnTo>
                  <a:pt x="92" y="210"/>
                </a:lnTo>
                <a:lnTo>
                  <a:pt x="92" y="210"/>
                </a:lnTo>
                <a:lnTo>
                  <a:pt x="118" y="246"/>
                </a:lnTo>
                <a:lnTo>
                  <a:pt x="118" y="246"/>
                </a:lnTo>
                <a:lnTo>
                  <a:pt x="132" y="262"/>
                </a:lnTo>
                <a:lnTo>
                  <a:pt x="132" y="262"/>
                </a:lnTo>
                <a:lnTo>
                  <a:pt x="128" y="266"/>
                </a:lnTo>
                <a:lnTo>
                  <a:pt x="128" y="266"/>
                </a:lnTo>
                <a:lnTo>
                  <a:pt x="126" y="272"/>
                </a:lnTo>
                <a:lnTo>
                  <a:pt x="126" y="272"/>
                </a:lnTo>
                <a:lnTo>
                  <a:pt x="116" y="288"/>
                </a:lnTo>
                <a:lnTo>
                  <a:pt x="116" y="288"/>
                </a:lnTo>
                <a:lnTo>
                  <a:pt x="114" y="296"/>
                </a:lnTo>
                <a:lnTo>
                  <a:pt x="114" y="296"/>
                </a:lnTo>
                <a:lnTo>
                  <a:pt x="110" y="302"/>
                </a:lnTo>
                <a:lnTo>
                  <a:pt x="110" y="302"/>
                </a:lnTo>
                <a:lnTo>
                  <a:pt x="102" y="320"/>
                </a:lnTo>
                <a:lnTo>
                  <a:pt x="102" y="320"/>
                </a:lnTo>
                <a:lnTo>
                  <a:pt x="98" y="332"/>
                </a:lnTo>
                <a:lnTo>
                  <a:pt x="98" y="332"/>
                </a:lnTo>
                <a:lnTo>
                  <a:pt x="78" y="330"/>
                </a:lnTo>
                <a:lnTo>
                  <a:pt x="78" y="330"/>
                </a:lnTo>
                <a:lnTo>
                  <a:pt x="54" y="330"/>
                </a:lnTo>
                <a:lnTo>
                  <a:pt x="54" y="330"/>
                </a:lnTo>
                <a:lnTo>
                  <a:pt x="42" y="330"/>
                </a:lnTo>
                <a:lnTo>
                  <a:pt x="42" y="330"/>
                </a:lnTo>
                <a:lnTo>
                  <a:pt x="32" y="332"/>
                </a:lnTo>
                <a:lnTo>
                  <a:pt x="32" y="332"/>
                </a:lnTo>
                <a:lnTo>
                  <a:pt x="12" y="332"/>
                </a:lnTo>
                <a:lnTo>
                  <a:pt x="12" y="332"/>
                </a:lnTo>
                <a:lnTo>
                  <a:pt x="10" y="340"/>
                </a:lnTo>
                <a:lnTo>
                  <a:pt x="10" y="340"/>
                </a:lnTo>
                <a:lnTo>
                  <a:pt x="8" y="344"/>
                </a:lnTo>
                <a:lnTo>
                  <a:pt x="8" y="344"/>
                </a:lnTo>
                <a:lnTo>
                  <a:pt x="8" y="348"/>
                </a:lnTo>
                <a:lnTo>
                  <a:pt x="8" y="348"/>
                </a:lnTo>
                <a:lnTo>
                  <a:pt x="6" y="356"/>
                </a:lnTo>
                <a:lnTo>
                  <a:pt x="6" y="356"/>
                </a:lnTo>
                <a:lnTo>
                  <a:pt x="4" y="366"/>
                </a:lnTo>
                <a:lnTo>
                  <a:pt x="4" y="366"/>
                </a:lnTo>
                <a:lnTo>
                  <a:pt x="2" y="374"/>
                </a:lnTo>
                <a:lnTo>
                  <a:pt x="2" y="374"/>
                </a:lnTo>
                <a:lnTo>
                  <a:pt x="0" y="380"/>
                </a:lnTo>
                <a:lnTo>
                  <a:pt x="0" y="380"/>
                </a:lnTo>
                <a:lnTo>
                  <a:pt x="18" y="390"/>
                </a:lnTo>
                <a:lnTo>
                  <a:pt x="18" y="390"/>
                </a:lnTo>
                <a:lnTo>
                  <a:pt x="60" y="412"/>
                </a:lnTo>
                <a:lnTo>
                  <a:pt x="60" y="412"/>
                </a:lnTo>
                <a:lnTo>
                  <a:pt x="78" y="420"/>
                </a:lnTo>
                <a:lnTo>
                  <a:pt x="78" y="420"/>
                </a:lnTo>
                <a:lnTo>
                  <a:pt x="78" y="432"/>
                </a:lnTo>
                <a:lnTo>
                  <a:pt x="78" y="432"/>
                </a:lnTo>
                <a:lnTo>
                  <a:pt x="76" y="452"/>
                </a:lnTo>
                <a:lnTo>
                  <a:pt x="76" y="452"/>
                </a:lnTo>
                <a:lnTo>
                  <a:pt x="76" y="458"/>
                </a:lnTo>
                <a:lnTo>
                  <a:pt x="76" y="458"/>
                </a:lnTo>
                <a:lnTo>
                  <a:pt x="76" y="466"/>
                </a:lnTo>
                <a:lnTo>
                  <a:pt x="76" y="466"/>
                </a:lnTo>
                <a:lnTo>
                  <a:pt x="78" y="486"/>
                </a:lnTo>
                <a:lnTo>
                  <a:pt x="78" y="486"/>
                </a:lnTo>
                <a:lnTo>
                  <a:pt x="78" y="498"/>
                </a:lnTo>
                <a:lnTo>
                  <a:pt x="78" y="498"/>
                </a:lnTo>
                <a:lnTo>
                  <a:pt x="60" y="506"/>
                </a:lnTo>
                <a:lnTo>
                  <a:pt x="60" y="506"/>
                </a:lnTo>
                <a:lnTo>
                  <a:pt x="18" y="526"/>
                </a:lnTo>
                <a:lnTo>
                  <a:pt x="18" y="526"/>
                </a:lnTo>
                <a:lnTo>
                  <a:pt x="0" y="536"/>
                </a:lnTo>
                <a:lnTo>
                  <a:pt x="0" y="536"/>
                </a:lnTo>
                <a:lnTo>
                  <a:pt x="2" y="544"/>
                </a:lnTo>
                <a:lnTo>
                  <a:pt x="2" y="544"/>
                </a:lnTo>
                <a:lnTo>
                  <a:pt x="4" y="552"/>
                </a:lnTo>
                <a:lnTo>
                  <a:pt x="4" y="552"/>
                </a:lnTo>
                <a:lnTo>
                  <a:pt x="6" y="560"/>
                </a:lnTo>
                <a:lnTo>
                  <a:pt x="6" y="560"/>
                </a:lnTo>
                <a:lnTo>
                  <a:pt x="8" y="570"/>
                </a:lnTo>
                <a:lnTo>
                  <a:pt x="8" y="570"/>
                </a:lnTo>
                <a:lnTo>
                  <a:pt x="8" y="574"/>
                </a:lnTo>
                <a:lnTo>
                  <a:pt x="8" y="574"/>
                </a:lnTo>
                <a:lnTo>
                  <a:pt x="10" y="578"/>
                </a:lnTo>
                <a:lnTo>
                  <a:pt x="10" y="578"/>
                </a:lnTo>
                <a:lnTo>
                  <a:pt x="12" y="584"/>
                </a:lnTo>
                <a:lnTo>
                  <a:pt x="12" y="584"/>
                </a:lnTo>
                <a:lnTo>
                  <a:pt x="32" y="586"/>
                </a:lnTo>
                <a:lnTo>
                  <a:pt x="32" y="586"/>
                </a:lnTo>
                <a:lnTo>
                  <a:pt x="42" y="586"/>
                </a:lnTo>
                <a:lnTo>
                  <a:pt x="42" y="586"/>
                </a:lnTo>
                <a:lnTo>
                  <a:pt x="54" y="586"/>
                </a:lnTo>
                <a:lnTo>
                  <a:pt x="54" y="586"/>
                </a:lnTo>
                <a:lnTo>
                  <a:pt x="78" y="586"/>
                </a:lnTo>
                <a:lnTo>
                  <a:pt x="78" y="586"/>
                </a:lnTo>
                <a:lnTo>
                  <a:pt x="98" y="586"/>
                </a:lnTo>
                <a:lnTo>
                  <a:pt x="98" y="586"/>
                </a:lnTo>
                <a:lnTo>
                  <a:pt x="102" y="598"/>
                </a:lnTo>
                <a:lnTo>
                  <a:pt x="102" y="598"/>
                </a:lnTo>
                <a:lnTo>
                  <a:pt x="110" y="616"/>
                </a:lnTo>
                <a:lnTo>
                  <a:pt x="110" y="616"/>
                </a:lnTo>
                <a:lnTo>
                  <a:pt x="114" y="622"/>
                </a:lnTo>
                <a:lnTo>
                  <a:pt x="114" y="622"/>
                </a:lnTo>
                <a:lnTo>
                  <a:pt x="116" y="628"/>
                </a:lnTo>
                <a:lnTo>
                  <a:pt x="116" y="628"/>
                </a:lnTo>
                <a:lnTo>
                  <a:pt x="126" y="646"/>
                </a:lnTo>
                <a:lnTo>
                  <a:pt x="126" y="646"/>
                </a:lnTo>
                <a:lnTo>
                  <a:pt x="128" y="650"/>
                </a:lnTo>
                <a:lnTo>
                  <a:pt x="128" y="650"/>
                </a:lnTo>
                <a:lnTo>
                  <a:pt x="132" y="656"/>
                </a:lnTo>
                <a:lnTo>
                  <a:pt x="132" y="656"/>
                </a:lnTo>
                <a:lnTo>
                  <a:pt x="118" y="672"/>
                </a:lnTo>
                <a:lnTo>
                  <a:pt x="118" y="672"/>
                </a:lnTo>
                <a:lnTo>
                  <a:pt x="92" y="708"/>
                </a:lnTo>
                <a:lnTo>
                  <a:pt x="92" y="708"/>
                </a:lnTo>
                <a:lnTo>
                  <a:pt x="80" y="726"/>
                </a:lnTo>
                <a:lnTo>
                  <a:pt x="80" y="726"/>
                </a:lnTo>
                <a:lnTo>
                  <a:pt x="84" y="732"/>
                </a:lnTo>
                <a:lnTo>
                  <a:pt x="84" y="732"/>
                </a:lnTo>
                <a:lnTo>
                  <a:pt x="94" y="746"/>
                </a:lnTo>
                <a:lnTo>
                  <a:pt x="94" y="746"/>
                </a:lnTo>
                <a:lnTo>
                  <a:pt x="100" y="752"/>
                </a:lnTo>
                <a:lnTo>
                  <a:pt x="100" y="752"/>
                </a:lnTo>
                <a:lnTo>
                  <a:pt x="104" y="758"/>
                </a:lnTo>
                <a:lnTo>
                  <a:pt x="104" y="758"/>
                </a:lnTo>
                <a:lnTo>
                  <a:pt x="110" y="764"/>
                </a:lnTo>
                <a:lnTo>
                  <a:pt x="110" y="764"/>
                </a:lnTo>
                <a:lnTo>
                  <a:pt x="114" y="762"/>
                </a:lnTo>
                <a:lnTo>
                  <a:pt x="114" y="762"/>
                </a:lnTo>
                <a:lnTo>
                  <a:pt x="128" y="756"/>
                </a:lnTo>
                <a:lnTo>
                  <a:pt x="128" y="756"/>
                </a:lnTo>
                <a:lnTo>
                  <a:pt x="170" y="738"/>
                </a:lnTo>
                <a:lnTo>
                  <a:pt x="170" y="738"/>
                </a:lnTo>
                <a:lnTo>
                  <a:pt x="188" y="728"/>
                </a:lnTo>
                <a:lnTo>
                  <a:pt x="188" y="728"/>
                </a:lnTo>
                <a:lnTo>
                  <a:pt x="198" y="736"/>
                </a:lnTo>
                <a:lnTo>
                  <a:pt x="198" y="736"/>
                </a:lnTo>
                <a:lnTo>
                  <a:pt x="212" y="748"/>
                </a:lnTo>
                <a:lnTo>
                  <a:pt x="212" y="748"/>
                </a:lnTo>
                <a:lnTo>
                  <a:pt x="216" y="752"/>
                </a:lnTo>
                <a:lnTo>
                  <a:pt x="216" y="752"/>
                </a:lnTo>
                <a:lnTo>
                  <a:pt x="218" y="754"/>
                </a:lnTo>
                <a:lnTo>
                  <a:pt x="218" y="754"/>
                </a:lnTo>
                <a:lnTo>
                  <a:pt x="224" y="758"/>
                </a:lnTo>
                <a:lnTo>
                  <a:pt x="224" y="758"/>
                </a:lnTo>
                <a:lnTo>
                  <a:pt x="240" y="770"/>
                </a:lnTo>
                <a:lnTo>
                  <a:pt x="240" y="770"/>
                </a:lnTo>
                <a:lnTo>
                  <a:pt x="250" y="776"/>
                </a:lnTo>
                <a:lnTo>
                  <a:pt x="250" y="776"/>
                </a:lnTo>
                <a:lnTo>
                  <a:pt x="244" y="796"/>
                </a:lnTo>
                <a:lnTo>
                  <a:pt x="244" y="796"/>
                </a:lnTo>
                <a:lnTo>
                  <a:pt x="240" y="820"/>
                </a:lnTo>
                <a:lnTo>
                  <a:pt x="240" y="820"/>
                </a:lnTo>
                <a:lnTo>
                  <a:pt x="236" y="840"/>
                </a:lnTo>
                <a:lnTo>
                  <a:pt x="236" y="840"/>
                </a:lnTo>
                <a:lnTo>
                  <a:pt x="232" y="862"/>
                </a:lnTo>
                <a:lnTo>
                  <a:pt x="232" y="862"/>
                </a:lnTo>
                <a:lnTo>
                  <a:pt x="234" y="862"/>
                </a:lnTo>
                <a:lnTo>
                  <a:pt x="234" y="862"/>
                </a:lnTo>
                <a:lnTo>
                  <a:pt x="238" y="864"/>
                </a:lnTo>
                <a:lnTo>
                  <a:pt x="238" y="864"/>
                </a:lnTo>
                <a:lnTo>
                  <a:pt x="254" y="872"/>
                </a:lnTo>
                <a:lnTo>
                  <a:pt x="254" y="872"/>
                </a:lnTo>
                <a:lnTo>
                  <a:pt x="268" y="880"/>
                </a:lnTo>
                <a:lnTo>
                  <a:pt x="268" y="880"/>
                </a:lnTo>
                <a:lnTo>
                  <a:pt x="274" y="882"/>
                </a:lnTo>
                <a:lnTo>
                  <a:pt x="274" y="882"/>
                </a:lnTo>
                <a:lnTo>
                  <a:pt x="276" y="882"/>
                </a:lnTo>
                <a:lnTo>
                  <a:pt x="276" y="882"/>
                </a:lnTo>
                <a:lnTo>
                  <a:pt x="290" y="868"/>
                </a:lnTo>
                <a:lnTo>
                  <a:pt x="290" y="868"/>
                </a:lnTo>
                <a:lnTo>
                  <a:pt x="304" y="852"/>
                </a:lnTo>
                <a:lnTo>
                  <a:pt x="304" y="852"/>
                </a:lnTo>
                <a:lnTo>
                  <a:pt x="320" y="832"/>
                </a:lnTo>
                <a:lnTo>
                  <a:pt x="320" y="832"/>
                </a:lnTo>
                <a:lnTo>
                  <a:pt x="332" y="816"/>
                </a:lnTo>
                <a:lnTo>
                  <a:pt x="332" y="816"/>
                </a:lnTo>
                <a:lnTo>
                  <a:pt x="344" y="820"/>
                </a:lnTo>
                <a:lnTo>
                  <a:pt x="344" y="820"/>
                </a:lnTo>
                <a:lnTo>
                  <a:pt x="354" y="822"/>
                </a:lnTo>
                <a:lnTo>
                  <a:pt x="354" y="822"/>
                </a:lnTo>
                <a:lnTo>
                  <a:pt x="358" y="824"/>
                </a:lnTo>
                <a:lnTo>
                  <a:pt x="358" y="824"/>
                </a:lnTo>
                <a:lnTo>
                  <a:pt x="362" y="824"/>
                </a:lnTo>
                <a:lnTo>
                  <a:pt x="362" y="824"/>
                </a:lnTo>
                <a:lnTo>
                  <a:pt x="370" y="826"/>
                </a:lnTo>
                <a:lnTo>
                  <a:pt x="370" y="826"/>
                </a:lnTo>
                <a:lnTo>
                  <a:pt x="376" y="828"/>
                </a:lnTo>
                <a:lnTo>
                  <a:pt x="376" y="828"/>
                </a:lnTo>
                <a:lnTo>
                  <a:pt x="394" y="832"/>
                </a:lnTo>
                <a:lnTo>
                  <a:pt x="394" y="832"/>
                </a:lnTo>
                <a:lnTo>
                  <a:pt x="408" y="832"/>
                </a:lnTo>
                <a:lnTo>
                  <a:pt x="408" y="832"/>
                </a:lnTo>
                <a:lnTo>
                  <a:pt x="412" y="854"/>
                </a:lnTo>
                <a:lnTo>
                  <a:pt x="412" y="854"/>
                </a:lnTo>
                <a:lnTo>
                  <a:pt x="422" y="898"/>
                </a:lnTo>
                <a:lnTo>
                  <a:pt x="422" y="898"/>
                </a:lnTo>
                <a:lnTo>
                  <a:pt x="428" y="918"/>
                </a:lnTo>
                <a:lnTo>
                  <a:pt x="428" y="918"/>
                </a:lnTo>
                <a:lnTo>
                  <a:pt x="430" y="918"/>
                </a:lnTo>
                <a:lnTo>
                  <a:pt x="430" y="918"/>
                </a:lnTo>
                <a:lnTo>
                  <a:pt x="436" y="918"/>
                </a:lnTo>
                <a:lnTo>
                  <a:pt x="436" y="918"/>
                </a:lnTo>
                <a:lnTo>
                  <a:pt x="452" y="918"/>
                </a:lnTo>
                <a:lnTo>
                  <a:pt x="452" y="918"/>
                </a:lnTo>
                <a:lnTo>
                  <a:pt x="470" y="918"/>
                </a:lnTo>
                <a:lnTo>
                  <a:pt x="470" y="918"/>
                </a:lnTo>
                <a:lnTo>
                  <a:pt x="476" y="918"/>
                </a:lnTo>
                <a:lnTo>
                  <a:pt x="476" y="918"/>
                </a:lnTo>
                <a:lnTo>
                  <a:pt x="478" y="918"/>
                </a:lnTo>
                <a:lnTo>
                  <a:pt x="478" y="918"/>
                </a:lnTo>
                <a:lnTo>
                  <a:pt x="484" y="898"/>
                </a:lnTo>
                <a:lnTo>
                  <a:pt x="484" y="898"/>
                </a:lnTo>
                <a:lnTo>
                  <a:pt x="494" y="854"/>
                </a:lnTo>
                <a:lnTo>
                  <a:pt x="494" y="854"/>
                </a:lnTo>
                <a:lnTo>
                  <a:pt x="498" y="832"/>
                </a:lnTo>
                <a:lnTo>
                  <a:pt x="498" y="832"/>
                </a:lnTo>
                <a:lnTo>
                  <a:pt x="510" y="832"/>
                </a:lnTo>
                <a:lnTo>
                  <a:pt x="510" y="832"/>
                </a:lnTo>
                <a:lnTo>
                  <a:pt x="530" y="828"/>
                </a:lnTo>
                <a:lnTo>
                  <a:pt x="530" y="828"/>
                </a:lnTo>
                <a:lnTo>
                  <a:pt x="536" y="826"/>
                </a:lnTo>
                <a:lnTo>
                  <a:pt x="536" y="826"/>
                </a:lnTo>
                <a:lnTo>
                  <a:pt x="544" y="824"/>
                </a:lnTo>
                <a:lnTo>
                  <a:pt x="544" y="824"/>
                </a:lnTo>
                <a:lnTo>
                  <a:pt x="548" y="824"/>
                </a:lnTo>
                <a:lnTo>
                  <a:pt x="548" y="824"/>
                </a:lnTo>
                <a:lnTo>
                  <a:pt x="552" y="822"/>
                </a:lnTo>
                <a:lnTo>
                  <a:pt x="552" y="822"/>
                </a:lnTo>
                <a:lnTo>
                  <a:pt x="562" y="820"/>
                </a:lnTo>
                <a:lnTo>
                  <a:pt x="562" y="820"/>
                </a:lnTo>
                <a:lnTo>
                  <a:pt x="574" y="816"/>
                </a:lnTo>
                <a:lnTo>
                  <a:pt x="574" y="816"/>
                </a:lnTo>
                <a:lnTo>
                  <a:pt x="586" y="832"/>
                </a:lnTo>
                <a:lnTo>
                  <a:pt x="586" y="832"/>
                </a:lnTo>
                <a:lnTo>
                  <a:pt x="602" y="852"/>
                </a:lnTo>
                <a:lnTo>
                  <a:pt x="602" y="852"/>
                </a:lnTo>
                <a:lnTo>
                  <a:pt x="616" y="868"/>
                </a:lnTo>
                <a:lnTo>
                  <a:pt x="616" y="868"/>
                </a:lnTo>
                <a:lnTo>
                  <a:pt x="630" y="882"/>
                </a:lnTo>
                <a:lnTo>
                  <a:pt x="630" y="882"/>
                </a:lnTo>
                <a:lnTo>
                  <a:pt x="632" y="882"/>
                </a:lnTo>
                <a:lnTo>
                  <a:pt x="632" y="882"/>
                </a:lnTo>
                <a:lnTo>
                  <a:pt x="636" y="880"/>
                </a:lnTo>
                <a:lnTo>
                  <a:pt x="636" y="880"/>
                </a:lnTo>
                <a:lnTo>
                  <a:pt x="652" y="872"/>
                </a:lnTo>
                <a:lnTo>
                  <a:pt x="652" y="872"/>
                </a:lnTo>
                <a:lnTo>
                  <a:pt x="668" y="864"/>
                </a:lnTo>
                <a:lnTo>
                  <a:pt x="668" y="864"/>
                </a:lnTo>
                <a:lnTo>
                  <a:pt x="672" y="862"/>
                </a:lnTo>
                <a:lnTo>
                  <a:pt x="672" y="862"/>
                </a:lnTo>
                <a:lnTo>
                  <a:pt x="674" y="862"/>
                </a:lnTo>
                <a:lnTo>
                  <a:pt x="674" y="862"/>
                </a:lnTo>
                <a:lnTo>
                  <a:pt x="670" y="840"/>
                </a:lnTo>
                <a:lnTo>
                  <a:pt x="670" y="840"/>
                </a:lnTo>
                <a:lnTo>
                  <a:pt x="666" y="820"/>
                </a:lnTo>
                <a:lnTo>
                  <a:pt x="666" y="820"/>
                </a:lnTo>
                <a:lnTo>
                  <a:pt x="662" y="796"/>
                </a:lnTo>
                <a:lnTo>
                  <a:pt x="662" y="796"/>
                </a:lnTo>
                <a:lnTo>
                  <a:pt x="656" y="776"/>
                </a:lnTo>
                <a:lnTo>
                  <a:pt x="656" y="776"/>
                </a:lnTo>
                <a:lnTo>
                  <a:pt x="666" y="770"/>
                </a:lnTo>
                <a:lnTo>
                  <a:pt x="666" y="770"/>
                </a:lnTo>
                <a:lnTo>
                  <a:pt x="682" y="758"/>
                </a:lnTo>
                <a:lnTo>
                  <a:pt x="682" y="758"/>
                </a:lnTo>
                <a:lnTo>
                  <a:pt x="688" y="754"/>
                </a:lnTo>
                <a:lnTo>
                  <a:pt x="688" y="754"/>
                </a:lnTo>
                <a:lnTo>
                  <a:pt x="690" y="752"/>
                </a:lnTo>
                <a:lnTo>
                  <a:pt x="690" y="752"/>
                </a:lnTo>
                <a:lnTo>
                  <a:pt x="694" y="748"/>
                </a:lnTo>
                <a:lnTo>
                  <a:pt x="694" y="748"/>
                </a:lnTo>
                <a:lnTo>
                  <a:pt x="708" y="736"/>
                </a:lnTo>
                <a:lnTo>
                  <a:pt x="708" y="736"/>
                </a:lnTo>
                <a:lnTo>
                  <a:pt x="718" y="728"/>
                </a:lnTo>
                <a:lnTo>
                  <a:pt x="718" y="728"/>
                </a:lnTo>
                <a:lnTo>
                  <a:pt x="736" y="738"/>
                </a:lnTo>
                <a:lnTo>
                  <a:pt x="736" y="738"/>
                </a:lnTo>
                <a:lnTo>
                  <a:pt x="776" y="756"/>
                </a:lnTo>
                <a:lnTo>
                  <a:pt x="776" y="756"/>
                </a:lnTo>
                <a:lnTo>
                  <a:pt x="790" y="762"/>
                </a:lnTo>
                <a:lnTo>
                  <a:pt x="790" y="762"/>
                </a:lnTo>
                <a:lnTo>
                  <a:pt x="796" y="764"/>
                </a:lnTo>
                <a:lnTo>
                  <a:pt x="796" y="764"/>
                </a:lnTo>
                <a:lnTo>
                  <a:pt x="802" y="758"/>
                </a:lnTo>
                <a:lnTo>
                  <a:pt x="802" y="758"/>
                </a:lnTo>
                <a:lnTo>
                  <a:pt x="806" y="752"/>
                </a:lnTo>
                <a:lnTo>
                  <a:pt x="806" y="752"/>
                </a:lnTo>
                <a:lnTo>
                  <a:pt x="812" y="746"/>
                </a:lnTo>
                <a:lnTo>
                  <a:pt x="812" y="746"/>
                </a:lnTo>
                <a:lnTo>
                  <a:pt x="822" y="732"/>
                </a:lnTo>
                <a:lnTo>
                  <a:pt x="822" y="732"/>
                </a:lnTo>
                <a:lnTo>
                  <a:pt x="826" y="726"/>
                </a:lnTo>
                <a:lnTo>
                  <a:pt x="826" y="726"/>
                </a:lnTo>
                <a:lnTo>
                  <a:pt x="814" y="708"/>
                </a:lnTo>
                <a:lnTo>
                  <a:pt x="814" y="708"/>
                </a:lnTo>
                <a:lnTo>
                  <a:pt x="788" y="672"/>
                </a:lnTo>
                <a:lnTo>
                  <a:pt x="788" y="672"/>
                </a:lnTo>
                <a:lnTo>
                  <a:pt x="774" y="656"/>
                </a:lnTo>
                <a:lnTo>
                  <a:pt x="774" y="656"/>
                </a:lnTo>
                <a:lnTo>
                  <a:pt x="778" y="650"/>
                </a:lnTo>
                <a:lnTo>
                  <a:pt x="778" y="650"/>
                </a:lnTo>
                <a:lnTo>
                  <a:pt x="780" y="646"/>
                </a:lnTo>
                <a:lnTo>
                  <a:pt x="780" y="646"/>
                </a:lnTo>
                <a:lnTo>
                  <a:pt x="790" y="628"/>
                </a:lnTo>
                <a:lnTo>
                  <a:pt x="790" y="628"/>
                </a:lnTo>
                <a:lnTo>
                  <a:pt x="792" y="622"/>
                </a:lnTo>
                <a:lnTo>
                  <a:pt x="792" y="622"/>
                </a:lnTo>
                <a:lnTo>
                  <a:pt x="796" y="616"/>
                </a:lnTo>
                <a:lnTo>
                  <a:pt x="796" y="616"/>
                </a:lnTo>
                <a:lnTo>
                  <a:pt x="804" y="598"/>
                </a:lnTo>
                <a:lnTo>
                  <a:pt x="804" y="598"/>
                </a:lnTo>
                <a:lnTo>
                  <a:pt x="808" y="586"/>
                </a:lnTo>
                <a:lnTo>
                  <a:pt x="808" y="586"/>
                </a:lnTo>
                <a:lnTo>
                  <a:pt x="828" y="586"/>
                </a:lnTo>
                <a:lnTo>
                  <a:pt x="828" y="586"/>
                </a:lnTo>
                <a:lnTo>
                  <a:pt x="852" y="586"/>
                </a:lnTo>
                <a:lnTo>
                  <a:pt x="852" y="586"/>
                </a:lnTo>
                <a:lnTo>
                  <a:pt x="864" y="586"/>
                </a:lnTo>
                <a:lnTo>
                  <a:pt x="864" y="586"/>
                </a:lnTo>
                <a:lnTo>
                  <a:pt x="874" y="586"/>
                </a:lnTo>
                <a:lnTo>
                  <a:pt x="874" y="586"/>
                </a:lnTo>
                <a:lnTo>
                  <a:pt x="894" y="584"/>
                </a:lnTo>
                <a:lnTo>
                  <a:pt x="894" y="584"/>
                </a:lnTo>
                <a:lnTo>
                  <a:pt x="896" y="578"/>
                </a:lnTo>
                <a:lnTo>
                  <a:pt x="896" y="578"/>
                </a:lnTo>
                <a:lnTo>
                  <a:pt x="898" y="574"/>
                </a:lnTo>
                <a:lnTo>
                  <a:pt x="898" y="574"/>
                </a:lnTo>
                <a:lnTo>
                  <a:pt x="898" y="570"/>
                </a:lnTo>
                <a:lnTo>
                  <a:pt x="898" y="570"/>
                </a:lnTo>
                <a:lnTo>
                  <a:pt x="900" y="560"/>
                </a:lnTo>
                <a:lnTo>
                  <a:pt x="900" y="560"/>
                </a:lnTo>
                <a:lnTo>
                  <a:pt x="902" y="552"/>
                </a:lnTo>
                <a:lnTo>
                  <a:pt x="902" y="552"/>
                </a:lnTo>
                <a:lnTo>
                  <a:pt x="904" y="544"/>
                </a:lnTo>
                <a:lnTo>
                  <a:pt x="904" y="544"/>
                </a:lnTo>
                <a:lnTo>
                  <a:pt x="906" y="536"/>
                </a:lnTo>
                <a:lnTo>
                  <a:pt x="906" y="536"/>
                </a:lnTo>
                <a:lnTo>
                  <a:pt x="888" y="526"/>
                </a:lnTo>
                <a:lnTo>
                  <a:pt x="888" y="526"/>
                </a:lnTo>
                <a:lnTo>
                  <a:pt x="846" y="506"/>
                </a:lnTo>
                <a:lnTo>
                  <a:pt x="846" y="506"/>
                </a:lnTo>
                <a:close/>
                <a:moveTo>
                  <a:pt x="452" y="736"/>
                </a:moveTo>
                <a:lnTo>
                  <a:pt x="452" y="736"/>
                </a:lnTo>
                <a:lnTo>
                  <a:pt x="424" y="734"/>
                </a:lnTo>
                <a:lnTo>
                  <a:pt x="398" y="730"/>
                </a:lnTo>
                <a:lnTo>
                  <a:pt x="370" y="724"/>
                </a:lnTo>
                <a:lnTo>
                  <a:pt x="346" y="714"/>
                </a:lnTo>
                <a:lnTo>
                  <a:pt x="320" y="702"/>
                </a:lnTo>
                <a:lnTo>
                  <a:pt x="298" y="688"/>
                </a:lnTo>
                <a:lnTo>
                  <a:pt x="276" y="672"/>
                </a:lnTo>
                <a:lnTo>
                  <a:pt x="258" y="654"/>
                </a:lnTo>
                <a:lnTo>
                  <a:pt x="240" y="634"/>
                </a:lnTo>
                <a:lnTo>
                  <a:pt x="224" y="614"/>
                </a:lnTo>
                <a:lnTo>
                  <a:pt x="210" y="590"/>
                </a:lnTo>
                <a:lnTo>
                  <a:pt x="198" y="566"/>
                </a:lnTo>
                <a:lnTo>
                  <a:pt x="188" y="542"/>
                </a:lnTo>
                <a:lnTo>
                  <a:pt x="182" y="514"/>
                </a:lnTo>
                <a:lnTo>
                  <a:pt x="178" y="488"/>
                </a:lnTo>
                <a:lnTo>
                  <a:pt x="176" y="458"/>
                </a:lnTo>
                <a:lnTo>
                  <a:pt x="176" y="458"/>
                </a:lnTo>
                <a:lnTo>
                  <a:pt x="178" y="430"/>
                </a:lnTo>
                <a:lnTo>
                  <a:pt x="182" y="402"/>
                </a:lnTo>
                <a:lnTo>
                  <a:pt x="188" y="376"/>
                </a:lnTo>
                <a:lnTo>
                  <a:pt x="198" y="350"/>
                </a:lnTo>
                <a:lnTo>
                  <a:pt x="210" y="326"/>
                </a:lnTo>
                <a:lnTo>
                  <a:pt x="224" y="304"/>
                </a:lnTo>
                <a:lnTo>
                  <a:pt x="240" y="282"/>
                </a:lnTo>
                <a:lnTo>
                  <a:pt x="258" y="262"/>
                </a:lnTo>
                <a:lnTo>
                  <a:pt x="276" y="246"/>
                </a:lnTo>
                <a:lnTo>
                  <a:pt x="298" y="230"/>
                </a:lnTo>
                <a:lnTo>
                  <a:pt x="320" y="216"/>
                </a:lnTo>
                <a:lnTo>
                  <a:pt x="346" y="204"/>
                </a:lnTo>
                <a:lnTo>
                  <a:pt x="370" y="194"/>
                </a:lnTo>
                <a:lnTo>
                  <a:pt x="398" y="188"/>
                </a:lnTo>
                <a:lnTo>
                  <a:pt x="424" y="184"/>
                </a:lnTo>
                <a:lnTo>
                  <a:pt x="452" y="182"/>
                </a:lnTo>
                <a:lnTo>
                  <a:pt x="452" y="182"/>
                </a:lnTo>
                <a:lnTo>
                  <a:pt x="482" y="184"/>
                </a:lnTo>
                <a:lnTo>
                  <a:pt x="508" y="188"/>
                </a:lnTo>
                <a:lnTo>
                  <a:pt x="536" y="194"/>
                </a:lnTo>
                <a:lnTo>
                  <a:pt x="560" y="204"/>
                </a:lnTo>
                <a:lnTo>
                  <a:pt x="584" y="216"/>
                </a:lnTo>
                <a:lnTo>
                  <a:pt x="608" y="230"/>
                </a:lnTo>
                <a:lnTo>
                  <a:pt x="630" y="246"/>
                </a:lnTo>
                <a:lnTo>
                  <a:pt x="648" y="262"/>
                </a:lnTo>
                <a:lnTo>
                  <a:pt x="666" y="282"/>
                </a:lnTo>
                <a:lnTo>
                  <a:pt x="682" y="304"/>
                </a:lnTo>
                <a:lnTo>
                  <a:pt x="696" y="326"/>
                </a:lnTo>
                <a:lnTo>
                  <a:pt x="708" y="350"/>
                </a:lnTo>
                <a:lnTo>
                  <a:pt x="718" y="376"/>
                </a:lnTo>
                <a:lnTo>
                  <a:pt x="724" y="402"/>
                </a:lnTo>
                <a:lnTo>
                  <a:pt x="728" y="430"/>
                </a:lnTo>
                <a:lnTo>
                  <a:pt x="730" y="458"/>
                </a:lnTo>
                <a:lnTo>
                  <a:pt x="730" y="458"/>
                </a:lnTo>
                <a:lnTo>
                  <a:pt x="728" y="488"/>
                </a:lnTo>
                <a:lnTo>
                  <a:pt x="724" y="514"/>
                </a:lnTo>
                <a:lnTo>
                  <a:pt x="718" y="542"/>
                </a:lnTo>
                <a:lnTo>
                  <a:pt x="708" y="566"/>
                </a:lnTo>
                <a:lnTo>
                  <a:pt x="696" y="590"/>
                </a:lnTo>
                <a:lnTo>
                  <a:pt x="682" y="614"/>
                </a:lnTo>
                <a:lnTo>
                  <a:pt x="666" y="634"/>
                </a:lnTo>
                <a:lnTo>
                  <a:pt x="648" y="654"/>
                </a:lnTo>
                <a:lnTo>
                  <a:pt x="630" y="672"/>
                </a:lnTo>
                <a:lnTo>
                  <a:pt x="608" y="688"/>
                </a:lnTo>
                <a:lnTo>
                  <a:pt x="584" y="702"/>
                </a:lnTo>
                <a:lnTo>
                  <a:pt x="560" y="714"/>
                </a:lnTo>
                <a:lnTo>
                  <a:pt x="536" y="724"/>
                </a:lnTo>
                <a:lnTo>
                  <a:pt x="508" y="730"/>
                </a:lnTo>
                <a:lnTo>
                  <a:pt x="482" y="734"/>
                </a:lnTo>
                <a:lnTo>
                  <a:pt x="452" y="736"/>
                </a:lnTo>
                <a:lnTo>
                  <a:pt x="452" y="736"/>
                </a:lnTo>
                <a:close/>
              </a:path>
            </a:pathLst>
          </a:custGeom>
          <a:solidFill>
            <a:srgbClr val="92D050"/>
          </a:solidFill>
          <a:ln w="57150"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" name="Freeform 5"/>
          <p:cNvSpPr>
            <a:spLocks noEditPoints="1"/>
          </p:cNvSpPr>
          <p:nvPr/>
        </p:nvSpPr>
        <p:spPr bwMode="auto">
          <a:xfrm>
            <a:off x="2722267" y="3586351"/>
            <a:ext cx="646200" cy="654757"/>
          </a:xfrm>
          <a:custGeom>
            <a:avLst/>
            <a:gdLst>
              <a:gd name="T0" fmla="*/ 830 w 906"/>
              <a:gd name="T1" fmla="*/ 452 h 918"/>
              <a:gd name="T2" fmla="*/ 906 w 906"/>
              <a:gd name="T3" fmla="*/ 380 h 918"/>
              <a:gd name="T4" fmla="*/ 896 w 906"/>
              <a:gd name="T5" fmla="*/ 340 h 918"/>
              <a:gd name="T6" fmla="*/ 828 w 906"/>
              <a:gd name="T7" fmla="*/ 330 h 918"/>
              <a:gd name="T8" fmla="*/ 780 w 906"/>
              <a:gd name="T9" fmla="*/ 272 h 918"/>
              <a:gd name="T10" fmla="*/ 826 w 906"/>
              <a:gd name="T11" fmla="*/ 192 h 918"/>
              <a:gd name="T12" fmla="*/ 790 w 906"/>
              <a:gd name="T13" fmla="*/ 156 h 918"/>
              <a:gd name="T14" fmla="*/ 694 w 906"/>
              <a:gd name="T15" fmla="*/ 168 h 918"/>
              <a:gd name="T16" fmla="*/ 662 w 906"/>
              <a:gd name="T17" fmla="*/ 122 h 918"/>
              <a:gd name="T18" fmla="*/ 668 w 906"/>
              <a:gd name="T19" fmla="*/ 52 h 918"/>
              <a:gd name="T20" fmla="*/ 602 w 906"/>
              <a:gd name="T21" fmla="*/ 66 h 918"/>
              <a:gd name="T22" fmla="*/ 548 w 906"/>
              <a:gd name="T23" fmla="*/ 94 h 918"/>
              <a:gd name="T24" fmla="*/ 494 w 906"/>
              <a:gd name="T25" fmla="*/ 64 h 918"/>
              <a:gd name="T26" fmla="*/ 452 w 906"/>
              <a:gd name="T27" fmla="*/ 0 h 918"/>
              <a:gd name="T28" fmla="*/ 408 w 906"/>
              <a:gd name="T29" fmla="*/ 84 h 918"/>
              <a:gd name="T30" fmla="*/ 358 w 906"/>
              <a:gd name="T31" fmla="*/ 94 h 918"/>
              <a:gd name="T32" fmla="*/ 290 w 906"/>
              <a:gd name="T33" fmla="*/ 50 h 918"/>
              <a:gd name="T34" fmla="*/ 238 w 906"/>
              <a:gd name="T35" fmla="*/ 52 h 918"/>
              <a:gd name="T36" fmla="*/ 250 w 906"/>
              <a:gd name="T37" fmla="*/ 142 h 918"/>
              <a:gd name="T38" fmla="*/ 212 w 906"/>
              <a:gd name="T39" fmla="*/ 168 h 918"/>
              <a:gd name="T40" fmla="*/ 110 w 906"/>
              <a:gd name="T41" fmla="*/ 154 h 918"/>
              <a:gd name="T42" fmla="*/ 80 w 906"/>
              <a:gd name="T43" fmla="*/ 192 h 918"/>
              <a:gd name="T44" fmla="*/ 116 w 906"/>
              <a:gd name="T45" fmla="*/ 288 h 918"/>
              <a:gd name="T46" fmla="*/ 78 w 906"/>
              <a:gd name="T47" fmla="*/ 330 h 918"/>
              <a:gd name="T48" fmla="*/ 8 w 906"/>
              <a:gd name="T49" fmla="*/ 344 h 918"/>
              <a:gd name="T50" fmla="*/ 0 w 906"/>
              <a:gd name="T51" fmla="*/ 380 h 918"/>
              <a:gd name="T52" fmla="*/ 76 w 906"/>
              <a:gd name="T53" fmla="*/ 458 h 918"/>
              <a:gd name="T54" fmla="*/ 18 w 906"/>
              <a:gd name="T55" fmla="*/ 526 h 918"/>
              <a:gd name="T56" fmla="*/ 8 w 906"/>
              <a:gd name="T57" fmla="*/ 574 h 918"/>
              <a:gd name="T58" fmla="*/ 54 w 906"/>
              <a:gd name="T59" fmla="*/ 586 h 918"/>
              <a:gd name="T60" fmla="*/ 116 w 906"/>
              <a:gd name="T61" fmla="*/ 628 h 918"/>
              <a:gd name="T62" fmla="*/ 92 w 906"/>
              <a:gd name="T63" fmla="*/ 708 h 918"/>
              <a:gd name="T64" fmla="*/ 110 w 906"/>
              <a:gd name="T65" fmla="*/ 764 h 918"/>
              <a:gd name="T66" fmla="*/ 198 w 906"/>
              <a:gd name="T67" fmla="*/ 736 h 918"/>
              <a:gd name="T68" fmla="*/ 250 w 906"/>
              <a:gd name="T69" fmla="*/ 776 h 918"/>
              <a:gd name="T70" fmla="*/ 234 w 906"/>
              <a:gd name="T71" fmla="*/ 862 h 918"/>
              <a:gd name="T72" fmla="*/ 290 w 906"/>
              <a:gd name="T73" fmla="*/ 868 h 918"/>
              <a:gd name="T74" fmla="*/ 354 w 906"/>
              <a:gd name="T75" fmla="*/ 822 h 918"/>
              <a:gd name="T76" fmla="*/ 408 w 906"/>
              <a:gd name="T77" fmla="*/ 832 h 918"/>
              <a:gd name="T78" fmla="*/ 436 w 906"/>
              <a:gd name="T79" fmla="*/ 918 h 918"/>
              <a:gd name="T80" fmla="*/ 494 w 906"/>
              <a:gd name="T81" fmla="*/ 854 h 918"/>
              <a:gd name="T82" fmla="*/ 544 w 906"/>
              <a:gd name="T83" fmla="*/ 824 h 918"/>
              <a:gd name="T84" fmla="*/ 602 w 906"/>
              <a:gd name="T85" fmla="*/ 852 h 918"/>
              <a:gd name="T86" fmla="*/ 652 w 906"/>
              <a:gd name="T87" fmla="*/ 872 h 918"/>
              <a:gd name="T88" fmla="*/ 662 w 906"/>
              <a:gd name="T89" fmla="*/ 796 h 918"/>
              <a:gd name="T90" fmla="*/ 690 w 906"/>
              <a:gd name="T91" fmla="*/ 752 h 918"/>
              <a:gd name="T92" fmla="*/ 790 w 906"/>
              <a:gd name="T93" fmla="*/ 762 h 918"/>
              <a:gd name="T94" fmla="*/ 822 w 906"/>
              <a:gd name="T95" fmla="*/ 732 h 918"/>
              <a:gd name="T96" fmla="*/ 780 w 906"/>
              <a:gd name="T97" fmla="*/ 646 h 918"/>
              <a:gd name="T98" fmla="*/ 808 w 906"/>
              <a:gd name="T99" fmla="*/ 586 h 918"/>
              <a:gd name="T100" fmla="*/ 896 w 906"/>
              <a:gd name="T101" fmla="*/ 578 h 918"/>
              <a:gd name="T102" fmla="*/ 904 w 906"/>
              <a:gd name="T103" fmla="*/ 544 h 918"/>
              <a:gd name="T104" fmla="*/ 370 w 906"/>
              <a:gd name="T105" fmla="*/ 724 h 918"/>
              <a:gd name="T106" fmla="*/ 182 w 906"/>
              <a:gd name="T107" fmla="*/ 514 h 918"/>
              <a:gd name="T108" fmla="*/ 258 w 906"/>
              <a:gd name="T109" fmla="*/ 262 h 918"/>
              <a:gd name="T110" fmla="*/ 508 w 906"/>
              <a:gd name="T111" fmla="*/ 188 h 918"/>
              <a:gd name="T112" fmla="*/ 718 w 906"/>
              <a:gd name="T113" fmla="*/ 376 h 918"/>
              <a:gd name="T114" fmla="*/ 666 w 906"/>
              <a:gd name="T115" fmla="*/ 634 h 9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906" h="918">
                <a:moveTo>
                  <a:pt x="846" y="506"/>
                </a:moveTo>
                <a:lnTo>
                  <a:pt x="846" y="506"/>
                </a:lnTo>
                <a:lnTo>
                  <a:pt x="828" y="498"/>
                </a:lnTo>
                <a:lnTo>
                  <a:pt x="828" y="498"/>
                </a:lnTo>
                <a:lnTo>
                  <a:pt x="828" y="486"/>
                </a:lnTo>
                <a:lnTo>
                  <a:pt x="828" y="486"/>
                </a:lnTo>
                <a:lnTo>
                  <a:pt x="830" y="466"/>
                </a:lnTo>
                <a:lnTo>
                  <a:pt x="830" y="466"/>
                </a:lnTo>
                <a:lnTo>
                  <a:pt x="830" y="458"/>
                </a:lnTo>
                <a:lnTo>
                  <a:pt x="830" y="458"/>
                </a:lnTo>
                <a:lnTo>
                  <a:pt x="830" y="452"/>
                </a:lnTo>
                <a:lnTo>
                  <a:pt x="830" y="452"/>
                </a:lnTo>
                <a:lnTo>
                  <a:pt x="828" y="432"/>
                </a:lnTo>
                <a:lnTo>
                  <a:pt x="828" y="432"/>
                </a:lnTo>
                <a:lnTo>
                  <a:pt x="828" y="420"/>
                </a:lnTo>
                <a:lnTo>
                  <a:pt x="828" y="420"/>
                </a:lnTo>
                <a:lnTo>
                  <a:pt x="846" y="412"/>
                </a:lnTo>
                <a:lnTo>
                  <a:pt x="846" y="412"/>
                </a:lnTo>
                <a:lnTo>
                  <a:pt x="888" y="390"/>
                </a:lnTo>
                <a:lnTo>
                  <a:pt x="888" y="390"/>
                </a:lnTo>
                <a:lnTo>
                  <a:pt x="906" y="380"/>
                </a:lnTo>
                <a:lnTo>
                  <a:pt x="906" y="380"/>
                </a:lnTo>
                <a:lnTo>
                  <a:pt x="904" y="374"/>
                </a:lnTo>
                <a:lnTo>
                  <a:pt x="904" y="374"/>
                </a:lnTo>
                <a:lnTo>
                  <a:pt x="902" y="366"/>
                </a:lnTo>
                <a:lnTo>
                  <a:pt x="902" y="366"/>
                </a:lnTo>
                <a:lnTo>
                  <a:pt x="900" y="356"/>
                </a:lnTo>
                <a:lnTo>
                  <a:pt x="900" y="356"/>
                </a:lnTo>
                <a:lnTo>
                  <a:pt x="898" y="348"/>
                </a:lnTo>
                <a:lnTo>
                  <a:pt x="898" y="348"/>
                </a:lnTo>
                <a:lnTo>
                  <a:pt x="898" y="344"/>
                </a:lnTo>
                <a:lnTo>
                  <a:pt x="898" y="344"/>
                </a:lnTo>
                <a:lnTo>
                  <a:pt x="896" y="340"/>
                </a:lnTo>
                <a:lnTo>
                  <a:pt x="896" y="340"/>
                </a:lnTo>
                <a:lnTo>
                  <a:pt x="894" y="332"/>
                </a:lnTo>
                <a:lnTo>
                  <a:pt x="894" y="332"/>
                </a:lnTo>
                <a:lnTo>
                  <a:pt x="874" y="332"/>
                </a:lnTo>
                <a:lnTo>
                  <a:pt x="874" y="332"/>
                </a:lnTo>
                <a:lnTo>
                  <a:pt x="864" y="330"/>
                </a:lnTo>
                <a:lnTo>
                  <a:pt x="864" y="330"/>
                </a:lnTo>
                <a:lnTo>
                  <a:pt x="852" y="330"/>
                </a:lnTo>
                <a:lnTo>
                  <a:pt x="852" y="330"/>
                </a:lnTo>
                <a:lnTo>
                  <a:pt x="828" y="330"/>
                </a:lnTo>
                <a:lnTo>
                  <a:pt x="828" y="330"/>
                </a:lnTo>
                <a:lnTo>
                  <a:pt x="808" y="332"/>
                </a:lnTo>
                <a:lnTo>
                  <a:pt x="808" y="332"/>
                </a:lnTo>
                <a:lnTo>
                  <a:pt x="804" y="320"/>
                </a:lnTo>
                <a:lnTo>
                  <a:pt x="804" y="320"/>
                </a:lnTo>
                <a:lnTo>
                  <a:pt x="796" y="302"/>
                </a:lnTo>
                <a:lnTo>
                  <a:pt x="796" y="302"/>
                </a:lnTo>
                <a:lnTo>
                  <a:pt x="792" y="296"/>
                </a:lnTo>
                <a:lnTo>
                  <a:pt x="792" y="296"/>
                </a:lnTo>
                <a:lnTo>
                  <a:pt x="790" y="288"/>
                </a:lnTo>
                <a:lnTo>
                  <a:pt x="790" y="288"/>
                </a:lnTo>
                <a:lnTo>
                  <a:pt x="780" y="272"/>
                </a:lnTo>
                <a:lnTo>
                  <a:pt x="780" y="272"/>
                </a:lnTo>
                <a:lnTo>
                  <a:pt x="778" y="266"/>
                </a:lnTo>
                <a:lnTo>
                  <a:pt x="778" y="266"/>
                </a:lnTo>
                <a:lnTo>
                  <a:pt x="774" y="262"/>
                </a:lnTo>
                <a:lnTo>
                  <a:pt x="774" y="262"/>
                </a:lnTo>
                <a:lnTo>
                  <a:pt x="788" y="246"/>
                </a:lnTo>
                <a:lnTo>
                  <a:pt x="788" y="246"/>
                </a:lnTo>
                <a:lnTo>
                  <a:pt x="814" y="210"/>
                </a:lnTo>
                <a:lnTo>
                  <a:pt x="814" y="210"/>
                </a:lnTo>
                <a:lnTo>
                  <a:pt x="826" y="192"/>
                </a:lnTo>
                <a:lnTo>
                  <a:pt x="826" y="192"/>
                </a:lnTo>
                <a:lnTo>
                  <a:pt x="822" y="186"/>
                </a:lnTo>
                <a:lnTo>
                  <a:pt x="822" y="186"/>
                </a:lnTo>
                <a:lnTo>
                  <a:pt x="812" y="172"/>
                </a:lnTo>
                <a:lnTo>
                  <a:pt x="812" y="172"/>
                </a:lnTo>
                <a:lnTo>
                  <a:pt x="806" y="166"/>
                </a:lnTo>
                <a:lnTo>
                  <a:pt x="806" y="166"/>
                </a:lnTo>
                <a:lnTo>
                  <a:pt x="802" y="160"/>
                </a:lnTo>
                <a:lnTo>
                  <a:pt x="802" y="160"/>
                </a:lnTo>
                <a:lnTo>
                  <a:pt x="796" y="154"/>
                </a:lnTo>
                <a:lnTo>
                  <a:pt x="796" y="154"/>
                </a:lnTo>
                <a:lnTo>
                  <a:pt x="790" y="156"/>
                </a:lnTo>
                <a:lnTo>
                  <a:pt x="790" y="156"/>
                </a:lnTo>
                <a:lnTo>
                  <a:pt x="776" y="162"/>
                </a:lnTo>
                <a:lnTo>
                  <a:pt x="776" y="162"/>
                </a:lnTo>
                <a:lnTo>
                  <a:pt x="736" y="180"/>
                </a:lnTo>
                <a:lnTo>
                  <a:pt x="736" y="180"/>
                </a:lnTo>
                <a:lnTo>
                  <a:pt x="718" y="190"/>
                </a:lnTo>
                <a:lnTo>
                  <a:pt x="718" y="190"/>
                </a:lnTo>
                <a:lnTo>
                  <a:pt x="708" y="182"/>
                </a:lnTo>
                <a:lnTo>
                  <a:pt x="708" y="182"/>
                </a:lnTo>
                <a:lnTo>
                  <a:pt x="694" y="168"/>
                </a:lnTo>
                <a:lnTo>
                  <a:pt x="694" y="168"/>
                </a:lnTo>
                <a:lnTo>
                  <a:pt x="690" y="166"/>
                </a:lnTo>
                <a:lnTo>
                  <a:pt x="690" y="166"/>
                </a:lnTo>
                <a:lnTo>
                  <a:pt x="688" y="164"/>
                </a:lnTo>
                <a:lnTo>
                  <a:pt x="688" y="164"/>
                </a:lnTo>
                <a:lnTo>
                  <a:pt x="682" y="160"/>
                </a:lnTo>
                <a:lnTo>
                  <a:pt x="682" y="160"/>
                </a:lnTo>
                <a:lnTo>
                  <a:pt x="666" y="148"/>
                </a:lnTo>
                <a:lnTo>
                  <a:pt x="666" y="148"/>
                </a:lnTo>
                <a:lnTo>
                  <a:pt x="656" y="142"/>
                </a:lnTo>
                <a:lnTo>
                  <a:pt x="656" y="142"/>
                </a:lnTo>
                <a:lnTo>
                  <a:pt x="662" y="122"/>
                </a:lnTo>
                <a:lnTo>
                  <a:pt x="662" y="122"/>
                </a:lnTo>
                <a:lnTo>
                  <a:pt x="666" y="98"/>
                </a:lnTo>
                <a:lnTo>
                  <a:pt x="666" y="98"/>
                </a:lnTo>
                <a:lnTo>
                  <a:pt x="670" y="76"/>
                </a:lnTo>
                <a:lnTo>
                  <a:pt x="670" y="76"/>
                </a:lnTo>
                <a:lnTo>
                  <a:pt x="674" y="56"/>
                </a:lnTo>
                <a:lnTo>
                  <a:pt x="674" y="56"/>
                </a:lnTo>
                <a:lnTo>
                  <a:pt x="672" y="56"/>
                </a:lnTo>
                <a:lnTo>
                  <a:pt x="672" y="56"/>
                </a:lnTo>
                <a:lnTo>
                  <a:pt x="668" y="52"/>
                </a:lnTo>
                <a:lnTo>
                  <a:pt x="668" y="52"/>
                </a:lnTo>
                <a:lnTo>
                  <a:pt x="652" y="44"/>
                </a:lnTo>
                <a:lnTo>
                  <a:pt x="652" y="44"/>
                </a:lnTo>
                <a:lnTo>
                  <a:pt x="636" y="38"/>
                </a:lnTo>
                <a:lnTo>
                  <a:pt x="636" y="38"/>
                </a:lnTo>
                <a:lnTo>
                  <a:pt x="632" y="36"/>
                </a:lnTo>
                <a:lnTo>
                  <a:pt x="632" y="36"/>
                </a:lnTo>
                <a:lnTo>
                  <a:pt x="630" y="34"/>
                </a:lnTo>
                <a:lnTo>
                  <a:pt x="630" y="34"/>
                </a:lnTo>
                <a:lnTo>
                  <a:pt x="616" y="50"/>
                </a:lnTo>
                <a:lnTo>
                  <a:pt x="616" y="50"/>
                </a:lnTo>
                <a:lnTo>
                  <a:pt x="602" y="66"/>
                </a:lnTo>
                <a:lnTo>
                  <a:pt x="602" y="66"/>
                </a:lnTo>
                <a:lnTo>
                  <a:pt x="586" y="86"/>
                </a:lnTo>
                <a:lnTo>
                  <a:pt x="586" y="86"/>
                </a:lnTo>
                <a:lnTo>
                  <a:pt x="574" y="102"/>
                </a:lnTo>
                <a:lnTo>
                  <a:pt x="574" y="102"/>
                </a:lnTo>
                <a:lnTo>
                  <a:pt x="562" y="98"/>
                </a:lnTo>
                <a:lnTo>
                  <a:pt x="562" y="98"/>
                </a:lnTo>
                <a:lnTo>
                  <a:pt x="552" y="96"/>
                </a:lnTo>
                <a:lnTo>
                  <a:pt x="552" y="96"/>
                </a:lnTo>
                <a:lnTo>
                  <a:pt x="548" y="94"/>
                </a:lnTo>
                <a:lnTo>
                  <a:pt x="548" y="94"/>
                </a:lnTo>
                <a:lnTo>
                  <a:pt x="544" y="94"/>
                </a:lnTo>
                <a:lnTo>
                  <a:pt x="544" y="94"/>
                </a:lnTo>
                <a:lnTo>
                  <a:pt x="536" y="92"/>
                </a:lnTo>
                <a:lnTo>
                  <a:pt x="536" y="92"/>
                </a:lnTo>
                <a:lnTo>
                  <a:pt x="530" y="90"/>
                </a:lnTo>
                <a:lnTo>
                  <a:pt x="530" y="90"/>
                </a:lnTo>
                <a:lnTo>
                  <a:pt x="510" y="86"/>
                </a:lnTo>
                <a:lnTo>
                  <a:pt x="510" y="86"/>
                </a:lnTo>
                <a:lnTo>
                  <a:pt x="498" y="84"/>
                </a:lnTo>
                <a:lnTo>
                  <a:pt x="498" y="84"/>
                </a:lnTo>
                <a:lnTo>
                  <a:pt x="494" y="64"/>
                </a:lnTo>
                <a:lnTo>
                  <a:pt x="494" y="64"/>
                </a:lnTo>
                <a:lnTo>
                  <a:pt x="484" y="20"/>
                </a:lnTo>
                <a:lnTo>
                  <a:pt x="484" y="20"/>
                </a:lnTo>
                <a:lnTo>
                  <a:pt x="478" y="0"/>
                </a:lnTo>
                <a:lnTo>
                  <a:pt x="478" y="0"/>
                </a:lnTo>
                <a:lnTo>
                  <a:pt x="476" y="0"/>
                </a:lnTo>
                <a:lnTo>
                  <a:pt x="476" y="0"/>
                </a:lnTo>
                <a:lnTo>
                  <a:pt x="470" y="0"/>
                </a:lnTo>
                <a:lnTo>
                  <a:pt x="470" y="0"/>
                </a:lnTo>
                <a:lnTo>
                  <a:pt x="452" y="0"/>
                </a:lnTo>
                <a:lnTo>
                  <a:pt x="452" y="0"/>
                </a:lnTo>
                <a:lnTo>
                  <a:pt x="436" y="0"/>
                </a:lnTo>
                <a:lnTo>
                  <a:pt x="436" y="0"/>
                </a:lnTo>
                <a:lnTo>
                  <a:pt x="430" y="0"/>
                </a:lnTo>
                <a:lnTo>
                  <a:pt x="430" y="0"/>
                </a:lnTo>
                <a:lnTo>
                  <a:pt x="428" y="0"/>
                </a:lnTo>
                <a:lnTo>
                  <a:pt x="428" y="0"/>
                </a:lnTo>
                <a:lnTo>
                  <a:pt x="422" y="20"/>
                </a:lnTo>
                <a:lnTo>
                  <a:pt x="422" y="20"/>
                </a:lnTo>
                <a:lnTo>
                  <a:pt x="412" y="64"/>
                </a:lnTo>
                <a:lnTo>
                  <a:pt x="412" y="64"/>
                </a:lnTo>
                <a:lnTo>
                  <a:pt x="408" y="84"/>
                </a:lnTo>
                <a:lnTo>
                  <a:pt x="408" y="84"/>
                </a:lnTo>
                <a:lnTo>
                  <a:pt x="394" y="86"/>
                </a:lnTo>
                <a:lnTo>
                  <a:pt x="394" y="86"/>
                </a:lnTo>
                <a:lnTo>
                  <a:pt x="376" y="90"/>
                </a:lnTo>
                <a:lnTo>
                  <a:pt x="376" y="90"/>
                </a:lnTo>
                <a:lnTo>
                  <a:pt x="370" y="92"/>
                </a:lnTo>
                <a:lnTo>
                  <a:pt x="370" y="92"/>
                </a:lnTo>
                <a:lnTo>
                  <a:pt x="362" y="94"/>
                </a:lnTo>
                <a:lnTo>
                  <a:pt x="362" y="94"/>
                </a:lnTo>
                <a:lnTo>
                  <a:pt x="358" y="94"/>
                </a:lnTo>
                <a:lnTo>
                  <a:pt x="358" y="94"/>
                </a:lnTo>
                <a:lnTo>
                  <a:pt x="354" y="96"/>
                </a:lnTo>
                <a:lnTo>
                  <a:pt x="354" y="96"/>
                </a:lnTo>
                <a:lnTo>
                  <a:pt x="344" y="98"/>
                </a:lnTo>
                <a:lnTo>
                  <a:pt x="344" y="98"/>
                </a:lnTo>
                <a:lnTo>
                  <a:pt x="332" y="102"/>
                </a:lnTo>
                <a:lnTo>
                  <a:pt x="332" y="102"/>
                </a:lnTo>
                <a:lnTo>
                  <a:pt x="320" y="86"/>
                </a:lnTo>
                <a:lnTo>
                  <a:pt x="320" y="86"/>
                </a:lnTo>
                <a:lnTo>
                  <a:pt x="304" y="66"/>
                </a:lnTo>
                <a:lnTo>
                  <a:pt x="304" y="66"/>
                </a:lnTo>
                <a:lnTo>
                  <a:pt x="290" y="50"/>
                </a:lnTo>
                <a:lnTo>
                  <a:pt x="290" y="50"/>
                </a:lnTo>
                <a:lnTo>
                  <a:pt x="276" y="34"/>
                </a:lnTo>
                <a:lnTo>
                  <a:pt x="276" y="34"/>
                </a:lnTo>
                <a:lnTo>
                  <a:pt x="274" y="36"/>
                </a:lnTo>
                <a:lnTo>
                  <a:pt x="274" y="36"/>
                </a:lnTo>
                <a:lnTo>
                  <a:pt x="268" y="38"/>
                </a:lnTo>
                <a:lnTo>
                  <a:pt x="268" y="38"/>
                </a:lnTo>
                <a:lnTo>
                  <a:pt x="254" y="44"/>
                </a:lnTo>
                <a:lnTo>
                  <a:pt x="254" y="44"/>
                </a:lnTo>
                <a:lnTo>
                  <a:pt x="238" y="52"/>
                </a:lnTo>
                <a:lnTo>
                  <a:pt x="238" y="52"/>
                </a:lnTo>
                <a:lnTo>
                  <a:pt x="234" y="56"/>
                </a:lnTo>
                <a:lnTo>
                  <a:pt x="234" y="56"/>
                </a:lnTo>
                <a:lnTo>
                  <a:pt x="232" y="56"/>
                </a:lnTo>
                <a:lnTo>
                  <a:pt x="232" y="56"/>
                </a:lnTo>
                <a:lnTo>
                  <a:pt x="236" y="76"/>
                </a:lnTo>
                <a:lnTo>
                  <a:pt x="236" y="76"/>
                </a:lnTo>
                <a:lnTo>
                  <a:pt x="240" y="98"/>
                </a:lnTo>
                <a:lnTo>
                  <a:pt x="240" y="98"/>
                </a:lnTo>
                <a:lnTo>
                  <a:pt x="244" y="122"/>
                </a:lnTo>
                <a:lnTo>
                  <a:pt x="244" y="122"/>
                </a:lnTo>
                <a:lnTo>
                  <a:pt x="250" y="142"/>
                </a:lnTo>
                <a:lnTo>
                  <a:pt x="250" y="142"/>
                </a:lnTo>
                <a:lnTo>
                  <a:pt x="240" y="148"/>
                </a:lnTo>
                <a:lnTo>
                  <a:pt x="240" y="148"/>
                </a:lnTo>
                <a:lnTo>
                  <a:pt x="224" y="160"/>
                </a:lnTo>
                <a:lnTo>
                  <a:pt x="224" y="160"/>
                </a:lnTo>
                <a:lnTo>
                  <a:pt x="218" y="164"/>
                </a:lnTo>
                <a:lnTo>
                  <a:pt x="218" y="164"/>
                </a:lnTo>
                <a:lnTo>
                  <a:pt x="216" y="166"/>
                </a:lnTo>
                <a:lnTo>
                  <a:pt x="216" y="166"/>
                </a:lnTo>
                <a:lnTo>
                  <a:pt x="212" y="168"/>
                </a:lnTo>
                <a:lnTo>
                  <a:pt x="212" y="168"/>
                </a:lnTo>
                <a:lnTo>
                  <a:pt x="198" y="182"/>
                </a:lnTo>
                <a:lnTo>
                  <a:pt x="198" y="182"/>
                </a:lnTo>
                <a:lnTo>
                  <a:pt x="188" y="190"/>
                </a:lnTo>
                <a:lnTo>
                  <a:pt x="188" y="190"/>
                </a:lnTo>
                <a:lnTo>
                  <a:pt x="170" y="180"/>
                </a:lnTo>
                <a:lnTo>
                  <a:pt x="170" y="180"/>
                </a:lnTo>
                <a:lnTo>
                  <a:pt x="128" y="162"/>
                </a:lnTo>
                <a:lnTo>
                  <a:pt x="128" y="162"/>
                </a:lnTo>
                <a:lnTo>
                  <a:pt x="114" y="156"/>
                </a:lnTo>
                <a:lnTo>
                  <a:pt x="114" y="156"/>
                </a:lnTo>
                <a:lnTo>
                  <a:pt x="110" y="154"/>
                </a:lnTo>
                <a:lnTo>
                  <a:pt x="110" y="154"/>
                </a:lnTo>
                <a:lnTo>
                  <a:pt x="104" y="160"/>
                </a:lnTo>
                <a:lnTo>
                  <a:pt x="104" y="160"/>
                </a:lnTo>
                <a:lnTo>
                  <a:pt x="100" y="166"/>
                </a:lnTo>
                <a:lnTo>
                  <a:pt x="100" y="166"/>
                </a:lnTo>
                <a:lnTo>
                  <a:pt x="94" y="172"/>
                </a:lnTo>
                <a:lnTo>
                  <a:pt x="94" y="172"/>
                </a:lnTo>
                <a:lnTo>
                  <a:pt x="84" y="186"/>
                </a:lnTo>
                <a:lnTo>
                  <a:pt x="84" y="186"/>
                </a:lnTo>
                <a:lnTo>
                  <a:pt x="80" y="192"/>
                </a:lnTo>
                <a:lnTo>
                  <a:pt x="80" y="192"/>
                </a:lnTo>
                <a:lnTo>
                  <a:pt x="92" y="210"/>
                </a:lnTo>
                <a:lnTo>
                  <a:pt x="92" y="210"/>
                </a:lnTo>
                <a:lnTo>
                  <a:pt x="118" y="246"/>
                </a:lnTo>
                <a:lnTo>
                  <a:pt x="118" y="246"/>
                </a:lnTo>
                <a:lnTo>
                  <a:pt x="132" y="262"/>
                </a:lnTo>
                <a:lnTo>
                  <a:pt x="132" y="262"/>
                </a:lnTo>
                <a:lnTo>
                  <a:pt x="128" y="266"/>
                </a:lnTo>
                <a:lnTo>
                  <a:pt x="128" y="266"/>
                </a:lnTo>
                <a:lnTo>
                  <a:pt x="126" y="272"/>
                </a:lnTo>
                <a:lnTo>
                  <a:pt x="126" y="272"/>
                </a:lnTo>
                <a:lnTo>
                  <a:pt x="116" y="288"/>
                </a:lnTo>
                <a:lnTo>
                  <a:pt x="116" y="288"/>
                </a:lnTo>
                <a:lnTo>
                  <a:pt x="114" y="296"/>
                </a:lnTo>
                <a:lnTo>
                  <a:pt x="114" y="296"/>
                </a:lnTo>
                <a:lnTo>
                  <a:pt x="110" y="302"/>
                </a:lnTo>
                <a:lnTo>
                  <a:pt x="110" y="302"/>
                </a:lnTo>
                <a:lnTo>
                  <a:pt x="102" y="320"/>
                </a:lnTo>
                <a:lnTo>
                  <a:pt x="102" y="320"/>
                </a:lnTo>
                <a:lnTo>
                  <a:pt x="98" y="332"/>
                </a:lnTo>
                <a:lnTo>
                  <a:pt x="98" y="332"/>
                </a:lnTo>
                <a:lnTo>
                  <a:pt x="78" y="330"/>
                </a:lnTo>
                <a:lnTo>
                  <a:pt x="78" y="330"/>
                </a:lnTo>
                <a:lnTo>
                  <a:pt x="54" y="330"/>
                </a:lnTo>
                <a:lnTo>
                  <a:pt x="54" y="330"/>
                </a:lnTo>
                <a:lnTo>
                  <a:pt x="42" y="330"/>
                </a:lnTo>
                <a:lnTo>
                  <a:pt x="42" y="330"/>
                </a:lnTo>
                <a:lnTo>
                  <a:pt x="32" y="332"/>
                </a:lnTo>
                <a:lnTo>
                  <a:pt x="32" y="332"/>
                </a:lnTo>
                <a:lnTo>
                  <a:pt x="12" y="332"/>
                </a:lnTo>
                <a:lnTo>
                  <a:pt x="12" y="332"/>
                </a:lnTo>
                <a:lnTo>
                  <a:pt x="10" y="340"/>
                </a:lnTo>
                <a:lnTo>
                  <a:pt x="10" y="340"/>
                </a:lnTo>
                <a:lnTo>
                  <a:pt x="8" y="344"/>
                </a:lnTo>
                <a:lnTo>
                  <a:pt x="8" y="344"/>
                </a:lnTo>
                <a:lnTo>
                  <a:pt x="8" y="348"/>
                </a:lnTo>
                <a:lnTo>
                  <a:pt x="8" y="348"/>
                </a:lnTo>
                <a:lnTo>
                  <a:pt x="6" y="356"/>
                </a:lnTo>
                <a:lnTo>
                  <a:pt x="6" y="356"/>
                </a:lnTo>
                <a:lnTo>
                  <a:pt x="4" y="366"/>
                </a:lnTo>
                <a:lnTo>
                  <a:pt x="4" y="366"/>
                </a:lnTo>
                <a:lnTo>
                  <a:pt x="2" y="374"/>
                </a:lnTo>
                <a:lnTo>
                  <a:pt x="2" y="374"/>
                </a:lnTo>
                <a:lnTo>
                  <a:pt x="0" y="380"/>
                </a:lnTo>
                <a:lnTo>
                  <a:pt x="0" y="380"/>
                </a:lnTo>
                <a:lnTo>
                  <a:pt x="18" y="390"/>
                </a:lnTo>
                <a:lnTo>
                  <a:pt x="18" y="390"/>
                </a:lnTo>
                <a:lnTo>
                  <a:pt x="60" y="412"/>
                </a:lnTo>
                <a:lnTo>
                  <a:pt x="60" y="412"/>
                </a:lnTo>
                <a:lnTo>
                  <a:pt x="78" y="420"/>
                </a:lnTo>
                <a:lnTo>
                  <a:pt x="78" y="420"/>
                </a:lnTo>
                <a:lnTo>
                  <a:pt x="78" y="432"/>
                </a:lnTo>
                <a:lnTo>
                  <a:pt x="78" y="432"/>
                </a:lnTo>
                <a:lnTo>
                  <a:pt x="76" y="452"/>
                </a:lnTo>
                <a:lnTo>
                  <a:pt x="76" y="452"/>
                </a:lnTo>
                <a:lnTo>
                  <a:pt x="76" y="458"/>
                </a:lnTo>
                <a:lnTo>
                  <a:pt x="76" y="458"/>
                </a:lnTo>
                <a:lnTo>
                  <a:pt x="76" y="466"/>
                </a:lnTo>
                <a:lnTo>
                  <a:pt x="76" y="466"/>
                </a:lnTo>
                <a:lnTo>
                  <a:pt x="78" y="486"/>
                </a:lnTo>
                <a:lnTo>
                  <a:pt x="78" y="486"/>
                </a:lnTo>
                <a:lnTo>
                  <a:pt x="78" y="498"/>
                </a:lnTo>
                <a:lnTo>
                  <a:pt x="78" y="498"/>
                </a:lnTo>
                <a:lnTo>
                  <a:pt x="60" y="506"/>
                </a:lnTo>
                <a:lnTo>
                  <a:pt x="60" y="506"/>
                </a:lnTo>
                <a:lnTo>
                  <a:pt x="18" y="526"/>
                </a:lnTo>
                <a:lnTo>
                  <a:pt x="18" y="526"/>
                </a:lnTo>
                <a:lnTo>
                  <a:pt x="0" y="536"/>
                </a:lnTo>
                <a:lnTo>
                  <a:pt x="0" y="536"/>
                </a:lnTo>
                <a:lnTo>
                  <a:pt x="2" y="544"/>
                </a:lnTo>
                <a:lnTo>
                  <a:pt x="2" y="544"/>
                </a:lnTo>
                <a:lnTo>
                  <a:pt x="4" y="552"/>
                </a:lnTo>
                <a:lnTo>
                  <a:pt x="4" y="552"/>
                </a:lnTo>
                <a:lnTo>
                  <a:pt x="6" y="560"/>
                </a:lnTo>
                <a:lnTo>
                  <a:pt x="6" y="560"/>
                </a:lnTo>
                <a:lnTo>
                  <a:pt x="8" y="570"/>
                </a:lnTo>
                <a:lnTo>
                  <a:pt x="8" y="570"/>
                </a:lnTo>
                <a:lnTo>
                  <a:pt x="8" y="574"/>
                </a:lnTo>
                <a:lnTo>
                  <a:pt x="8" y="574"/>
                </a:lnTo>
                <a:lnTo>
                  <a:pt x="10" y="578"/>
                </a:lnTo>
                <a:lnTo>
                  <a:pt x="10" y="578"/>
                </a:lnTo>
                <a:lnTo>
                  <a:pt x="12" y="584"/>
                </a:lnTo>
                <a:lnTo>
                  <a:pt x="12" y="584"/>
                </a:lnTo>
                <a:lnTo>
                  <a:pt x="32" y="586"/>
                </a:lnTo>
                <a:lnTo>
                  <a:pt x="32" y="586"/>
                </a:lnTo>
                <a:lnTo>
                  <a:pt x="42" y="586"/>
                </a:lnTo>
                <a:lnTo>
                  <a:pt x="42" y="586"/>
                </a:lnTo>
                <a:lnTo>
                  <a:pt x="54" y="586"/>
                </a:lnTo>
                <a:lnTo>
                  <a:pt x="54" y="586"/>
                </a:lnTo>
                <a:lnTo>
                  <a:pt x="78" y="586"/>
                </a:lnTo>
                <a:lnTo>
                  <a:pt x="78" y="586"/>
                </a:lnTo>
                <a:lnTo>
                  <a:pt x="98" y="586"/>
                </a:lnTo>
                <a:lnTo>
                  <a:pt x="98" y="586"/>
                </a:lnTo>
                <a:lnTo>
                  <a:pt x="102" y="598"/>
                </a:lnTo>
                <a:lnTo>
                  <a:pt x="102" y="598"/>
                </a:lnTo>
                <a:lnTo>
                  <a:pt x="110" y="616"/>
                </a:lnTo>
                <a:lnTo>
                  <a:pt x="110" y="616"/>
                </a:lnTo>
                <a:lnTo>
                  <a:pt x="114" y="622"/>
                </a:lnTo>
                <a:lnTo>
                  <a:pt x="114" y="622"/>
                </a:lnTo>
                <a:lnTo>
                  <a:pt x="116" y="628"/>
                </a:lnTo>
                <a:lnTo>
                  <a:pt x="116" y="628"/>
                </a:lnTo>
                <a:lnTo>
                  <a:pt x="126" y="646"/>
                </a:lnTo>
                <a:lnTo>
                  <a:pt x="126" y="646"/>
                </a:lnTo>
                <a:lnTo>
                  <a:pt x="128" y="650"/>
                </a:lnTo>
                <a:lnTo>
                  <a:pt x="128" y="650"/>
                </a:lnTo>
                <a:lnTo>
                  <a:pt x="132" y="656"/>
                </a:lnTo>
                <a:lnTo>
                  <a:pt x="132" y="656"/>
                </a:lnTo>
                <a:lnTo>
                  <a:pt x="118" y="672"/>
                </a:lnTo>
                <a:lnTo>
                  <a:pt x="118" y="672"/>
                </a:lnTo>
                <a:lnTo>
                  <a:pt x="92" y="708"/>
                </a:lnTo>
                <a:lnTo>
                  <a:pt x="92" y="708"/>
                </a:lnTo>
                <a:lnTo>
                  <a:pt x="80" y="726"/>
                </a:lnTo>
                <a:lnTo>
                  <a:pt x="80" y="726"/>
                </a:lnTo>
                <a:lnTo>
                  <a:pt x="84" y="732"/>
                </a:lnTo>
                <a:lnTo>
                  <a:pt x="84" y="732"/>
                </a:lnTo>
                <a:lnTo>
                  <a:pt x="94" y="746"/>
                </a:lnTo>
                <a:lnTo>
                  <a:pt x="94" y="746"/>
                </a:lnTo>
                <a:lnTo>
                  <a:pt x="100" y="752"/>
                </a:lnTo>
                <a:lnTo>
                  <a:pt x="100" y="752"/>
                </a:lnTo>
                <a:lnTo>
                  <a:pt x="104" y="758"/>
                </a:lnTo>
                <a:lnTo>
                  <a:pt x="104" y="758"/>
                </a:lnTo>
                <a:lnTo>
                  <a:pt x="110" y="764"/>
                </a:lnTo>
                <a:lnTo>
                  <a:pt x="110" y="764"/>
                </a:lnTo>
                <a:lnTo>
                  <a:pt x="114" y="762"/>
                </a:lnTo>
                <a:lnTo>
                  <a:pt x="114" y="762"/>
                </a:lnTo>
                <a:lnTo>
                  <a:pt x="128" y="756"/>
                </a:lnTo>
                <a:lnTo>
                  <a:pt x="128" y="756"/>
                </a:lnTo>
                <a:lnTo>
                  <a:pt x="170" y="738"/>
                </a:lnTo>
                <a:lnTo>
                  <a:pt x="170" y="738"/>
                </a:lnTo>
                <a:lnTo>
                  <a:pt x="188" y="728"/>
                </a:lnTo>
                <a:lnTo>
                  <a:pt x="188" y="728"/>
                </a:lnTo>
                <a:lnTo>
                  <a:pt x="198" y="736"/>
                </a:lnTo>
                <a:lnTo>
                  <a:pt x="198" y="736"/>
                </a:lnTo>
                <a:lnTo>
                  <a:pt x="212" y="748"/>
                </a:lnTo>
                <a:lnTo>
                  <a:pt x="212" y="748"/>
                </a:lnTo>
                <a:lnTo>
                  <a:pt x="216" y="752"/>
                </a:lnTo>
                <a:lnTo>
                  <a:pt x="216" y="752"/>
                </a:lnTo>
                <a:lnTo>
                  <a:pt x="218" y="754"/>
                </a:lnTo>
                <a:lnTo>
                  <a:pt x="218" y="754"/>
                </a:lnTo>
                <a:lnTo>
                  <a:pt x="224" y="758"/>
                </a:lnTo>
                <a:lnTo>
                  <a:pt x="224" y="758"/>
                </a:lnTo>
                <a:lnTo>
                  <a:pt x="240" y="770"/>
                </a:lnTo>
                <a:lnTo>
                  <a:pt x="240" y="770"/>
                </a:lnTo>
                <a:lnTo>
                  <a:pt x="250" y="776"/>
                </a:lnTo>
                <a:lnTo>
                  <a:pt x="250" y="776"/>
                </a:lnTo>
                <a:lnTo>
                  <a:pt x="244" y="796"/>
                </a:lnTo>
                <a:lnTo>
                  <a:pt x="244" y="796"/>
                </a:lnTo>
                <a:lnTo>
                  <a:pt x="240" y="820"/>
                </a:lnTo>
                <a:lnTo>
                  <a:pt x="240" y="820"/>
                </a:lnTo>
                <a:lnTo>
                  <a:pt x="236" y="840"/>
                </a:lnTo>
                <a:lnTo>
                  <a:pt x="236" y="840"/>
                </a:lnTo>
                <a:lnTo>
                  <a:pt x="232" y="862"/>
                </a:lnTo>
                <a:lnTo>
                  <a:pt x="232" y="862"/>
                </a:lnTo>
                <a:lnTo>
                  <a:pt x="234" y="862"/>
                </a:lnTo>
                <a:lnTo>
                  <a:pt x="234" y="862"/>
                </a:lnTo>
                <a:lnTo>
                  <a:pt x="238" y="864"/>
                </a:lnTo>
                <a:lnTo>
                  <a:pt x="238" y="864"/>
                </a:lnTo>
                <a:lnTo>
                  <a:pt x="254" y="872"/>
                </a:lnTo>
                <a:lnTo>
                  <a:pt x="254" y="872"/>
                </a:lnTo>
                <a:lnTo>
                  <a:pt x="268" y="880"/>
                </a:lnTo>
                <a:lnTo>
                  <a:pt x="268" y="880"/>
                </a:lnTo>
                <a:lnTo>
                  <a:pt x="274" y="882"/>
                </a:lnTo>
                <a:lnTo>
                  <a:pt x="274" y="882"/>
                </a:lnTo>
                <a:lnTo>
                  <a:pt x="276" y="882"/>
                </a:lnTo>
                <a:lnTo>
                  <a:pt x="276" y="882"/>
                </a:lnTo>
                <a:lnTo>
                  <a:pt x="290" y="868"/>
                </a:lnTo>
                <a:lnTo>
                  <a:pt x="290" y="868"/>
                </a:lnTo>
                <a:lnTo>
                  <a:pt x="304" y="852"/>
                </a:lnTo>
                <a:lnTo>
                  <a:pt x="304" y="852"/>
                </a:lnTo>
                <a:lnTo>
                  <a:pt x="320" y="832"/>
                </a:lnTo>
                <a:lnTo>
                  <a:pt x="320" y="832"/>
                </a:lnTo>
                <a:lnTo>
                  <a:pt x="332" y="816"/>
                </a:lnTo>
                <a:lnTo>
                  <a:pt x="332" y="816"/>
                </a:lnTo>
                <a:lnTo>
                  <a:pt x="344" y="820"/>
                </a:lnTo>
                <a:lnTo>
                  <a:pt x="344" y="820"/>
                </a:lnTo>
                <a:lnTo>
                  <a:pt x="354" y="822"/>
                </a:lnTo>
                <a:lnTo>
                  <a:pt x="354" y="822"/>
                </a:lnTo>
                <a:lnTo>
                  <a:pt x="358" y="824"/>
                </a:lnTo>
                <a:lnTo>
                  <a:pt x="358" y="824"/>
                </a:lnTo>
                <a:lnTo>
                  <a:pt x="362" y="824"/>
                </a:lnTo>
                <a:lnTo>
                  <a:pt x="362" y="824"/>
                </a:lnTo>
                <a:lnTo>
                  <a:pt x="370" y="826"/>
                </a:lnTo>
                <a:lnTo>
                  <a:pt x="370" y="826"/>
                </a:lnTo>
                <a:lnTo>
                  <a:pt x="376" y="828"/>
                </a:lnTo>
                <a:lnTo>
                  <a:pt x="376" y="828"/>
                </a:lnTo>
                <a:lnTo>
                  <a:pt x="394" y="832"/>
                </a:lnTo>
                <a:lnTo>
                  <a:pt x="394" y="832"/>
                </a:lnTo>
                <a:lnTo>
                  <a:pt x="408" y="832"/>
                </a:lnTo>
                <a:lnTo>
                  <a:pt x="408" y="832"/>
                </a:lnTo>
                <a:lnTo>
                  <a:pt x="412" y="854"/>
                </a:lnTo>
                <a:lnTo>
                  <a:pt x="412" y="854"/>
                </a:lnTo>
                <a:lnTo>
                  <a:pt x="422" y="898"/>
                </a:lnTo>
                <a:lnTo>
                  <a:pt x="422" y="898"/>
                </a:lnTo>
                <a:lnTo>
                  <a:pt x="428" y="918"/>
                </a:lnTo>
                <a:lnTo>
                  <a:pt x="428" y="918"/>
                </a:lnTo>
                <a:lnTo>
                  <a:pt x="430" y="918"/>
                </a:lnTo>
                <a:lnTo>
                  <a:pt x="430" y="918"/>
                </a:lnTo>
                <a:lnTo>
                  <a:pt x="436" y="918"/>
                </a:lnTo>
                <a:lnTo>
                  <a:pt x="436" y="918"/>
                </a:lnTo>
                <a:lnTo>
                  <a:pt x="452" y="918"/>
                </a:lnTo>
                <a:lnTo>
                  <a:pt x="452" y="918"/>
                </a:lnTo>
                <a:lnTo>
                  <a:pt x="470" y="918"/>
                </a:lnTo>
                <a:lnTo>
                  <a:pt x="470" y="918"/>
                </a:lnTo>
                <a:lnTo>
                  <a:pt x="476" y="918"/>
                </a:lnTo>
                <a:lnTo>
                  <a:pt x="476" y="918"/>
                </a:lnTo>
                <a:lnTo>
                  <a:pt x="478" y="918"/>
                </a:lnTo>
                <a:lnTo>
                  <a:pt x="478" y="918"/>
                </a:lnTo>
                <a:lnTo>
                  <a:pt x="484" y="898"/>
                </a:lnTo>
                <a:lnTo>
                  <a:pt x="484" y="898"/>
                </a:lnTo>
                <a:lnTo>
                  <a:pt x="494" y="854"/>
                </a:lnTo>
                <a:lnTo>
                  <a:pt x="494" y="854"/>
                </a:lnTo>
                <a:lnTo>
                  <a:pt x="498" y="832"/>
                </a:lnTo>
                <a:lnTo>
                  <a:pt x="498" y="832"/>
                </a:lnTo>
                <a:lnTo>
                  <a:pt x="510" y="832"/>
                </a:lnTo>
                <a:lnTo>
                  <a:pt x="510" y="832"/>
                </a:lnTo>
                <a:lnTo>
                  <a:pt x="530" y="828"/>
                </a:lnTo>
                <a:lnTo>
                  <a:pt x="530" y="828"/>
                </a:lnTo>
                <a:lnTo>
                  <a:pt x="536" y="826"/>
                </a:lnTo>
                <a:lnTo>
                  <a:pt x="536" y="826"/>
                </a:lnTo>
                <a:lnTo>
                  <a:pt x="544" y="824"/>
                </a:lnTo>
                <a:lnTo>
                  <a:pt x="544" y="824"/>
                </a:lnTo>
                <a:lnTo>
                  <a:pt x="548" y="824"/>
                </a:lnTo>
                <a:lnTo>
                  <a:pt x="548" y="824"/>
                </a:lnTo>
                <a:lnTo>
                  <a:pt x="552" y="822"/>
                </a:lnTo>
                <a:lnTo>
                  <a:pt x="552" y="822"/>
                </a:lnTo>
                <a:lnTo>
                  <a:pt x="562" y="820"/>
                </a:lnTo>
                <a:lnTo>
                  <a:pt x="562" y="820"/>
                </a:lnTo>
                <a:lnTo>
                  <a:pt x="574" y="816"/>
                </a:lnTo>
                <a:lnTo>
                  <a:pt x="574" y="816"/>
                </a:lnTo>
                <a:lnTo>
                  <a:pt x="586" y="832"/>
                </a:lnTo>
                <a:lnTo>
                  <a:pt x="586" y="832"/>
                </a:lnTo>
                <a:lnTo>
                  <a:pt x="602" y="852"/>
                </a:lnTo>
                <a:lnTo>
                  <a:pt x="602" y="852"/>
                </a:lnTo>
                <a:lnTo>
                  <a:pt x="616" y="868"/>
                </a:lnTo>
                <a:lnTo>
                  <a:pt x="616" y="868"/>
                </a:lnTo>
                <a:lnTo>
                  <a:pt x="630" y="882"/>
                </a:lnTo>
                <a:lnTo>
                  <a:pt x="630" y="882"/>
                </a:lnTo>
                <a:lnTo>
                  <a:pt x="632" y="882"/>
                </a:lnTo>
                <a:lnTo>
                  <a:pt x="632" y="882"/>
                </a:lnTo>
                <a:lnTo>
                  <a:pt x="636" y="880"/>
                </a:lnTo>
                <a:lnTo>
                  <a:pt x="636" y="880"/>
                </a:lnTo>
                <a:lnTo>
                  <a:pt x="652" y="872"/>
                </a:lnTo>
                <a:lnTo>
                  <a:pt x="652" y="872"/>
                </a:lnTo>
                <a:lnTo>
                  <a:pt x="668" y="864"/>
                </a:lnTo>
                <a:lnTo>
                  <a:pt x="668" y="864"/>
                </a:lnTo>
                <a:lnTo>
                  <a:pt x="672" y="862"/>
                </a:lnTo>
                <a:lnTo>
                  <a:pt x="672" y="862"/>
                </a:lnTo>
                <a:lnTo>
                  <a:pt x="674" y="862"/>
                </a:lnTo>
                <a:lnTo>
                  <a:pt x="674" y="862"/>
                </a:lnTo>
                <a:lnTo>
                  <a:pt x="670" y="840"/>
                </a:lnTo>
                <a:lnTo>
                  <a:pt x="670" y="840"/>
                </a:lnTo>
                <a:lnTo>
                  <a:pt x="666" y="820"/>
                </a:lnTo>
                <a:lnTo>
                  <a:pt x="666" y="820"/>
                </a:lnTo>
                <a:lnTo>
                  <a:pt x="662" y="796"/>
                </a:lnTo>
                <a:lnTo>
                  <a:pt x="662" y="796"/>
                </a:lnTo>
                <a:lnTo>
                  <a:pt x="656" y="776"/>
                </a:lnTo>
                <a:lnTo>
                  <a:pt x="656" y="776"/>
                </a:lnTo>
                <a:lnTo>
                  <a:pt x="666" y="770"/>
                </a:lnTo>
                <a:lnTo>
                  <a:pt x="666" y="770"/>
                </a:lnTo>
                <a:lnTo>
                  <a:pt x="682" y="758"/>
                </a:lnTo>
                <a:lnTo>
                  <a:pt x="682" y="758"/>
                </a:lnTo>
                <a:lnTo>
                  <a:pt x="688" y="754"/>
                </a:lnTo>
                <a:lnTo>
                  <a:pt x="688" y="754"/>
                </a:lnTo>
                <a:lnTo>
                  <a:pt x="690" y="752"/>
                </a:lnTo>
                <a:lnTo>
                  <a:pt x="690" y="752"/>
                </a:lnTo>
                <a:lnTo>
                  <a:pt x="694" y="748"/>
                </a:lnTo>
                <a:lnTo>
                  <a:pt x="694" y="748"/>
                </a:lnTo>
                <a:lnTo>
                  <a:pt x="708" y="736"/>
                </a:lnTo>
                <a:lnTo>
                  <a:pt x="708" y="736"/>
                </a:lnTo>
                <a:lnTo>
                  <a:pt x="718" y="728"/>
                </a:lnTo>
                <a:lnTo>
                  <a:pt x="718" y="728"/>
                </a:lnTo>
                <a:lnTo>
                  <a:pt x="736" y="738"/>
                </a:lnTo>
                <a:lnTo>
                  <a:pt x="736" y="738"/>
                </a:lnTo>
                <a:lnTo>
                  <a:pt x="776" y="756"/>
                </a:lnTo>
                <a:lnTo>
                  <a:pt x="776" y="756"/>
                </a:lnTo>
                <a:lnTo>
                  <a:pt x="790" y="762"/>
                </a:lnTo>
                <a:lnTo>
                  <a:pt x="790" y="762"/>
                </a:lnTo>
                <a:lnTo>
                  <a:pt x="796" y="764"/>
                </a:lnTo>
                <a:lnTo>
                  <a:pt x="796" y="764"/>
                </a:lnTo>
                <a:lnTo>
                  <a:pt x="802" y="758"/>
                </a:lnTo>
                <a:lnTo>
                  <a:pt x="802" y="758"/>
                </a:lnTo>
                <a:lnTo>
                  <a:pt x="806" y="752"/>
                </a:lnTo>
                <a:lnTo>
                  <a:pt x="806" y="752"/>
                </a:lnTo>
                <a:lnTo>
                  <a:pt x="812" y="746"/>
                </a:lnTo>
                <a:lnTo>
                  <a:pt x="812" y="746"/>
                </a:lnTo>
                <a:lnTo>
                  <a:pt x="822" y="732"/>
                </a:lnTo>
                <a:lnTo>
                  <a:pt x="822" y="732"/>
                </a:lnTo>
                <a:lnTo>
                  <a:pt x="826" y="726"/>
                </a:lnTo>
                <a:lnTo>
                  <a:pt x="826" y="726"/>
                </a:lnTo>
                <a:lnTo>
                  <a:pt x="814" y="708"/>
                </a:lnTo>
                <a:lnTo>
                  <a:pt x="814" y="708"/>
                </a:lnTo>
                <a:lnTo>
                  <a:pt x="788" y="672"/>
                </a:lnTo>
                <a:lnTo>
                  <a:pt x="788" y="672"/>
                </a:lnTo>
                <a:lnTo>
                  <a:pt x="774" y="656"/>
                </a:lnTo>
                <a:lnTo>
                  <a:pt x="774" y="656"/>
                </a:lnTo>
                <a:lnTo>
                  <a:pt x="778" y="650"/>
                </a:lnTo>
                <a:lnTo>
                  <a:pt x="778" y="650"/>
                </a:lnTo>
                <a:lnTo>
                  <a:pt x="780" y="646"/>
                </a:lnTo>
                <a:lnTo>
                  <a:pt x="780" y="646"/>
                </a:lnTo>
                <a:lnTo>
                  <a:pt x="790" y="628"/>
                </a:lnTo>
                <a:lnTo>
                  <a:pt x="790" y="628"/>
                </a:lnTo>
                <a:lnTo>
                  <a:pt x="792" y="622"/>
                </a:lnTo>
                <a:lnTo>
                  <a:pt x="792" y="622"/>
                </a:lnTo>
                <a:lnTo>
                  <a:pt x="796" y="616"/>
                </a:lnTo>
                <a:lnTo>
                  <a:pt x="796" y="616"/>
                </a:lnTo>
                <a:lnTo>
                  <a:pt x="804" y="598"/>
                </a:lnTo>
                <a:lnTo>
                  <a:pt x="804" y="598"/>
                </a:lnTo>
                <a:lnTo>
                  <a:pt x="808" y="586"/>
                </a:lnTo>
                <a:lnTo>
                  <a:pt x="808" y="586"/>
                </a:lnTo>
                <a:lnTo>
                  <a:pt x="828" y="586"/>
                </a:lnTo>
                <a:lnTo>
                  <a:pt x="828" y="586"/>
                </a:lnTo>
                <a:lnTo>
                  <a:pt x="852" y="586"/>
                </a:lnTo>
                <a:lnTo>
                  <a:pt x="852" y="586"/>
                </a:lnTo>
                <a:lnTo>
                  <a:pt x="864" y="586"/>
                </a:lnTo>
                <a:lnTo>
                  <a:pt x="864" y="586"/>
                </a:lnTo>
                <a:lnTo>
                  <a:pt x="874" y="586"/>
                </a:lnTo>
                <a:lnTo>
                  <a:pt x="874" y="586"/>
                </a:lnTo>
                <a:lnTo>
                  <a:pt x="894" y="584"/>
                </a:lnTo>
                <a:lnTo>
                  <a:pt x="894" y="584"/>
                </a:lnTo>
                <a:lnTo>
                  <a:pt x="896" y="578"/>
                </a:lnTo>
                <a:lnTo>
                  <a:pt x="896" y="578"/>
                </a:lnTo>
                <a:lnTo>
                  <a:pt x="898" y="574"/>
                </a:lnTo>
                <a:lnTo>
                  <a:pt x="898" y="574"/>
                </a:lnTo>
                <a:lnTo>
                  <a:pt x="898" y="570"/>
                </a:lnTo>
                <a:lnTo>
                  <a:pt x="898" y="570"/>
                </a:lnTo>
                <a:lnTo>
                  <a:pt x="900" y="560"/>
                </a:lnTo>
                <a:lnTo>
                  <a:pt x="900" y="560"/>
                </a:lnTo>
                <a:lnTo>
                  <a:pt x="902" y="552"/>
                </a:lnTo>
                <a:lnTo>
                  <a:pt x="902" y="552"/>
                </a:lnTo>
                <a:lnTo>
                  <a:pt x="904" y="544"/>
                </a:lnTo>
                <a:lnTo>
                  <a:pt x="904" y="544"/>
                </a:lnTo>
                <a:lnTo>
                  <a:pt x="906" y="536"/>
                </a:lnTo>
                <a:lnTo>
                  <a:pt x="906" y="536"/>
                </a:lnTo>
                <a:lnTo>
                  <a:pt x="888" y="526"/>
                </a:lnTo>
                <a:lnTo>
                  <a:pt x="888" y="526"/>
                </a:lnTo>
                <a:lnTo>
                  <a:pt x="846" y="506"/>
                </a:lnTo>
                <a:lnTo>
                  <a:pt x="846" y="506"/>
                </a:lnTo>
                <a:close/>
                <a:moveTo>
                  <a:pt x="452" y="736"/>
                </a:moveTo>
                <a:lnTo>
                  <a:pt x="452" y="736"/>
                </a:lnTo>
                <a:lnTo>
                  <a:pt x="424" y="734"/>
                </a:lnTo>
                <a:lnTo>
                  <a:pt x="398" y="730"/>
                </a:lnTo>
                <a:lnTo>
                  <a:pt x="370" y="724"/>
                </a:lnTo>
                <a:lnTo>
                  <a:pt x="346" y="714"/>
                </a:lnTo>
                <a:lnTo>
                  <a:pt x="320" y="702"/>
                </a:lnTo>
                <a:lnTo>
                  <a:pt x="298" y="688"/>
                </a:lnTo>
                <a:lnTo>
                  <a:pt x="276" y="672"/>
                </a:lnTo>
                <a:lnTo>
                  <a:pt x="258" y="654"/>
                </a:lnTo>
                <a:lnTo>
                  <a:pt x="240" y="634"/>
                </a:lnTo>
                <a:lnTo>
                  <a:pt x="224" y="614"/>
                </a:lnTo>
                <a:lnTo>
                  <a:pt x="210" y="590"/>
                </a:lnTo>
                <a:lnTo>
                  <a:pt x="198" y="566"/>
                </a:lnTo>
                <a:lnTo>
                  <a:pt x="188" y="542"/>
                </a:lnTo>
                <a:lnTo>
                  <a:pt x="182" y="514"/>
                </a:lnTo>
                <a:lnTo>
                  <a:pt x="178" y="488"/>
                </a:lnTo>
                <a:lnTo>
                  <a:pt x="176" y="458"/>
                </a:lnTo>
                <a:lnTo>
                  <a:pt x="176" y="458"/>
                </a:lnTo>
                <a:lnTo>
                  <a:pt x="178" y="430"/>
                </a:lnTo>
                <a:lnTo>
                  <a:pt x="182" y="402"/>
                </a:lnTo>
                <a:lnTo>
                  <a:pt x="188" y="376"/>
                </a:lnTo>
                <a:lnTo>
                  <a:pt x="198" y="350"/>
                </a:lnTo>
                <a:lnTo>
                  <a:pt x="210" y="326"/>
                </a:lnTo>
                <a:lnTo>
                  <a:pt x="224" y="304"/>
                </a:lnTo>
                <a:lnTo>
                  <a:pt x="240" y="282"/>
                </a:lnTo>
                <a:lnTo>
                  <a:pt x="258" y="262"/>
                </a:lnTo>
                <a:lnTo>
                  <a:pt x="276" y="246"/>
                </a:lnTo>
                <a:lnTo>
                  <a:pt x="298" y="230"/>
                </a:lnTo>
                <a:lnTo>
                  <a:pt x="320" y="216"/>
                </a:lnTo>
                <a:lnTo>
                  <a:pt x="346" y="204"/>
                </a:lnTo>
                <a:lnTo>
                  <a:pt x="370" y="194"/>
                </a:lnTo>
                <a:lnTo>
                  <a:pt x="398" y="188"/>
                </a:lnTo>
                <a:lnTo>
                  <a:pt x="424" y="184"/>
                </a:lnTo>
                <a:lnTo>
                  <a:pt x="452" y="182"/>
                </a:lnTo>
                <a:lnTo>
                  <a:pt x="452" y="182"/>
                </a:lnTo>
                <a:lnTo>
                  <a:pt x="482" y="184"/>
                </a:lnTo>
                <a:lnTo>
                  <a:pt x="508" y="188"/>
                </a:lnTo>
                <a:lnTo>
                  <a:pt x="536" y="194"/>
                </a:lnTo>
                <a:lnTo>
                  <a:pt x="560" y="204"/>
                </a:lnTo>
                <a:lnTo>
                  <a:pt x="584" y="216"/>
                </a:lnTo>
                <a:lnTo>
                  <a:pt x="608" y="230"/>
                </a:lnTo>
                <a:lnTo>
                  <a:pt x="630" y="246"/>
                </a:lnTo>
                <a:lnTo>
                  <a:pt x="648" y="262"/>
                </a:lnTo>
                <a:lnTo>
                  <a:pt x="666" y="282"/>
                </a:lnTo>
                <a:lnTo>
                  <a:pt x="682" y="304"/>
                </a:lnTo>
                <a:lnTo>
                  <a:pt x="696" y="326"/>
                </a:lnTo>
                <a:lnTo>
                  <a:pt x="708" y="350"/>
                </a:lnTo>
                <a:lnTo>
                  <a:pt x="718" y="376"/>
                </a:lnTo>
                <a:lnTo>
                  <a:pt x="724" y="402"/>
                </a:lnTo>
                <a:lnTo>
                  <a:pt x="728" y="430"/>
                </a:lnTo>
                <a:lnTo>
                  <a:pt x="730" y="458"/>
                </a:lnTo>
                <a:lnTo>
                  <a:pt x="730" y="458"/>
                </a:lnTo>
                <a:lnTo>
                  <a:pt x="728" y="488"/>
                </a:lnTo>
                <a:lnTo>
                  <a:pt x="724" y="514"/>
                </a:lnTo>
                <a:lnTo>
                  <a:pt x="718" y="542"/>
                </a:lnTo>
                <a:lnTo>
                  <a:pt x="708" y="566"/>
                </a:lnTo>
                <a:lnTo>
                  <a:pt x="696" y="590"/>
                </a:lnTo>
                <a:lnTo>
                  <a:pt x="682" y="614"/>
                </a:lnTo>
                <a:lnTo>
                  <a:pt x="666" y="634"/>
                </a:lnTo>
                <a:lnTo>
                  <a:pt x="648" y="654"/>
                </a:lnTo>
                <a:lnTo>
                  <a:pt x="630" y="672"/>
                </a:lnTo>
                <a:lnTo>
                  <a:pt x="608" y="688"/>
                </a:lnTo>
                <a:lnTo>
                  <a:pt x="584" y="702"/>
                </a:lnTo>
                <a:lnTo>
                  <a:pt x="560" y="714"/>
                </a:lnTo>
                <a:lnTo>
                  <a:pt x="536" y="724"/>
                </a:lnTo>
                <a:lnTo>
                  <a:pt x="508" y="730"/>
                </a:lnTo>
                <a:lnTo>
                  <a:pt x="482" y="734"/>
                </a:lnTo>
                <a:lnTo>
                  <a:pt x="452" y="736"/>
                </a:lnTo>
                <a:lnTo>
                  <a:pt x="452" y="736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lt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Freeform 5"/>
          <p:cNvSpPr>
            <a:spLocks noEditPoints="1"/>
          </p:cNvSpPr>
          <p:nvPr/>
        </p:nvSpPr>
        <p:spPr bwMode="auto">
          <a:xfrm rot="516516">
            <a:off x="2841521" y="4228312"/>
            <a:ext cx="547919" cy="555176"/>
          </a:xfrm>
          <a:custGeom>
            <a:avLst/>
            <a:gdLst>
              <a:gd name="T0" fmla="*/ 830 w 906"/>
              <a:gd name="T1" fmla="*/ 452 h 918"/>
              <a:gd name="T2" fmla="*/ 906 w 906"/>
              <a:gd name="T3" fmla="*/ 380 h 918"/>
              <a:gd name="T4" fmla="*/ 896 w 906"/>
              <a:gd name="T5" fmla="*/ 340 h 918"/>
              <a:gd name="T6" fmla="*/ 828 w 906"/>
              <a:gd name="T7" fmla="*/ 330 h 918"/>
              <a:gd name="T8" fmla="*/ 780 w 906"/>
              <a:gd name="T9" fmla="*/ 272 h 918"/>
              <a:gd name="T10" fmla="*/ 826 w 906"/>
              <a:gd name="T11" fmla="*/ 192 h 918"/>
              <a:gd name="T12" fmla="*/ 790 w 906"/>
              <a:gd name="T13" fmla="*/ 156 h 918"/>
              <a:gd name="T14" fmla="*/ 694 w 906"/>
              <a:gd name="T15" fmla="*/ 168 h 918"/>
              <a:gd name="T16" fmla="*/ 662 w 906"/>
              <a:gd name="T17" fmla="*/ 122 h 918"/>
              <a:gd name="T18" fmla="*/ 668 w 906"/>
              <a:gd name="T19" fmla="*/ 52 h 918"/>
              <a:gd name="T20" fmla="*/ 602 w 906"/>
              <a:gd name="T21" fmla="*/ 66 h 918"/>
              <a:gd name="T22" fmla="*/ 548 w 906"/>
              <a:gd name="T23" fmla="*/ 94 h 918"/>
              <a:gd name="T24" fmla="*/ 494 w 906"/>
              <a:gd name="T25" fmla="*/ 64 h 918"/>
              <a:gd name="T26" fmla="*/ 452 w 906"/>
              <a:gd name="T27" fmla="*/ 0 h 918"/>
              <a:gd name="T28" fmla="*/ 408 w 906"/>
              <a:gd name="T29" fmla="*/ 84 h 918"/>
              <a:gd name="T30" fmla="*/ 358 w 906"/>
              <a:gd name="T31" fmla="*/ 94 h 918"/>
              <a:gd name="T32" fmla="*/ 290 w 906"/>
              <a:gd name="T33" fmla="*/ 50 h 918"/>
              <a:gd name="T34" fmla="*/ 238 w 906"/>
              <a:gd name="T35" fmla="*/ 52 h 918"/>
              <a:gd name="T36" fmla="*/ 250 w 906"/>
              <a:gd name="T37" fmla="*/ 142 h 918"/>
              <a:gd name="T38" fmla="*/ 212 w 906"/>
              <a:gd name="T39" fmla="*/ 168 h 918"/>
              <a:gd name="T40" fmla="*/ 110 w 906"/>
              <a:gd name="T41" fmla="*/ 154 h 918"/>
              <a:gd name="T42" fmla="*/ 80 w 906"/>
              <a:gd name="T43" fmla="*/ 192 h 918"/>
              <a:gd name="T44" fmla="*/ 116 w 906"/>
              <a:gd name="T45" fmla="*/ 288 h 918"/>
              <a:gd name="T46" fmla="*/ 78 w 906"/>
              <a:gd name="T47" fmla="*/ 330 h 918"/>
              <a:gd name="T48" fmla="*/ 8 w 906"/>
              <a:gd name="T49" fmla="*/ 344 h 918"/>
              <a:gd name="T50" fmla="*/ 0 w 906"/>
              <a:gd name="T51" fmla="*/ 380 h 918"/>
              <a:gd name="T52" fmla="*/ 76 w 906"/>
              <a:gd name="T53" fmla="*/ 458 h 918"/>
              <a:gd name="T54" fmla="*/ 18 w 906"/>
              <a:gd name="T55" fmla="*/ 526 h 918"/>
              <a:gd name="T56" fmla="*/ 8 w 906"/>
              <a:gd name="T57" fmla="*/ 574 h 918"/>
              <a:gd name="T58" fmla="*/ 54 w 906"/>
              <a:gd name="T59" fmla="*/ 586 h 918"/>
              <a:gd name="T60" fmla="*/ 116 w 906"/>
              <a:gd name="T61" fmla="*/ 628 h 918"/>
              <a:gd name="T62" fmla="*/ 92 w 906"/>
              <a:gd name="T63" fmla="*/ 708 h 918"/>
              <a:gd name="T64" fmla="*/ 110 w 906"/>
              <a:gd name="T65" fmla="*/ 764 h 918"/>
              <a:gd name="T66" fmla="*/ 198 w 906"/>
              <a:gd name="T67" fmla="*/ 736 h 918"/>
              <a:gd name="T68" fmla="*/ 250 w 906"/>
              <a:gd name="T69" fmla="*/ 776 h 918"/>
              <a:gd name="T70" fmla="*/ 234 w 906"/>
              <a:gd name="T71" fmla="*/ 862 h 918"/>
              <a:gd name="T72" fmla="*/ 290 w 906"/>
              <a:gd name="T73" fmla="*/ 868 h 918"/>
              <a:gd name="T74" fmla="*/ 354 w 906"/>
              <a:gd name="T75" fmla="*/ 822 h 918"/>
              <a:gd name="T76" fmla="*/ 408 w 906"/>
              <a:gd name="T77" fmla="*/ 832 h 918"/>
              <a:gd name="T78" fmla="*/ 436 w 906"/>
              <a:gd name="T79" fmla="*/ 918 h 918"/>
              <a:gd name="T80" fmla="*/ 494 w 906"/>
              <a:gd name="T81" fmla="*/ 854 h 918"/>
              <a:gd name="T82" fmla="*/ 544 w 906"/>
              <a:gd name="T83" fmla="*/ 824 h 918"/>
              <a:gd name="T84" fmla="*/ 602 w 906"/>
              <a:gd name="T85" fmla="*/ 852 h 918"/>
              <a:gd name="T86" fmla="*/ 652 w 906"/>
              <a:gd name="T87" fmla="*/ 872 h 918"/>
              <a:gd name="T88" fmla="*/ 662 w 906"/>
              <a:gd name="T89" fmla="*/ 796 h 918"/>
              <a:gd name="T90" fmla="*/ 690 w 906"/>
              <a:gd name="T91" fmla="*/ 752 h 918"/>
              <a:gd name="T92" fmla="*/ 790 w 906"/>
              <a:gd name="T93" fmla="*/ 762 h 918"/>
              <a:gd name="T94" fmla="*/ 822 w 906"/>
              <a:gd name="T95" fmla="*/ 732 h 918"/>
              <a:gd name="T96" fmla="*/ 780 w 906"/>
              <a:gd name="T97" fmla="*/ 646 h 918"/>
              <a:gd name="T98" fmla="*/ 808 w 906"/>
              <a:gd name="T99" fmla="*/ 586 h 918"/>
              <a:gd name="T100" fmla="*/ 896 w 906"/>
              <a:gd name="T101" fmla="*/ 578 h 918"/>
              <a:gd name="T102" fmla="*/ 904 w 906"/>
              <a:gd name="T103" fmla="*/ 544 h 918"/>
              <a:gd name="T104" fmla="*/ 370 w 906"/>
              <a:gd name="T105" fmla="*/ 724 h 918"/>
              <a:gd name="T106" fmla="*/ 182 w 906"/>
              <a:gd name="T107" fmla="*/ 514 h 918"/>
              <a:gd name="T108" fmla="*/ 258 w 906"/>
              <a:gd name="T109" fmla="*/ 262 h 918"/>
              <a:gd name="T110" fmla="*/ 508 w 906"/>
              <a:gd name="T111" fmla="*/ 188 h 918"/>
              <a:gd name="T112" fmla="*/ 718 w 906"/>
              <a:gd name="T113" fmla="*/ 376 h 918"/>
              <a:gd name="T114" fmla="*/ 666 w 906"/>
              <a:gd name="T115" fmla="*/ 634 h 9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906" h="918">
                <a:moveTo>
                  <a:pt x="846" y="506"/>
                </a:moveTo>
                <a:lnTo>
                  <a:pt x="846" y="506"/>
                </a:lnTo>
                <a:lnTo>
                  <a:pt x="828" y="498"/>
                </a:lnTo>
                <a:lnTo>
                  <a:pt x="828" y="498"/>
                </a:lnTo>
                <a:lnTo>
                  <a:pt x="828" y="486"/>
                </a:lnTo>
                <a:lnTo>
                  <a:pt x="828" y="486"/>
                </a:lnTo>
                <a:lnTo>
                  <a:pt x="830" y="466"/>
                </a:lnTo>
                <a:lnTo>
                  <a:pt x="830" y="466"/>
                </a:lnTo>
                <a:lnTo>
                  <a:pt x="830" y="458"/>
                </a:lnTo>
                <a:lnTo>
                  <a:pt x="830" y="458"/>
                </a:lnTo>
                <a:lnTo>
                  <a:pt x="830" y="452"/>
                </a:lnTo>
                <a:lnTo>
                  <a:pt x="830" y="452"/>
                </a:lnTo>
                <a:lnTo>
                  <a:pt x="828" y="432"/>
                </a:lnTo>
                <a:lnTo>
                  <a:pt x="828" y="432"/>
                </a:lnTo>
                <a:lnTo>
                  <a:pt x="828" y="420"/>
                </a:lnTo>
                <a:lnTo>
                  <a:pt x="828" y="420"/>
                </a:lnTo>
                <a:lnTo>
                  <a:pt x="846" y="412"/>
                </a:lnTo>
                <a:lnTo>
                  <a:pt x="846" y="412"/>
                </a:lnTo>
                <a:lnTo>
                  <a:pt x="888" y="390"/>
                </a:lnTo>
                <a:lnTo>
                  <a:pt x="888" y="390"/>
                </a:lnTo>
                <a:lnTo>
                  <a:pt x="906" y="380"/>
                </a:lnTo>
                <a:lnTo>
                  <a:pt x="906" y="380"/>
                </a:lnTo>
                <a:lnTo>
                  <a:pt x="904" y="374"/>
                </a:lnTo>
                <a:lnTo>
                  <a:pt x="904" y="374"/>
                </a:lnTo>
                <a:lnTo>
                  <a:pt x="902" y="366"/>
                </a:lnTo>
                <a:lnTo>
                  <a:pt x="902" y="366"/>
                </a:lnTo>
                <a:lnTo>
                  <a:pt x="900" y="356"/>
                </a:lnTo>
                <a:lnTo>
                  <a:pt x="900" y="356"/>
                </a:lnTo>
                <a:lnTo>
                  <a:pt x="898" y="348"/>
                </a:lnTo>
                <a:lnTo>
                  <a:pt x="898" y="348"/>
                </a:lnTo>
                <a:lnTo>
                  <a:pt x="898" y="344"/>
                </a:lnTo>
                <a:lnTo>
                  <a:pt x="898" y="344"/>
                </a:lnTo>
                <a:lnTo>
                  <a:pt x="896" y="340"/>
                </a:lnTo>
                <a:lnTo>
                  <a:pt x="896" y="340"/>
                </a:lnTo>
                <a:lnTo>
                  <a:pt x="894" y="332"/>
                </a:lnTo>
                <a:lnTo>
                  <a:pt x="894" y="332"/>
                </a:lnTo>
                <a:lnTo>
                  <a:pt x="874" y="332"/>
                </a:lnTo>
                <a:lnTo>
                  <a:pt x="874" y="332"/>
                </a:lnTo>
                <a:lnTo>
                  <a:pt x="864" y="330"/>
                </a:lnTo>
                <a:lnTo>
                  <a:pt x="864" y="330"/>
                </a:lnTo>
                <a:lnTo>
                  <a:pt x="852" y="330"/>
                </a:lnTo>
                <a:lnTo>
                  <a:pt x="852" y="330"/>
                </a:lnTo>
                <a:lnTo>
                  <a:pt x="828" y="330"/>
                </a:lnTo>
                <a:lnTo>
                  <a:pt x="828" y="330"/>
                </a:lnTo>
                <a:lnTo>
                  <a:pt x="808" y="332"/>
                </a:lnTo>
                <a:lnTo>
                  <a:pt x="808" y="332"/>
                </a:lnTo>
                <a:lnTo>
                  <a:pt x="804" y="320"/>
                </a:lnTo>
                <a:lnTo>
                  <a:pt x="804" y="320"/>
                </a:lnTo>
                <a:lnTo>
                  <a:pt x="796" y="302"/>
                </a:lnTo>
                <a:lnTo>
                  <a:pt x="796" y="302"/>
                </a:lnTo>
                <a:lnTo>
                  <a:pt x="792" y="296"/>
                </a:lnTo>
                <a:lnTo>
                  <a:pt x="792" y="296"/>
                </a:lnTo>
                <a:lnTo>
                  <a:pt x="790" y="288"/>
                </a:lnTo>
                <a:lnTo>
                  <a:pt x="790" y="288"/>
                </a:lnTo>
                <a:lnTo>
                  <a:pt x="780" y="272"/>
                </a:lnTo>
                <a:lnTo>
                  <a:pt x="780" y="272"/>
                </a:lnTo>
                <a:lnTo>
                  <a:pt x="778" y="266"/>
                </a:lnTo>
                <a:lnTo>
                  <a:pt x="778" y="266"/>
                </a:lnTo>
                <a:lnTo>
                  <a:pt x="774" y="262"/>
                </a:lnTo>
                <a:lnTo>
                  <a:pt x="774" y="262"/>
                </a:lnTo>
                <a:lnTo>
                  <a:pt x="788" y="246"/>
                </a:lnTo>
                <a:lnTo>
                  <a:pt x="788" y="246"/>
                </a:lnTo>
                <a:lnTo>
                  <a:pt x="814" y="210"/>
                </a:lnTo>
                <a:lnTo>
                  <a:pt x="814" y="210"/>
                </a:lnTo>
                <a:lnTo>
                  <a:pt x="826" y="192"/>
                </a:lnTo>
                <a:lnTo>
                  <a:pt x="826" y="192"/>
                </a:lnTo>
                <a:lnTo>
                  <a:pt x="822" y="186"/>
                </a:lnTo>
                <a:lnTo>
                  <a:pt x="822" y="186"/>
                </a:lnTo>
                <a:lnTo>
                  <a:pt x="812" y="172"/>
                </a:lnTo>
                <a:lnTo>
                  <a:pt x="812" y="172"/>
                </a:lnTo>
                <a:lnTo>
                  <a:pt x="806" y="166"/>
                </a:lnTo>
                <a:lnTo>
                  <a:pt x="806" y="166"/>
                </a:lnTo>
                <a:lnTo>
                  <a:pt x="802" y="160"/>
                </a:lnTo>
                <a:lnTo>
                  <a:pt x="802" y="160"/>
                </a:lnTo>
                <a:lnTo>
                  <a:pt x="796" y="154"/>
                </a:lnTo>
                <a:lnTo>
                  <a:pt x="796" y="154"/>
                </a:lnTo>
                <a:lnTo>
                  <a:pt x="790" y="156"/>
                </a:lnTo>
                <a:lnTo>
                  <a:pt x="790" y="156"/>
                </a:lnTo>
                <a:lnTo>
                  <a:pt x="776" y="162"/>
                </a:lnTo>
                <a:lnTo>
                  <a:pt x="776" y="162"/>
                </a:lnTo>
                <a:lnTo>
                  <a:pt x="736" y="180"/>
                </a:lnTo>
                <a:lnTo>
                  <a:pt x="736" y="180"/>
                </a:lnTo>
                <a:lnTo>
                  <a:pt x="718" y="190"/>
                </a:lnTo>
                <a:lnTo>
                  <a:pt x="718" y="190"/>
                </a:lnTo>
                <a:lnTo>
                  <a:pt x="708" y="182"/>
                </a:lnTo>
                <a:lnTo>
                  <a:pt x="708" y="182"/>
                </a:lnTo>
                <a:lnTo>
                  <a:pt x="694" y="168"/>
                </a:lnTo>
                <a:lnTo>
                  <a:pt x="694" y="168"/>
                </a:lnTo>
                <a:lnTo>
                  <a:pt x="690" y="166"/>
                </a:lnTo>
                <a:lnTo>
                  <a:pt x="690" y="166"/>
                </a:lnTo>
                <a:lnTo>
                  <a:pt x="688" y="164"/>
                </a:lnTo>
                <a:lnTo>
                  <a:pt x="688" y="164"/>
                </a:lnTo>
                <a:lnTo>
                  <a:pt x="682" y="160"/>
                </a:lnTo>
                <a:lnTo>
                  <a:pt x="682" y="160"/>
                </a:lnTo>
                <a:lnTo>
                  <a:pt x="666" y="148"/>
                </a:lnTo>
                <a:lnTo>
                  <a:pt x="666" y="148"/>
                </a:lnTo>
                <a:lnTo>
                  <a:pt x="656" y="142"/>
                </a:lnTo>
                <a:lnTo>
                  <a:pt x="656" y="142"/>
                </a:lnTo>
                <a:lnTo>
                  <a:pt x="662" y="122"/>
                </a:lnTo>
                <a:lnTo>
                  <a:pt x="662" y="122"/>
                </a:lnTo>
                <a:lnTo>
                  <a:pt x="666" y="98"/>
                </a:lnTo>
                <a:lnTo>
                  <a:pt x="666" y="98"/>
                </a:lnTo>
                <a:lnTo>
                  <a:pt x="670" y="76"/>
                </a:lnTo>
                <a:lnTo>
                  <a:pt x="670" y="76"/>
                </a:lnTo>
                <a:lnTo>
                  <a:pt x="674" y="56"/>
                </a:lnTo>
                <a:lnTo>
                  <a:pt x="674" y="56"/>
                </a:lnTo>
                <a:lnTo>
                  <a:pt x="672" y="56"/>
                </a:lnTo>
                <a:lnTo>
                  <a:pt x="672" y="56"/>
                </a:lnTo>
                <a:lnTo>
                  <a:pt x="668" y="52"/>
                </a:lnTo>
                <a:lnTo>
                  <a:pt x="668" y="52"/>
                </a:lnTo>
                <a:lnTo>
                  <a:pt x="652" y="44"/>
                </a:lnTo>
                <a:lnTo>
                  <a:pt x="652" y="44"/>
                </a:lnTo>
                <a:lnTo>
                  <a:pt x="636" y="38"/>
                </a:lnTo>
                <a:lnTo>
                  <a:pt x="636" y="38"/>
                </a:lnTo>
                <a:lnTo>
                  <a:pt x="632" y="36"/>
                </a:lnTo>
                <a:lnTo>
                  <a:pt x="632" y="36"/>
                </a:lnTo>
                <a:lnTo>
                  <a:pt x="630" y="34"/>
                </a:lnTo>
                <a:lnTo>
                  <a:pt x="630" y="34"/>
                </a:lnTo>
                <a:lnTo>
                  <a:pt x="616" y="50"/>
                </a:lnTo>
                <a:lnTo>
                  <a:pt x="616" y="50"/>
                </a:lnTo>
                <a:lnTo>
                  <a:pt x="602" y="66"/>
                </a:lnTo>
                <a:lnTo>
                  <a:pt x="602" y="66"/>
                </a:lnTo>
                <a:lnTo>
                  <a:pt x="586" y="86"/>
                </a:lnTo>
                <a:lnTo>
                  <a:pt x="586" y="86"/>
                </a:lnTo>
                <a:lnTo>
                  <a:pt x="574" y="102"/>
                </a:lnTo>
                <a:lnTo>
                  <a:pt x="574" y="102"/>
                </a:lnTo>
                <a:lnTo>
                  <a:pt x="562" y="98"/>
                </a:lnTo>
                <a:lnTo>
                  <a:pt x="562" y="98"/>
                </a:lnTo>
                <a:lnTo>
                  <a:pt x="552" y="96"/>
                </a:lnTo>
                <a:lnTo>
                  <a:pt x="552" y="96"/>
                </a:lnTo>
                <a:lnTo>
                  <a:pt x="548" y="94"/>
                </a:lnTo>
                <a:lnTo>
                  <a:pt x="548" y="94"/>
                </a:lnTo>
                <a:lnTo>
                  <a:pt x="544" y="94"/>
                </a:lnTo>
                <a:lnTo>
                  <a:pt x="544" y="94"/>
                </a:lnTo>
                <a:lnTo>
                  <a:pt x="536" y="92"/>
                </a:lnTo>
                <a:lnTo>
                  <a:pt x="536" y="92"/>
                </a:lnTo>
                <a:lnTo>
                  <a:pt x="530" y="90"/>
                </a:lnTo>
                <a:lnTo>
                  <a:pt x="530" y="90"/>
                </a:lnTo>
                <a:lnTo>
                  <a:pt x="510" y="86"/>
                </a:lnTo>
                <a:lnTo>
                  <a:pt x="510" y="86"/>
                </a:lnTo>
                <a:lnTo>
                  <a:pt x="498" y="84"/>
                </a:lnTo>
                <a:lnTo>
                  <a:pt x="498" y="84"/>
                </a:lnTo>
                <a:lnTo>
                  <a:pt x="494" y="64"/>
                </a:lnTo>
                <a:lnTo>
                  <a:pt x="494" y="64"/>
                </a:lnTo>
                <a:lnTo>
                  <a:pt x="484" y="20"/>
                </a:lnTo>
                <a:lnTo>
                  <a:pt x="484" y="20"/>
                </a:lnTo>
                <a:lnTo>
                  <a:pt x="478" y="0"/>
                </a:lnTo>
                <a:lnTo>
                  <a:pt x="478" y="0"/>
                </a:lnTo>
                <a:lnTo>
                  <a:pt x="476" y="0"/>
                </a:lnTo>
                <a:lnTo>
                  <a:pt x="476" y="0"/>
                </a:lnTo>
                <a:lnTo>
                  <a:pt x="470" y="0"/>
                </a:lnTo>
                <a:lnTo>
                  <a:pt x="470" y="0"/>
                </a:lnTo>
                <a:lnTo>
                  <a:pt x="452" y="0"/>
                </a:lnTo>
                <a:lnTo>
                  <a:pt x="452" y="0"/>
                </a:lnTo>
                <a:lnTo>
                  <a:pt x="436" y="0"/>
                </a:lnTo>
                <a:lnTo>
                  <a:pt x="436" y="0"/>
                </a:lnTo>
                <a:lnTo>
                  <a:pt x="430" y="0"/>
                </a:lnTo>
                <a:lnTo>
                  <a:pt x="430" y="0"/>
                </a:lnTo>
                <a:lnTo>
                  <a:pt x="428" y="0"/>
                </a:lnTo>
                <a:lnTo>
                  <a:pt x="428" y="0"/>
                </a:lnTo>
                <a:lnTo>
                  <a:pt x="422" y="20"/>
                </a:lnTo>
                <a:lnTo>
                  <a:pt x="422" y="20"/>
                </a:lnTo>
                <a:lnTo>
                  <a:pt x="412" y="64"/>
                </a:lnTo>
                <a:lnTo>
                  <a:pt x="412" y="64"/>
                </a:lnTo>
                <a:lnTo>
                  <a:pt x="408" y="84"/>
                </a:lnTo>
                <a:lnTo>
                  <a:pt x="408" y="84"/>
                </a:lnTo>
                <a:lnTo>
                  <a:pt x="394" y="86"/>
                </a:lnTo>
                <a:lnTo>
                  <a:pt x="394" y="86"/>
                </a:lnTo>
                <a:lnTo>
                  <a:pt x="376" y="90"/>
                </a:lnTo>
                <a:lnTo>
                  <a:pt x="376" y="90"/>
                </a:lnTo>
                <a:lnTo>
                  <a:pt x="370" y="92"/>
                </a:lnTo>
                <a:lnTo>
                  <a:pt x="370" y="92"/>
                </a:lnTo>
                <a:lnTo>
                  <a:pt x="362" y="94"/>
                </a:lnTo>
                <a:lnTo>
                  <a:pt x="362" y="94"/>
                </a:lnTo>
                <a:lnTo>
                  <a:pt x="358" y="94"/>
                </a:lnTo>
                <a:lnTo>
                  <a:pt x="358" y="94"/>
                </a:lnTo>
                <a:lnTo>
                  <a:pt x="354" y="96"/>
                </a:lnTo>
                <a:lnTo>
                  <a:pt x="354" y="96"/>
                </a:lnTo>
                <a:lnTo>
                  <a:pt x="344" y="98"/>
                </a:lnTo>
                <a:lnTo>
                  <a:pt x="344" y="98"/>
                </a:lnTo>
                <a:lnTo>
                  <a:pt x="332" y="102"/>
                </a:lnTo>
                <a:lnTo>
                  <a:pt x="332" y="102"/>
                </a:lnTo>
                <a:lnTo>
                  <a:pt x="320" y="86"/>
                </a:lnTo>
                <a:lnTo>
                  <a:pt x="320" y="86"/>
                </a:lnTo>
                <a:lnTo>
                  <a:pt x="304" y="66"/>
                </a:lnTo>
                <a:lnTo>
                  <a:pt x="304" y="66"/>
                </a:lnTo>
                <a:lnTo>
                  <a:pt x="290" y="50"/>
                </a:lnTo>
                <a:lnTo>
                  <a:pt x="290" y="50"/>
                </a:lnTo>
                <a:lnTo>
                  <a:pt x="276" y="34"/>
                </a:lnTo>
                <a:lnTo>
                  <a:pt x="276" y="34"/>
                </a:lnTo>
                <a:lnTo>
                  <a:pt x="274" y="36"/>
                </a:lnTo>
                <a:lnTo>
                  <a:pt x="274" y="36"/>
                </a:lnTo>
                <a:lnTo>
                  <a:pt x="268" y="38"/>
                </a:lnTo>
                <a:lnTo>
                  <a:pt x="268" y="38"/>
                </a:lnTo>
                <a:lnTo>
                  <a:pt x="254" y="44"/>
                </a:lnTo>
                <a:lnTo>
                  <a:pt x="254" y="44"/>
                </a:lnTo>
                <a:lnTo>
                  <a:pt x="238" y="52"/>
                </a:lnTo>
                <a:lnTo>
                  <a:pt x="238" y="52"/>
                </a:lnTo>
                <a:lnTo>
                  <a:pt x="234" y="56"/>
                </a:lnTo>
                <a:lnTo>
                  <a:pt x="234" y="56"/>
                </a:lnTo>
                <a:lnTo>
                  <a:pt x="232" y="56"/>
                </a:lnTo>
                <a:lnTo>
                  <a:pt x="232" y="56"/>
                </a:lnTo>
                <a:lnTo>
                  <a:pt x="236" y="76"/>
                </a:lnTo>
                <a:lnTo>
                  <a:pt x="236" y="76"/>
                </a:lnTo>
                <a:lnTo>
                  <a:pt x="240" y="98"/>
                </a:lnTo>
                <a:lnTo>
                  <a:pt x="240" y="98"/>
                </a:lnTo>
                <a:lnTo>
                  <a:pt x="244" y="122"/>
                </a:lnTo>
                <a:lnTo>
                  <a:pt x="244" y="122"/>
                </a:lnTo>
                <a:lnTo>
                  <a:pt x="250" y="142"/>
                </a:lnTo>
                <a:lnTo>
                  <a:pt x="250" y="142"/>
                </a:lnTo>
                <a:lnTo>
                  <a:pt x="240" y="148"/>
                </a:lnTo>
                <a:lnTo>
                  <a:pt x="240" y="148"/>
                </a:lnTo>
                <a:lnTo>
                  <a:pt x="224" y="160"/>
                </a:lnTo>
                <a:lnTo>
                  <a:pt x="224" y="160"/>
                </a:lnTo>
                <a:lnTo>
                  <a:pt x="218" y="164"/>
                </a:lnTo>
                <a:lnTo>
                  <a:pt x="218" y="164"/>
                </a:lnTo>
                <a:lnTo>
                  <a:pt x="216" y="166"/>
                </a:lnTo>
                <a:lnTo>
                  <a:pt x="216" y="166"/>
                </a:lnTo>
                <a:lnTo>
                  <a:pt x="212" y="168"/>
                </a:lnTo>
                <a:lnTo>
                  <a:pt x="212" y="168"/>
                </a:lnTo>
                <a:lnTo>
                  <a:pt x="198" y="182"/>
                </a:lnTo>
                <a:lnTo>
                  <a:pt x="198" y="182"/>
                </a:lnTo>
                <a:lnTo>
                  <a:pt x="188" y="190"/>
                </a:lnTo>
                <a:lnTo>
                  <a:pt x="188" y="190"/>
                </a:lnTo>
                <a:lnTo>
                  <a:pt x="170" y="180"/>
                </a:lnTo>
                <a:lnTo>
                  <a:pt x="170" y="180"/>
                </a:lnTo>
                <a:lnTo>
                  <a:pt x="128" y="162"/>
                </a:lnTo>
                <a:lnTo>
                  <a:pt x="128" y="162"/>
                </a:lnTo>
                <a:lnTo>
                  <a:pt x="114" y="156"/>
                </a:lnTo>
                <a:lnTo>
                  <a:pt x="114" y="156"/>
                </a:lnTo>
                <a:lnTo>
                  <a:pt x="110" y="154"/>
                </a:lnTo>
                <a:lnTo>
                  <a:pt x="110" y="154"/>
                </a:lnTo>
                <a:lnTo>
                  <a:pt x="104" y="160"/>
                </a:lnTo>
                <a:lnTo>
                  <a:pt x="104" y="160"/>
                </a:lnTo>
                <a:lnTo>
                  <a:pt x="100" y="166"/>
                </a:lnTo>
                <a:lnTo>
                  <a:pt x="100" y="166"/>
                </a:lnTo>
                <a:lnTo>
                  <a:pt x="94" y="172"/>
                </a:lnTo>
                <a:lnTo>
                  <a:pt x="94" y="172"/>
                </a:lnTo>
                <a:lnTo>
                  <a:pt x="84" y="186"/>
                </a:lnTo>
                <a:lnTo>
                  <a:pt x="84" y="186"/>
                </a:lnTo>
                <a:lnTo>
                  <a:pt x="80" y="192"/>
                </a:lnTo>
                <a:lnTo>
                  <a:pt x="80" y="192"/>
                </a:lnTo>
                <a:lnTo>
                  <a:pt x="92" y="210"/>
                </a:lnTo>
                <a:lnTo>
                  <a:pt x="92" y="210"/>
                </a:lnTo>
                <a:lnTo>
                  <a:pt x="118" y="246"/>
                </a:lnTo>
                <a:lnTo>
                  <a:pt x="118" y="246"/>
                </a:lnTo>
                <a:lnTo>
                  <a:pt x="132" y="262"/>
                </a:lnTo>
                <a:lnTo>
                  <a:pt x="132" y="262"/>
                </a:lnTo>
                <a:lnTo>
                  <a:pt x="128" y="266"/>
                </a:lnTo>
                <a:lnTo>
                  <a:pt x="128" y="266"/>
                </a:lnTo>
                <a:lnTo>
                  <a:pt x="126" y="272"/>
                </a:lnTo>
                <a:lnTo>
                  <a:pt x="126" y="272"/>
                </a:lnTo>
                <a:lnTo>
                  <a:pt x="116" y="288"/>
                </a:lnTo>
                <a:lnTo>
                  <a:pt x="116" y="288"/>
                </a:lnTo>
                <a:lnTo>
                  <a:pt x="114" y="296"/>
                </a:lnTo>
                <a:lnTo>
                  <a:pt x="114" y="296"/>
                </a:lnTo>
                <a:lnTo>
                  <a:pt x="110" y="302"/>
                </a:lnTo>
                <a:lnTo>
                  <a:pt x="110" y="302"/>
                </a:lnTo>
                <a:lnTo>
                  <a:pt x="102" y="320"/>
                </a:lnTo>
                <a:lnTo>
                  <a:pt x="102" y="320"/>
                </a:lnTo>
                <a:lnTo>
                  <a:pt x="98" y="332"/>
                </a:lnTo>
                <a:lnTo>
                  <a:pt x="98" y="332"/>
                </a:lnTo>
                <a:lnTo>
                  <a:pt x="78" y="330"/>
                </a:lnTo>
                <a:lnTo>
                  <a:pt x="78" y="330"/>
                </a:lnTo>
                <a:lnTo>
                  <a:pt x="54" y="330"/>
                </a:lnTo>
                <a:lnTo>
                  <a:pt x="54" y="330"/>
                </a:lnTo>
                <a:lnTo>
                  <a:pt x="42" y="330"/>
                </a:lnTo>
                <a:lnTo>
                  <a:pt x="42" y="330"/>
                </a:lnTo>
                <a:lnTo>
                  <a:pt x="32" y="332"/>
                </a:lnTo>
                <a:lnTo>
                  <a:pt x="32" y="332"/>
                </a:lnTo>
                <a:lnTo>
                  <a:pt x="12" y="332"/>
                </a:lnTo>
                <a:lnTo>
                  <a:pt x="12" y="332"/>
                </a:lnTo>
                <a:lnTo>
                  <a:pt x="10" y="340"/>
                </a:lnTo>
                <a:lnTo>
                  <a:pt x="10" y="340"/>
                </a:lnTo>
                <a:lnTo>
                  <a:pt x="8" y="344"/>
                </a:lnTo>
                <a:lnTo>
                  <a:pt x="8" y="344"/>
                </a:lnTo>
                <a:lnTo>
                  <a:pt x="8" y="348"/>
                </a:lnTo>
                <a:lnTo>
                  <a:pt x="8" y="348"/>
                </a:lnTo>
                <a:lnTo>
                  <a:pt x="6" y="356"/>
                </a:lnTo>
                <a:lnTo>
                  <a:pt x="6" y="356"/>
                </a:lnTo>
                <a:lnTo>
                  <a:pt x="4" y="366"/>
                </a:lnTo>
                <a:lnTo>
                  <a:pt x="4" y="366"/>
                </a:lnTo>
                <a:lnTo>
                  <a:pt x="2" y="374"/>
                </a:lnTo>
                <a:lnTo>
                  <a:pt x="2" y="374"/>
                </a:lnTo>
                <a:lnTo>
                  <a:pt x="0" y="380"/>
                </a:lnTo>
                <a:lnTo>
                  <a:pt x="0" y="380"/>
                </a:lnTo>
                <a:lnTo>
                  <a:pt x="18" y="390"/>
                </a:lnTo>
                <a:lnTo>
                  <a:pt x="18" y="390"/>
                </a:lnTo>
                <a:lnTo>
                  <a:pt x="60" y="412"/>
                </a:lnTo>
                <a:lnTo>
                  <a:pt x="60" y="412"/>
                </a:lnTo>
                <a:lnTo>
                  <a:pt x="78" y="420"/>
                </a:lnTo>
                <a:lnTo>
                  <a:pt x="78" y="420"/>
                </a:lnTo>
                <a:lnTo>
                  <a:pt x="78" y="432"/>
                </a:lnTo>
                <a:lnTo>
                  <a:pt x="78" y="432"/>
                </a:lnTo>
                <a:lnTo>
                  <a:pt x="76" y="452"/>
                </a:lnTo>
                <a:lnTo>
                  <a:pt x="76" y="452"/>
                </a:lnTo>
                <a:lnTo>
                  <a:pt x="76" y="458"/>
                </a:lnTo>
                <a:lnTo>
                  <a:pt x="76" y="458"/>
                </a:lnTo>
                <a:lnTo>
                  <a:pt x="76" y="466"/>
                </a:lnTo>
                <a:lnTo>
                  <a:pt x="76" y="466"/>
                </a:lnTo>
                <a:lnTo>
                  <a:pt x="78" y="486"/>
                </a:lnTo>
                <a:lnTo>
                  <a:pt x="78" y="486"/>
                </a:lnTo>
                <a:lnTo>
                  <a:pt x="78" y="498"/>
                </a:lnTo>
                <a:lnTo>
                  <a:pt x="78" y="498"/>
                </a:lnTo>
                <a:lnTo>
                  <a:pt x="60" y="506"/>
                </a:lnTo>
                <a:lnTo>
                  <a:pt x="60" y="506"/>
                </a:lnTo>
                <a:lnTo>
                  <a:pt x="18" y="526"/>
                </a:lnTo>
                <a:lnTo>
                  <a:pt x="18" y="526"/>
                </a:lnTo>
                <a:lnTo>
                  <a:pt x="0" y="536"/>
                </a:lnTo>
                <a:lnTo>
                  <a:pt x="0" y="536"/>
                </a:lnTo>
                <a:lnTo>
                  <a:pt x="2" y="544"/>
                </a:lnTo>
                <a:lnTo>
                  <a:pt x="2" y="544"/>
                </a:lnTo>
                <a:lnTo>
                  <a:pt x="4" y="552"/>
                </a:lnTo>
                <a:lnTo>
                  <a:pt x="4" y="552"/>
                </a:lnTo>
                <a:lnTo>
                  <a:pt x="6" y="560"/>
                </a:lnTo>
                <a:lnTo>
                  <a:pt x="6" y="560"/>
                </a:lnTo>
                <a:lnTo>
                  <a:pt x="8" y="570"/>
                </a:lnTo>
                <a:lnTo>
                  <a:pt x="8" y="570"/>
                </a:lnTo>
                <a:lnTo>
                  <a:pt x="8" y="574"/>
                </a:lnTo>
                <a:lnTo>
                  <a:pt x="8" y="574"/>
                </a:lnTo>
                <a:lnTo>
                  <a:pt x="10" y="578"/>
                </a:lnTo>
                <a:lnTo>
                  <a:pt x="10" y="578"/>
                </a:lnTo>
                <a:lnTo>
                  <a:pt x="12" y="584"/>
                </a:lnTo>
                <a:lnTo>
                  <a:pt x="12" y="584"/>
                </a:lnTo>
                <a:lnTo>
                  <a:pt x="32" y="586"/>
                </a:lnTo>
                <a:lnTo>
                  <a:pt x="32" y="586"/>
                </a:lnTo>
                <a:lnTo>
                  <a:pt x="42" y="586"/>
                </a:lnTo>
                <a:lnTo>
                  <a:pt x="42" y="586"/>
                </a:lnTo>
                <a:lnTo>
                  <a:pt x="54" y="586"/>
                </a:lnTo>
                <a:lnTo>
                  <a:pt x="54" y="586"/>
                </a:lnTo>
                <a:lnTo>
                  <a:pt x="78" y="586"/>
                </a:lnTo>
                <a:lnTo>
                  <a:pt x="78" y="586"/>
                </a:lnTo>
                <a:lnTo>
                  <a:pt x="98" y="586"/>
                </a:lnTo>
                <a:lnTo>
                  <a:pt x="98" y="586"/>
                </a:lnTo>
                <a:lnTo>
                  <a:pt x="102" y="598"/>
                </a:lnTo>
                <a:lnTo>
                  <a:pt x="102" y="598"/>
                </a:lnTo>
                <a:lnTo>
                  <a:pt x="110" y="616"/>
                </a:lnTo>
                <a:lnTo>
                  <a:pt x="110" y="616"/>
                </a:lnTo>
                <a:lnTo>
                  <a:pt x="114" y="622"/>
                </a:lnTo>
                <a:lnTo>
                  <a:pt x="114" y="622"/>
                </a:lnTo>
                <a:lnTo>
                  <a:pt x="116" y="628"/>
                </a:lnTo>
                <a:lnTo>
                  <a:pt x="116" y="628"/>
                </a:lnTo>
                <a:lnTo>
                  <a:pt x="126" y="646"/>
                </a:lnTo>
                <a:lnTo>
                  <a:pt x="126" y="646"/>
                </a:lnTo>
                <a:lnTo>
                  <a:pt x="128" y="650"/>
                </a:lnTo>
                <a:lnTo>
                  <a:pt x="128" y="650"/>
                </a:lnTo>
                <a:lnTo>
                  <a:pt x="132" y="656"/>
                </a:lnTo>
                <a:lnTo>
                  <a:pt x="132" y="656"/>
                </a:lnTo>
                <a:lnTo>
                  <a:pt x="118" y="672"/>
                </a:lnTo>
                <a:lnTo>
                  <a:pt x="118" y="672"/>
                </a:lnTo>
                <a:lnTo>
                  <a:pt x="92" y="708"/>
                </a:lnTo>
                <a:lnTo>
                  <a:pt x="92" y="708"/>
                </a:lnTo>
                <a:lnTo>
                  <a:pt x="80" y="726"/>
                </a:lnTo>
                <a:lnTo>
                  <a:pt x="80" y="726"/>
                </a:lnTo>
                <a:lnTo>
                  <a:pt x="84" y="732"/>
                </a:lnTo>
                <a:lnTo>
                  <a:pt x="84" y="732"/>
                </a:lnTo>
                <a:lnTo>
                  <a:pt x="94" y="746"/>
                </a:lnTo>
                <a:lnTo>
                  <a:pt x="94" y="746"/>
                </a:lnTo>
                <a:lnTo>
                  <a:pt x="100" y="752"/>
                </a:lnTo>
                <a:lnTo>
                  <a:pt x="100" y="752"/>
                </a:lnTo>
                <a:lnTo>
                  <a:pt x="104" y="758"/>
                </a:lnTo>
                <a:lnTo>
                  <a:pt x="104" y="758"/>
                </a:lnTo>
                <a:lnTo>
                  <a:pt x="110" y="764"/>
                </a:lnTo>
                <a:lnTo>
                  <a:pt x="110" y="764"/>
                </a:lnTo>
                <a:lnTo>
                  <a:pt x="114" y="762"/>
                </a:lnTo>
                <a:lnTo>
                  <a:pt x="114" y="762"/>
                </a:lnTo>
                <a:lnTo>
                  <a:pt x="128" y="756"/>
                </a:lnTo>
                <a:lnTo>
                  <a:pt x="128" y="756"/>
                </a:lnTo>
                <a:lnTo>
                  <a:pt x="170" y="738"/>
                </a:lnTo>
                <a:lnTo>
                  <a:pt x="170" y="738"/>
                </a:lnTo>
                <a:lnTo>
                  <a:pt x="188" y="728"/>
                </a:lnTo>
                <a:lnTo>
                  <a:pt x="188" y="728"/>
                </a:lnTo>
                <a:lnTo>
                  <a:pt x="198" y="736"/>
                </a:lnTo>
                <a:lnTo>
                  <a:pt x="198" y="736"/>
                </a:lnTo>
                <a:lnTo>
                  <a:pt x="212" y="748"/>
                </a:lnTo>
                <a:lnTo>
                  <a:pt x="212" y="748"/>
                </a:lnTo>
                <a:lnTo>
                  <a:pt x="216" y="752"/>
                </a:lnTo>
                <a:lnTo>
                  <a:pt x="216" y="752"/>
                </a:lnTo>
                <a:lnTo>
                  <a:pt x="218" y="754"/>
                </a:lnTo>
                <a:lnTo>
                  <a:pt x="218" y="754"/>
                </a:lnTo>
                <a:lnTo>
                  <a:pt x="224" y="758"/>
                </a:lnTo>
                <a:lnTo>
                  <a:pt x="224" y="758"/>
                </a:lnTo>
                <a:lnTo>
                  <a:pt x="240" y="770"/>
                </a:lnTo>
                <a:lnTo>
                  <a:pt x="240" y="770"/>
                </a:lnTo>
                <a:lnTo>
                  <a:pt x="250" y="776"/>
                </a:lnTo>
                <a:lnTo>
                  <a:pt x="250" y="776"/>
                </a:lnTo>
                <a:lnTo>
                  <a:pt x="244" y="796"/>
                </a:lnTo>
                <a:lnTo>
                  <a:pt x="244" y="796"/>
                </a:lnTo>
                <a:lnTo>
                  <a:pt x="240" y="820"/>
                </a:lnTo>
                <a:lnTo>
                  <a:pt x="240" y="820"/>
                </a:lnTo>
                <a:lnTo>
                  <a:pt x="236" y="840"/>
                </a:lnTo>
                <a:lnTo>
                  <a:pt x="236" y="840"/>
                </a:lnTo>
                <a:lnTo>
                  <a:pt x="232" y="862"/>
                </a:lnTo>
                <a:lnTo>
                  <a:pt x="232" y="862"/>
                </a:lnTo>
                <a:lnTo>
                  <a:pt x="234" y="862"/>
                </a:lnTo>
                <a:lnTo>
                  <a:pt x="234" y="862"/>
                </a:lnTo>
                <a:lnTo>
                  <a:pt x="238" y="864"/>
                </a:lnTo>
                <a:lnTo>
                  <a:pt x="238" y="864"/>
                </a:lnTo>
                <a:lnTo>
                  <a:pt x="254" y="872"/>
                </a:lnTo>
                <a:lnTo>
                  <a:pt x="254" y="872"/>
                </a:lnTo>
                <a:lnTo>
                  <a:pt x="268" y="880"/>
                </a:lnTo>
                <a:lnTo>
                  <a:pt x="268" y="880"/>
                </a:lnTo>
                <a:lnTo>
                  <a:pt x="274" y="882"/>
                </a:lnTo>
                <a:lnTo>
                  <a:pt x="274" y="882"/>
                </a:lnTo>
                <a:lnTo>
                  <a:pt x="276" y="882"/>
                </a:lnTo>
                <a:lnTo>
                  <a:pt x="276" y="882"/>
                </a:lnTo>
                <a:lnTo>
                  <a:pt x="290" y="868"/>
                </a:lnTo>
                <a:lnTo>
                  <a:pt x="290" y="868"/>
                </a:lnTo>
                <a:lnTo>
                  <a:pt x="304" y="852"/>
                </a:lnTo>
                <a:lnTo>
                  <a:pt x="304" y="852"/>
                </a:lnTo>
                <a:lnTo>
                  <a:pt x="320" y="832"/>
                </a:lnTo>
                <a:lnTo>
                  <a:pt x="320" y="832"/>
                </a:lnTo>
                <a:lnTo>
                  <a:pt x="332" y="816"/>
                </a:lnTo>
                <a:lnTo>
                  <a:pt x="332" y="816"/>
                </a:lnTo>
                <a:lnTo>
                  <a:pt x="344" y="820"/>
                </a:lnTo>
                <a:lnTo>
                  <a:pt x="344" y="820"/>
                </a:lnTo>
                <a:lnTo>
                  <a:pt x="354" y="822"/>
                </a:lnTo>
                <a:lnTo>
                  <a:pt x="354" y="822"/>
                </a:lnTo>
                <a:lnTo>
                  <a:pt x="358" y="824"/>
                </a:lnTo>
                <a:lnTo>
                  <a:pt x="358" y="824"/>
                </a:lnTo>
                <a:lnTo>
                  <a:pt x="362" y="824"/>
                </a:lnTo>
                <a:lnTo>
                  <a:pt x="362" y="824"/>
                </a:lnTo>
                <a:lnTo>
                  <a:pt x="370" y="826"/>
                </a:lnTo>
                <a:lnTo>
                  <a:pt x="370" y="826"/>
                </a:lnTo>
                <a:lnTo>
                  <a:pt x="376" y="828"/>
                </a:lnTo>
                <a:lnTo>
                  <a:pt x="376" y="828"/>
                </a:lnTo>
                <a:lnTo>
                  <a:pt x="394" y="832"/>
                </a:lnTo>
                <a:lnTo>
                  <a:pt x="394" y="832"/>
                </a:lnTo>
                <a:lnTo>
                  <a:pt x="408" y="832"/>
                </a:lnTo>
                <a:lnTo>
                  <a:pt x="408" y="832"/>
                </a:lnTo>
                <a:lnTo>
                  <a:pt x="412" y="854"/>
                </a:lnTo>
                <a:lnTo>
                  <a:pt x="412" y="854"/>
                </a:lnTo>
                <a:lnTo>
                  <a:pt x="422" y="898"/>
                </a:lnTo>
                <a:lnTo>
                  <a:pt x="422" y="898"/>
                </a:lnTo>
                <a:lnTo>
                  <a:pt x="428" y="918"/>
                </a:lnTo>
                <a:lnTo>
                  <a:pt x="428" y="918"/>
                </a:lnTo>
                <a:lnTo>
                  <a:pt x="430" y="918"/>
                </a:lnTo>
                <a:lnTo>
                  <a:pt x="430" y="918"/>
                </a:lnTo>
                <a:lnTo>
                  <a:pt x="436" y="918"/>
                </a:lnTo>
                <a:lnTo>
                  <a:pt x="436" y="918"/>
                </a:lnTo>
                <a:lnTo>
                  <a:pt x="452" y="918"/>
                </a:lnTo>
                <a:lnTo>
                  <a:pt x="452" y="918"/>
                </a:lnTo>
                <a:lnTo>
                  <a:pt x="470" y="918"/>
                </a:lnTo>
                <a:lnTo>
                  <a:pt x="470" y="918"/>
                </a:lnTo>
                <a:lnTo>
                  <a:pt x="476" y="918"/>
                </a:lnTo>
                <a:lnTo>
                  <a:pt x="476" y="918"/>
                </a:lnTo>
                <a:lnTo>
                  <a:pt x="478" y="918"/>
                </a:lnTo>
                <a:lnTo>
                  <a:pt x="478" y="918"/>
                </a:lnTo>
                <a:lnTo>
                  <a:pt x="484" y="898"/>
                </a:lnTo>
                <a:lnTo>
                  <a:pt x="484" y="898"/>
                </a:lnTo>
                <a:lnTo>
                  <a:pt x="494" y="854"/>
                </a:lnTo>
                <a:lnTo>
                  <a:pt x="494" y="854"/>
                </a:lnTo>
                <a:lnTo>
                  <a:pt x="498" y="832"/>
                </a:lnTo>
                <a:lnTo>
                  <a:pt x="498" y="832"/>
                </a:lnTo>
                <a:lnTo>
                  <a:pt x="510" y="832"/>
                </a:lnTo>
                <a:lnTo>
                  <a:pt x="510" y="832"/>
                </a:lnTo>
                <a:lnTo>
                  <a:pt x="530" y="828"/>
                </a:lnTo>
                <a:lnTo>
                  <a:pt x="530" y="828"/>
                </a:lnTo>
                <a:lnTo>
                  <a:pt x="536" y="826"/>
                </a:lnTo>
                <a:lnTo>
                  <a:pt x="536" y="826"/>
                </a:lnTo>
                <a:lnTo>
                  <a:pt x="544" y="824"/>
                </a:lnTo>
                <a:lnTo>
                  <a:pt x="544" y="824"/>
                </a:lnTo>
                <a:lnTo>
                  <a:pt x="548" y="824"/>
                </a:lnTo>
                <a:lnTo>
                  <a:pt x="548" y="824"/>
                </a:lnTo>
                <a:lnTo>
                  <a:pt x="552" y="822"/>
                </a:lnTo>
                <a:lnTo>
                  <a:pt x="552" y="822"/>
                </a:lnTo>
                <a:lnTo>
                  <a:pt x="562" y="820"/>
                </a:lnTo>
                <a:lnTo>
                  <a:pt x="562" y="820"/>
                </a:lnTo>
                <a:lnTo>
                  <a:pt x="574" y="816"/>
                </a:lnTo>
                <a:lnTo>
                  <a:pt x="574" y="816"/>
                </a:lnTo>
                <a:lnTo>
                  <a:pt x="586" y="832"/>
                </a:lnTo>
                <a:lnTo>
                  <a:pt x="586" y="832"/>
                </a:lnTo>
                <a:lnTo>
                  <a:pt x="602" y="852"/>
                </a:lnTo>
                <a:lnTo>
                  <a:pt x="602" y="852"/>
                </a:lnTo>
                <a:lnTo>
                  <a:pt x="616" y="868"/>
                </a:lnTo>
                <a:lnTo>
                  <a:pt x="616" y="868"/>
                </a:lnTo>
                <a:lnTo>
                  <a:pt x="630" y="882"/>
                </a:lnTo>
                <a:lnTo>
                  <a:pt x="630" y="882"/>
                </a:lnTo>
                <a:lnTo>
                  <a:pt x="632" y="882"/>
                </a:lnTo>
                <a:lnTo>
                  <a:pt x="632" y="882"/>
                </a:lnTo>
                <a:lnTo>
                  <a:pt x="636" y="880"/>
                </a:lnTo>
                <a:lnTo>
                  <a:pt x="636" y="880"/>
                </a:lnTo>
                <a:lnTo>
                  <a:pt x="652" y="872"/>
                </a:lnTo>
                <a:lnTo>
                  <a:pt x="652" y="872"/>
                </a:lnTo>
                <a:lnTo>
                  <a:pt x="668" y="864"/>
                </a:lnTo>
                <a:lnTo>
                  <a:pt x="668" y="864"/>
                </a:lnTo>
                <a:lnTo>
                  <a:pt x="672" y="862"/>
                </a:lnTo>
                <a:lnTo>
                  <a:pt x="672" y="862"/>
                </a:lnTo>
                <a:lnTo>
                  <a:pt x="674" y="862"/>
                </a:lnTo>
                <a:lnTo>
                  <a:pt x="674" y="862"/>
                </a:lnTo>
                <a:lnTo>
                  <a:pt x="670" y="840"/>
                </a:lnTo>
                <a:lnTo>
                  <a:pt x="670" y="840"/>
                </a:lnTo>
                <a:lnTo>
                  <a:pt x="666" y="820"/>
                </a:lnTo>
                <a:lnTo>
                  <a:pt x="666" y="820"/>
                </a:lnTo>
                <a:lnTo>
                  <a:pt x="662" y="796"/>
                </a:lnTo>
                <a:lnTo>
                  <a:pt x="662" y="796"/>
                </a:lnTo>
                <a:lnTo>
                  <a:pt x="656" y="776"/>
                </a:lnTo>
                <a:lnTo>
                  <a:pt x="656" y="776"/>
                </a:lnTo>
                <a:lnTo>
                  <a:pt x="666" y="770"/>
                </a:lnTo>
                <a:lnTo>
                  <a:pt x="666" y="770"/>
                </a:lnTo>
                <a:lnTo>
                  <a:pt x="682" y="758"/>
                </a:lnTo>
                <a:lnTo>
                  <a:pt x="682" y="758"/>
                </a:lnTo>
                <a:lnTo>
                  <a:pt x="688" y="754"/>
                </a:lnTo>
                <a:lnTo>
                  <a:pt x="688" y="754"/>
                </a:lnTo>
                <a:lnTo>
                  <a:pt x="690" y="752"/>
                </a:lnTo>
                <a:lnTo>
                  <a:pt x="690" y="752"/>
                </a:lnTo>
                <a:lnTo>
                  <a:pt x="694" y="748"/>
                </a:lnTo>
                <a:lnTo>
                  <a:pt x="694" y="748"/>
                </a:lnTo>
                <a:lnTo>
                  <a:pt x="708" y="736"/>
                </a:lnTo>
                <a:lnTo>
                  <a:pt x="708" y="736"/>
                </a:lnTo>
                <a:lnTo>
                  <a:pt x="718" y="728"/>
                </a:lnTo>
                <a:lnTo>
                  <a:pt x="718" y="728"/>
                </a:lnTo>
                <a:lnTo>
                  <a:pt x="736" y="738"/>
                </a:lnTo>
                <a:lnTo>
                  <a:pt x="736" y="738"/>
                </a:lnTo>
                <a:lnTo>
                  <a:pt x="776" y="756"/>
                </a:lnTo>
                <a:lnTo>
                  <a:pt x="776" y="756"/>
                </a:lnTo>
                <a:lnTo>
                  <a:pt x="790" y="762"/>
                </a:lnTo>
                <a:lnTo>
                  <a:pt x="790" y="762"/>
                </a:lnTo>
                <a:lnTo>
                  <a:pt x="796" y="764"/>
                </a:lnTo>
                <a:lnTo>
                  <a:pt x="796" y="764"/>
                </a:lnTo>
                <a:lnTo>
                  <a:pt x="802" y="758"/>
                </a:lnTo>
                <a:lnTo>
                  <a:pt x="802" y="758"/>
                </a:lnTo>
                <a:lnTo>
                  <a:pt x="806" y="752"/>
                </a:lnTo>
                <a:lnTo>
                  <a:pt x="806" y="752"/>
                </a:lnTo>
                <a:lnTo>
                  <a:pt x="812" y="746"/>
                </a:lnTo>
                <a:lnTo>
                  <a:pt x="812" y="746"/>
                </a:lnTo>
                <a:lnTo>
                  <a:pt x="822" y="732"/>
                </a:lnTo>
                <a:lnTo>
                  <a:pt x="822" y="732"/>
                </a:lnTo>
                <a:lnTo>
                  <a:pt x="826" y="726"/>
                </a:lnTo>
                <a:lnTo>
                  <a:pt x="826" y="726"/>
                </a:lnTo>
                <a:lnTo>
                  <a:pt x="814" y="708"/>
                </a:lnTo>
                <a:lnTo>
                  <a:pt x="814" y="708"/>
                </a:lnTo>
                <a:lnTo>
                  <a:pt x="788" y="672"/>
                </a:lnTo>
                <a:lnTo>
                  <a:pt x="788" y="672"/>
                </a:lnTo>
                <a:lnTo>
                  <a:pt x="774" y="656"/>
                </a:lnTo>
                <a:lnTo>
                  <a:pt x="774" y="656"/>
                </a:lnTo>
                <a:lnTo>
                  <a:pt x="778" y="650"/>
                </a:lnTo>
                <a:lnTo>
                  <a:pt x="778" y="650"/>
                </a:lnTo>
                <a:lnTo>
                  <a:pt x="780" y="646"/>
                </a:lnTo>
                <a:lnTo>
                  <a:pt x="780" y="646"/>
                </a:lnTo>
                <a:lnTo>
                  <a:pt x="790" y="628"/>
                </a:lnTo>
                <a:lnTo>
                  <a:pt x="790" y="628"/>
                </a:lnTo>
                <a:lnTo>
                  <a:pt x="792" y="622"/>
                </a:lnTo>
                <a:lnTo>
                  <a:pt x="792" y="622"/>
                </a:lnTo>
                <a:lnTo>
                  <a:pt x="796" y="616"/>
                </a:lnTo>
                <a:lnTo>
                  <a:pt x="796" y="616"/>
                </a:lnTo>
                <a:lnTo>
                  <a:pt x="804" y="598"/>
                </a:lnTo>
                <a:lnTo>
                  <a:pt x="804" y="598"/>
                </a:lnTo>
                <a:lnTo>
                  <a:pt x="808" y="586"/>
                </a:lnTo>
                <a:lnTo>
                  <a:pt x="808" y="586"/>
                </a:lnTo>
                <a:lnTo>
                  <a:pt x="828" y="586"/>
                </a:lnTo>
                <a:lnTo>
                  <a:pt x="828" y="586"/>
                </a:lnTo>
                <a:lnTo>
                  <a:pt x="852" y="586"/>
                </a:lnTo>
                <a:lnTo>
                  <a:pt x="852" y="586"/>
                </a:lnTo>
                <a:lnTo>
                  <a:pt x="864" y="586"/>
                </a:lnTo>
                <a:lnTo>
                  <a:pt x="864" y="586"/>
                </a:lnTo>
                <a:lnTo>
                  <a:pt x="874" y="586"/>
                </a:lnTo>
                <a:lnTo>
                  <a:pt x="874" y="586"/>
                </a:lnTo>
                <a:lnTo>
                  <a:pt x="894" y="584"/>
                </a:lnTo>
                <a:lnTo>
                  <a:pt x="894" y="584"/>
                </a:lnTo>
                <a:lnTo>
                  <a:pt x="896" y="578"/>
                </a:lnTo>
                <a:lnTo>
                  <a:pt x="896" y="578"/>
                </a:lnTo>
                <a:lnTo>
                  <a:pt x="898" y="574"/>
                </a:lnTo>
                <a:lnTo>
                  <a:pt x="898" y="574"/>
                </a:lnTo>
                <a:lnTo>
                  <a:pt x="898" y="570"/>
                </a:lnTo>
                <a:lnTo>
                  <a:pt x="898" y="570"/>
                </a:lnTo>
                <a:lnTo>
                  <a:pt x="900" y="560"/>
                </a:lnTo>
                <a:lnTo>
                  <a:pt x="900" y="560"/>
                </a:lnTo>
                <a:lnTo>
                  <a:pt x="902" y="552"/>
                </a:lnTo>
                <a:lnTo>
                  <a:pt x="902" y="552"/>
                </a:lnTo>
                <a:lnTo>
                  <a:pt x="904" y="544"/>
                </a:lnTo>
                <a:lnTo>
                  <a:pt x="904" y="544"/>
                </a:lnTo>
                <a:lnTo>
                  <a:pt x="906" y="536"/>
                </a:lnTo>
                <a:lnTo>
                  <a:pt x="906" y="536"/>
                </a:lnTo>
                <a:lnTo>
                  <a:pt x="888" y="526"/>
                </a:lnTo>
                <a:lnTo>
                  <a:pt x="888" y="526"/>
                </a:lnTo>
                <a:lnTo>
                  <a:pt x="846" y="506"/>
                </a:lnTo>
                <a:lnTo>
                  <a:pt x="846" y="506"/>
                </a:lnTo>
                <a:close/>
                <a:moveTo>
                  <a:pt x="452" y="736"/>
                </a:moveTo>
                <a:lnTo>
                  <a:pt x="452" y="736"/>
                </a:lnTo>
                <a:lnTo>
                  <a:pt x="424" y="734"/>
                </a:lnTo>
                <a:lnTo>
                  <a:pt x="398" y="730"/>
                </a:lnTo>
                <a:lnTo>
                  <a:pt x="370" y="724"/>
                </a:lnTo>
                <a:lnTo>
                  <a:pt x="346" y="714"/>
                </a:lnTo>
                <a:lnTo>
                  <a:pt x="320" y="702"/>
                </a:lnTo>
                <a:lnTo>
                  <a:pt x="298" y="688"/>
                </a:lnTo>
                <a:lnTo>
                  <a:pt x="276" y="672"/>
                </a:lnTo>
                <a:lnTo>
                  <a:pt x="258" y="654"/>
                </a:lnTo>
                <a:lnTo>
                  <a:pt x="240" y="634"/>
                </a:lnTo>
                <a:lnTo>
                  <a:pt x="224" y="614"/>
                </a:lnTo>
                <a:lnTo>
                  <a:pt x="210" y="590"/>
                </a:lnTo>
                <a:lnTo>
                  <a:pt x="198" y="566"/>
                </a:lnTo>
                <a:lnTo>
                  <a:pt x="188" y="542"/>
                </a:lnTo>
                <a:lnTo>
                  <a:pt x="182" y="514"/>
                </a:lnTo>
                <a:lnTo>
                  <a:pt x="178" y="488"/>
                </a:lnTo>
                <a:lnTo>
                  <a:pt x="176" y="458"/>
                </a:lnTo>
                <a:lnTo>
                  <a:pt x="176" y="458"/>
                </a:lnTo>
                <a:lnTo>
                  <a:pt x="178" y="430"/>
                </a:lnTo>
                <a:lnTo>
                  <a:pt x="182" y="402"/>
                </a:lnTo>
                <a:lnTo>
                  <a:pt x="188" y="376"/>
                </a:lnTo>
                <a:lnTo>
                  <a:pt x="198" y="350"/>
                </a:lnTo>
                <a:lnTo>
                  <a:pt x="210" y="326"/>
                </a:lnTo>
                <a:lnTo>
                  <a:pt x="224" y="304"/>
                </a:lnTo>
                <a:lnTo>
                  <a:pt x="240" y="282"/>
                </a:lnTo>
                <a:lnTo>
                  <a:pt x="258" y="262"/>
                </a:lnTo>
                <a:lnTo>
                  <a:pt x="276" y="246"/>
                </a:lnTo>
                <a:lnTo>
                  <a:pt x="298" y="230"/>
                </a:lnTo>
                <a:lnTo>
                  <a:pt x="320" y="216"/>
                </a:lnTo>
                <a:lnTo>
                  <a:pt x="346" y="204"/>
                </a:lnTo>
                <a:lnTo>
                  <a:pt x="370" y="194"/>
                </a:lnTo>
                <a:lnTo>
                  <a:pt x="398" y="188"/>
                </a:lnTo>
                <a:lnTo>
                  <a:pt x="424" y="184"/>
                </a:lnTo>
                <a:lnTo>
                  <a:pt x="452" y="182"/>
                </a:lnTo>
                <a:lnTo>
                  <a:pt x="452" y="182"/>
                </a:lnTo>
                <a:lnTo>
                  <a:pt x="482" y="184"/>
                </a:lnTo>
                <a:lnTo>
                  <a:pt x="508" y="188"/>
                </a:lnTo>
                <a:lnTo>
                  <a:pt x="536" y="194"/>
                </a:lnTo>
                <a:lnTo>
                  <a:pt x="560" y="204"/>
                </a:lnTo>
                <a:lnTo>
                  <a:pt x="584" y="216"/>
                </a:lnTo>
                <a:lnTo>
                  <a:pt x="608" y="230"/>
                </a:lnTo>
                <a:lnTo>
                  <a:pt x="630" y="246"/>
                </a:lnTo>
                <a:lnTo>
                  <a:pt x="648" y="262"/>
                </a:lnTo>
                <a:lnTo>
                  <a:pt x="666" y="282"/>
                </a:lnTo>
                <a:lnTo>
                  <a:pt x="682" y="304"/>
                </a:lnTo>
                <a:lnTo>
                  <a:pt x="696" y="326"/>
                </a:lnTo>
                <a:lnTo>
                  <a:pt x="708" y="350"/>
                </a:lnTo>
                <a:lnTo>
                  <a:pt x="718" y="376"/>
                </a:lnTo>
                <a:lnTo>
                  <a:pt x="724" y="402"/>
                </a:lnTo>
                <a:lnTo>
                  <a:pt x="728" y="430"/>
                </a:lnTo>
                <a:lnTo>
                  <a:pt x="730" y="458"/>
                </a:lnTo>
                <a:lnTo>
                  <a:pt x="730" y="458"/>
                </a:lnTo>
                <a:lnTo>
                  <a:pt x="728" y="488"/>
                </a:lnTo>
                <a:lnTo>
                  <a:pt x="724" y="514"/>
                </a:lnTo>
                <a:lnTo>
                  <a:pt x="718" y="542"/>
                </a:lnTo>
                <a:lnTo>
                  <a:pt x="708" y="566"/>
                </a:lnTo>
                <a:lnTo>
                  <a:pt x="696" y="590"/>
                </a:lnTo>
                <a:lnTo>
                  <a:pt x="682" y="614"/>
                </a:lnTo>
                <a:lnTo>
                  <a:pt x="666" y="634"/>
                </a:lnTo>
                <a:lnTo>
                  <a:pt x="648" y="654"/>
                </a:lnTo>
                <a:lnTo>
                  <a:pt x="630" y="672"/>
                </a:lnTo>
                <a:lnTo>
                  <a:pt x="608" y="688"/>
                </a:lnTo>
                <a:lnTo>
                  <a:pt x="584" y="702"/>
                </a:lnTo>
                <a:lnTo>
                  <a:pt x="560" y="714"/>
                </a:lnTo>
                <a:lnTo>
                  <a:pt x="536" y="724"/>
                </a:lnTo>
                <a:lnTo>
                  <a:pt x="508" y="730"/>
                </a:lnTo>
                <a:lnTo>
                  <a:pt x="482" y="734"/>
                </a:lnTo>
                <a:lnTo>
                  <a:pt x="452" y="736"/>
                </a:lnTo>
                <a:lnTo>
                  <a:pt x="452" y="736"/>
                </a:lnTo>
                <a:close/>
              </a:path>
            </a:pathLst>
          </a:custGeom>
          <a:solidFill>
            <a:srgbClr val="75AB83"/>
          </a:solidFill>
          <a:ln w="57150"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4518400" y="2548340"/>
            <a:ext cx="3204358" cy="3246798"/>
            <a:chOff x="4518400" y="2548340"/>
            <a:chExt cx="3204358" cy="3246798"/>
          </a:xfrm>
        </p:grpSpPr>
        <p:sp>
          <p:nvSpPr>
            <p:cNvPr id="18" name="Freeform 5"/>
            <p:cNvSpPr>
              <a:spLocks noEditPoints="1"/>
            </p:cNvSpPr>
            <p:nvPr/>
          </p:nvSpPr>
          <p:spPr bwMode="auto">
            <a:xfrm>
              <a:off x="4518400" y="2548340"/>
              <a:ext cx="3204358" cy="3246798"/>
            </a:xfrm>
            <a:custGeom>
              <a:avLst/>
              <a:gdLst>
                <a:gd name="T0" fmla="*/ 830 w 906"/>
                <a:gd name="T1" fmla="*/ 452 h 918"/>
                <a:gd name="T2" fmla="*/ 906 w 906"/>
                <a:gd name="T3" fmla="*/ 380 h 918"/>
                <a:gd name="T4" fmla="*/ 896 w 906"/>
                <a:gd name="T5" fmla="*/ 340 h 918"/>
                <a:gd name="T6" fmla="*/ 828 w 906"/>
                <a:gd name="T7" fmla="*/ 330 h 918"/>
                <a:gd name="T8" fmla="*/ 780 w 906"/>
                <a:gd name="T9" fmla="*/ 272 h 918"/>
                <a:gd name="T10" fmla="*/ 826 w 906"/>
                <a:gd name="T11" fmla="*/ 192 h 918"/>
                <a:gd name="T12" fmla="*/ 790 w 906"/>
                <a:gd name="T13" fmla="*/ 156 h 918"/>
                <a:gd name="T14" fmla="*/ 694 w 906"/>
                <a:gd name="T15" fmla="*/ 168 h 918"/>
                <a:gd name="T16" fmla="*/ 662 w 906"/>
                <a:gd name="T17" fmla="*/ 122 h 918"/>
                <a:gd name="T18" fmla="*/ 668 w 906"/>
                <a:gd name="T19" fmla="*/ 52 h 918"/>
                <a:gd name="T20" fmla="*/ 602 w 906"/>
                <a:gd name="T21" fmla="*/ 66 h 918"/>
                <a:gd name="T22" fmla="*/ 548 w 906"/>
                <a:gd name="T23" fmla="*/ 94 h 918"/>
                <a:gd name="T24" fmla="*/ 494 w 906"/>
                <a:gd name="T25" fmla="*/ 64 h 918"/>
                <a:gd name="T26" fmla="*/ 452 w 906"/>
                <a:gd name="T27" fmla="*/ 0 h 918"/>
                <a:gd name="T28" fmla="*/ 408 w 906"/>
                <a:gd name="T29" fmla="*/ 84 h 918"/>
                <a:gd name="T30" fmla="*/ 358 w 906"/>
                <a:gd name="T31" fmla="*/ 94 h 918"/>
                <a:gd name="T32" fmla="*/ 290 w 906"/>
                <a:gd name="T33" fmla="*/ 50 h 918"/>
                <a:gd name="T34" fmla="*/ 238 w 906"/>
                <a:gd name="T35" fmla="*/ 52 h 918"/>
                <a:gd name="T36" fmla="*/ 250 w 906"/>
                <a:gd name="T37" fmla="*/ 142 h 918"/>
                <a:gd name="T38" fmla="*/ 212 w 906"/>
                <a:gd name="T39" fmla="*/ 168 h 918"/>
                <a:gd name="T40" fmla="*/ 110 w 906"/>
                <a:gd name="T41" fmla="*/ 154 h 918"/>
                <a:gd name="T42" fmla="*/ 80 w 906"/>
                <a:gd name="T43" fmla="*/ 192 h 918"/>
                <a:gd name="T44" fmla="*/ 116 w 906"/>
                <a:gd name="T45" fmla="*/ 288 h 918"/>
                <a:gd name="T46" fmla="*/ 78 w 906"/>
                <a:gd name="T47" fmla="*/ 330 h 918"/>
                <a:gd name="T48" fmla="*/ 8 w 906"/>
                <a:gd name="T49" fmla="*/ 344 h 918"/>
                <a:gd name="T50" fmla="*/ 0 w 906"/>
                <a:gd name="T51" fmla="*/ 380 h 918"/>
                <a:gd name="T52" fmla="*/ 76 w 906"/>
                <a:gd name="T53" fmla="*/ 458 h 918"/>
                <a:gd name="T54" fmla="*/ 18 w 906"/>
                <a:gd name="T55" fmla="*/ 526 h 918"/>
                <a:gd name="T56" fmla="*/ 8 w 906"/>
                <a:gd name="T57" fmla="*/ 574 h 918"/>
                <a:gd name="T58" fmla="*/ 54 w 906"/>
                <a:gd name="T59" fmla="*/ 586 h 918"/>
                <a:gd name="T60" fmla="*/ 116 w 906"/>
                <a:gd name="T61" fmla="*/ 628 h 918"/>
                <a:gd name="T62" fmla="*/ 92 w 906"/>
                <a:gd name="T63" fmla="*/ 708 h 918"/>
                <a:gd name="T64" fmla="*/ 110 w 906"/>
                <a:gd name="T65" fmla="*/ 764 h 918"/>
                <a:gd name="T66" fmla="*/ 198 w 906"/>
                <a:gd name="T67" fmla="*/ 736 h 918"/>
                <a:gd name="T68" fmla="*/ 250 w 906"/>
                <a:gd name="T69" fmla="*/ 776 h 918"/>
                <a:gd name="T70" fmla="*/ 234 w 906"/>
                <a:gd name="T71" fmla="*/ 862 h 918"/>
                <a:gd name="T72" fmla="*/ 290 w 906"/>
                <a:gd name="T73" fmla="*/ 868 h 918"/>
                <a:gd name="T74" fmla="*/ 354 w 906"/>
                <a:gd name="T75" fmla="*/ 822 h 918"/>
                <a:gd name="T76" fmla="*/ 408 w 906"/>
                <a:gd name="T77" fmla="*/ 832 h 918"/>
                <a:gd name="T78" fmla="*/ 436 w 906"/>
                <a:gd name="T79" fmla="*/ 918 h 918"/>
                <a:gd name="T80" fmla="*/ 494 w 906"/>
                <a:gd name="T81" fmla="*/ 854 h 918"/>
                <a:gd name="T82" fmla="*/ 544 w 906"/>
                <a:gd name="T83" fmla="*/ 824 h 918"/>
                <a:gd name="T84" fmla="*/ 602 w 906"/>
                <a:gd name="T85" fmla="*/ 852 h 918"/>
                <a:gd name="T86" fmla="*/ 652 w 906"/>
                <a:gd name="T87" fmla="*/ 872 h 918"/>
                <a:gd name="T88" fmla="*/ 662 w 906"/>
                <a:gd name="T89" fmla="*/ 796 h 918"/>
                <a:gd name="T90" fmla="*/ 690 w 906"/>
                <a:gd name="T91" fmla="*/ 752 h 918"/>
                <a:gd name="T92" fmla="*/ 790 w 906"/>
                <a:gd name="T93" fmla="*/ 762 h 918"/>
                <a:gd name="T94" fmla="*/ 822 w 906"/>
                <a:gd name="T95" fmla="*/ 732 h 918"/>
                <a:gd name="T96" fmla="*/ 780 w 906"/>
                <a:gd name="T97" fmla="*/ 646 h 918"/>
                <a:gd name="T98" fmla="*/ 808 w 906"/>
                <a:gd name="T99" fmla="*/ 586 h 918"/>
                <a:gd name="T100" fmla="*/ 896 w 906"/>
                <a:gd name="T101" fmla="*/ 578 h 918"/>
                <a:gd name="T102" fmla="*/ 904 w 906"/>
                <a:gd name="T103" fmla="*/ 544 h 918"/>
                <a:gd name="T104" fmla="*/ 370 w 906"/>
                <a:gd name="T105" fmla="*/ 724 h 918"/>
                <a:gd name="T106" fmla="*/ 182 w 906"/>
                <a:gd name="T107" fmla="*/ 514 h 918"/>
                <a:gd name="T108" fmla="*/ 258 w 906"/>
                <a:gd name="T109" fmla="*/ 262 h 918"/>
                <a:gd name="T110" fmla="*/ 508 w 906"/>
                <a:gd name="T111" fmla="*/ 188 h 918"/>
                <a:gd name="T112" fmla="*/ 718 w 906"/>
                <a:gd name="T113" fmla="*/ 376 h 918"/>
                <a:gd name="T114" fmla="*/ 666 w 906"/>
                <a:gd name="T115" fmla="*/ 634 h 9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906" h="918">
                  <a:moveTo>
                    <a:pt x="846" y="506"/>
                  </a:moveTo>
                  <a:lnTo>
                    <a:pt x="846" y="506"/>
                  </a:lnTo>
                  <a:lnTo>
                    <a:pt x="828" y="498"/>
                  </a:lnTo>
                  <a:lnTo>
                    <a:pt x="828" y="498"/>
                  </a:lnTo>
                  <a:lnTo>
                    <a:pt x="828" y="486"/>
                  </a:lnTo>
                  <a:lnTo>
                    <a:pt x="828" y="486"/>
                  </a:lnTo>
                  <a:lnTo>
                    <a:pt x="830" y="466"/>
                  </a:lnTo>
                  <a:lnTo>
                    <a:pt x="830" y="466"/>
                  </a:lnTo>
                  <a:lnTo>
                    <a:pt x="830" y="458"/>
                  </a:lnTo>
                  <a:lnTo>
                    <a:pt x="830" y="458"/>
                  </a:lnTo>
                  <a:lnTo>
                    <a:pt x="830" y="452"/>
                  </a:lnTo>
                  <a:lnTo>
                    <a:pt x="830" y="452"/>
                  </a:lnTo>
                  <a:lnTo>
                    <a:pt x="828" y="432"/>
                  </a:lnTo>
                  <a:lnTo>
                    <a:pt x="828" y="432"/>
                  </a:lnTo>
                  <a:lnTo>
                    <a:pt x="828" y="420"/>
                  </a:lnTo>
                  <a:lnTo>
                    <a:pt x="828" y="420"/>
                  </a:lnTo>
                  <a:lnTo>
                    <a:pt x="846" y="412"/>
                  </a:lnTo>
                  <a:lnTo>
                    <a:pt x="846" y="412"/>
                  </a:lnTo>
                  <a:lnTo>
                    <a:pt x="888" y="390"/>
                  </a:lnTo>
                  <a:lnTo>
                    <a:pt x="888" y="390"/>
                  </a:lnTo>
                  <a:lnTo>
                    <a:pt x="906" y="380"/>
                  </a:lnTo>
                  <a:lnTo>
                    <a:pt x="906" y="380"/>
                  </a:lnTo>
                  <a:lnTo>
                    <a:pt x="904" y="374"/>
                  </a:lnTo>
                  <a:lnTo>
                    <a:pt x="904" y="374"/>
                  </a:lnTo>
                  <a:lnTo>
                    <a:pt x="902" y="366"/>
                  </a:lnTo>
                  <a:lnTo>
                    <a:pt x="902" y="366"/>
                  </a:lnTo>
                  <a:lnTo>
                    <a:pt x="900" y="356"/>
                  </a:lnTo>
                  <a:lnTo>
                    <a:pt x="900" y="356"/>
                  </a:lnTo>
                  <a:lnTo>
                    <a:pt x="898" y="348"/>
                  </a:lnTo>
                  <a:lnTo>
                    <a:pt x="898" y="348"/>
                  </a:lnTo>
                  <a:lnTo>
                    <a:pt x="898" y="344"/>
                  </a:lnTo>
                  <a:lnTo>
                    <a:pt x="898" y="344"/>
                  </a:lnTo>
                  <a:lnTo>
                    <a:pt x="896" y="340"/>
                  </a:lnTo>
                  <a:lnTo>
                    <a:pt x="896" y="340"/>
                  </a:lnTo>
                  <a:lnTo>
                    <a:pt x="894" y="332"/>
                  </a:lnTo>
                  <a:lnTo>
                    <a:pt x="894" y="332"/>
                  </a:lnTo>
                  <a:lnTo>
                    <a:pt x="874" y="332"/>
                  </a:lnTo>
                  <a:lnTo>
                    <a:pt x="874" y="332"/>
                  </a:lnTo>
                  <a:lnTo>
                    <a:pt x="864" y="330"/>
                  </a:lnTo>
                  <a:lnTo>
                    <a:pt x="864" y="330"/>
                  </a:lnTo>
                  <a:lnTo>
                    <a:pt x="852" y="330"/>
                  </a:lnTo>
                  <a:lnTo>
                    <a:pt x="852" y="330"/>
                  </a:lnTo>
                  <a:lnTo>
                    <a:pt x="828" y="330"/>
                  </a:lnTo>
                  <a:lnTo>
                    <a:pt x="828" y="330"/>
                  </a:lnTo>
                  <a:lnTo>
                    <a:pt x="808" y="332"/>
                  </a:lnTo>
                  <a:lnTo>
                    <a:pt x="808" y="332"/>
                  </a:lnTo>
                  <a:lnTo>
                    <a:pt x="804" y="320"/>
                  </a:lnTo>
                  <a:lnTo>
                    <a:pt x="804" y="320"/>
                  </a:lnTo>
                  <a:lnTo>
                    <a:pt x="796" y="302"/>
                  </a:lnTo>
                  <a:lnTo>
                    <a:pt x="796" y="302"/>
                  </a:lnTo>
                  <a:lnTo>
                    <a:pt x="792" y="296"/>
                  </a:lnTo>
                  <a:lnTo>
                    <a:pt x="792" y="296"/>
                  </a:lnTo>
                  <a:lnTo>
                    <a:pt x="790" y="288"/>
                  </a:lnTo>
                  <a:lnTo>
                    <a:pt x="790" y="288"/>
                  </a:lnTo>
                  <a:lnTo>
                    <a:pt x="780" y="272"/>
                  </a:lnTo>
                  <a:lnTo>
                    <a:pt x="780" y="272"/>
                  </a:lnTo>
                  <a:lnTo>
                    <a:pt x="778" y="266"/>
                  </a:lnTo>
                  <a:lnTo>
                    <a:pt x="778" y="266"/>
                  </a:lnTo>
                  <a:lnTo>
                    <a:pt x="774" y="262"/>
                  </a:lnTo>
                  <a:lnTo>
                    <a:pt x="774" y="262"/>
                  </a:lnTo>
                  <a:lnTo>
                    <a:pt x="788" y="246"/>
                  </a:lnTo>
                  <a:lnTo>
                    <a:pt x="788" y="246"/>
                  </a:lnTo>
                  <a:lnTo>
                    <a:pt x="814" y="210"/>
                  </a:lnTo>
                  <a:lnTo>
                    <a:pt x="814" y="210"/>
                  </a:lnTo>
                  <a:lnTo>
                    <a:pt x="826" y="192"/>
                  </a:lnTo>
                  <a:lnTo>
                    <a:pt x="826" y="192"/>
                  </a:lnTo>
                  <a:lnTo>
                    <a:pt x="822" y="186"/>
                  </a:lnTo>
                  <a:lnTo>
                    <a:pt x="822" y="186"/>
                  </a:lnTo>
                  <a:lnTo>
                    <a:pt x="812" y="172"/>
                  </a:lnTo>
                  <a:lnTo>
                    <a:pt x="812" y="172"/>
                  </a:lnTo>
                  <a:lnTo>
                    <a:pt x="806" y="166"/>
                  </a:lnTo>
                  <a:lnTo>
                    <a:pt x="806" y="166"/>
                  </a:lnTo>
                  <a:lnTo>
                    <a:pt x="802" y="160"/>
                  </a:lnTo>
                  <a:lnTo>
                    <a:pt x="802" y="160"/>
                  </a:lnTo>
                  <a:lnTo>
                    <a:pt x="796" y="154"/>
                  </a:lnTo>
                  <a:lnTo>
                    <a:pt x="796" y="154"/>
                  </a:lnTo>
                  <a:lnTo>
                    <a:pt x="790" y="156"/>
                  </a:lnTo>
                  <a:lnTo>
                    <a:pt x="790" y="156"/>
                  </a:lnTo>
                  <a:lnTo>
                    <a:pt x="776" y="162"/>
                  </a:lnTo>
                  <a:lnTo>
                    <a:pt x="776" y="162"/>
                  </a:lnTo>
                  <a:lnTo>
                    <a:pt x="736" y="180"/>
                  </a:lnTo>
                  <a:lnTo>
                    <a:pt x="736" y="180"/>
                  </a:lnTo>
                  <a:lnTo>
                    <a:pt x="718" y="190"/>
                  </a:lnTo>
                  <a:lnTo>
                    <a:pt x="718" y="190"/>
                  </a:lnTo>
                  <a:lnTo>
                    <a:pt x="708" y="182"/>
                  </a:lnTo>
                  <a:lnTo>
                    <a:pt x="708" y="182"/>
                  </a:lnTo>
                  <a:lnTo>
                    <a:pt x="694" y="168"/>
                  </a:lnTo>
                  <a:lnTo>
                    <a:pt x="694" y="168"/>
                  </a:lnTo>
                  <a:lnTo>
                    <a:pt x="690" y="166"/>
                  </a:lnTo>
                  <a:lnTo>
                    <a:pt x="690" y="166"/>
                  </a:lnTo>
                  <a:lnTo>
                    <a:pt x="688" y="164"/>
                  </a:lnTo>
                  <a:lnTo>
                    <a:pt x="688" y="164"/>
                  </a:lnTo>
                  <a:lnTo>
                    <a:pt x="682" y="160"/>
                  </a:lnTo>
                  <a:lnTo>
                    <a:pt x="682" y="160"/>
                  </a:lnTo>
                  <a:lnTo>
                    <a:pt x="666" y="148"/>
                  </a:lnTo>
                  <a:lnTo>
                    <a:pt x="666" y="148"/>
                  </a:lnTo>
                  <a:lnTo>
                    <a:pt x="656" y="142"/>
                  </a:lnTo>
                  <a:lnTo>
                    <a:pt x="656" y="142"/>
                  </a:lnTo>
                  <a:lnTo>
                    <a:pt x="662" y="122"/>
                  </a:lnTo>
                  <a:lnTo>
                    <a:pt x="662" y="122"/>
                  </a:lnTo>
                  <a:lnTo>
                    <a:pt x="666" y="98"/>
                  </a:lnTo>
                  <a:lnTo>
                    <a:pt x="666" y="98"/>
                  </a:lnTo>
                  <a:lnTo>
                    <a:pt x="670" y="76"/>
                  </a:lnTo>
                  <a:lnTo>
                    <a:pt x="670" y="76"/>
                  </a:lnTo>
                  <a:lnTo>
                    <a:pt x="674" y="56"/>
                  </a:lnTo>
                  <a:lnTo>
                    <a:pt x="674" y="56"/>
                  </a:lnTo>
                  <a:lnTo>
                    <a:pt x="672" y="56"/>
                  </a:lnTo>
                  <a:lnTo>
                    <a:pt x="672" y="56"/>
                  </a:lnTo>
                  <a:lnTo>
                    <a:pt x="668" y="52"/>
                  </a:lnTo>
                  <a:lnTo>
                    <a:pt x="668" y="52"/>
                  </a:lnTo>
                  <a:lnTo>
                    <a:pt x="652" y="44"/>
                  </a:lnTo>
                  <a:lnTo>
                    <a:pt x="652" y="44"/>
                  </a:lnTo>
                  <a:lnTo>
                    <a:pt x="636" y="38"/>
                  </a:lnTo>
                  <a:lnTo>
                    <a:pt x="636" y="38"/>
                  </a:lnTo>
                  <a:lnTo>
                    <a:pt x="632" y="36"/>
                  </a:lnTo>
                  <a:lnTo>
                    <a:pt x="632" y="36"/>
                  </a:lnTo>
                  <a:lnTo>
                    <a:pt x="630" y="34"/>
                  </a:lnTo>
                  <a:lnTo>
                    <a:pt x="630" y="34"/>
                  </a:lnTo>
                  <a:lnTo>
                    <a:pt x="616" y="50"/>
                  </a:lnTo>
                  <a:lnTo>
                    <a:pt x="616" y="50"/>
                  </a:lnTo>
                  <a:lnTo>
                    <a:pt x="602" y="66"/>
                  </a:lnTo>
                  <a:lnTo>
                    <a:pt x="602" y="66"/>
                  </a:lnTo>
                  <a:lnTo>
                    <a:pt x="586" y="86"/>
                  </a:lnTo>
                  <a:lnTo>
                    <a:pt x="586" y="86"/>
                  </a:lnTo>
                  <a:lnTo>
                    <a:pt x="574" y="102"/>
                  </a:lnTo>
                  <a:lnTo>
                    <a:pt x="574" y="102"/>
                  </a:lnTo>
                  <a:lnTo>
                    <a:pt x="562" y="98"/>
                  </a:lnTo>
                  <a:lnTo>
                    <a:pt x="562" y="98"/>
                  </a:lnTo>
                  <a:lnTo>
                    <a:pt x="552" y="96"/>
                  </a:lnTo>
                  <a:lnTo>
                    <a:pt x="552" y="96"/>
                  </a:lnTo>
                  <a:lnTo>
                    <a:pt x="548" y="94"/>
                  </a:lnTo>
                  <a:lnTo>
                    <a:pt x="548" y="94"/>
                  </a:lnTo>
                  <a:lnTo>
                    <a:pt x="544" y="94"/>
                  </a:lnTo>
                  <a:lnTo>
                    <a:pt x="544" y="94"/>
                  </a:lnTo>
                  <a:lnTo>
                    <a:pt x="536" y="92"/>
                  </a:lnTo>
                  <a:lnTo>
                    <a:pt x="536" y="92"/>
                  </a:lnTo>
                  <a:lnTo>
                    <a:pt x="530" y="90"/>
                  </a:lnTo>
                  <a:lnTo>
                    <a:pt x="530" y="90"/>
                  </a:lnTo>
                  <a:lnTo>
                    <a:pt x="510" y="86"/>
                  </a:lnTo>
                  <a:lnTo>
                    <a:pt x="510" y="86"/>
                  </a:lnTo>
                  <a:lnTo>
                    <a:pt x="498" y="84"/>
                  </a:lnTo>
                  <a:lnTo>
                    <a:pt x="498" y="84"/>
                  </a:lnTo>
                  <a:lnTo>
                    <a:pt x="494" y="64"/>
                  </a:lnTo>
                  <a:lnTo>
                    <a:pt x="494" y="64"/>
                  </a:lnTo>
                  <a:lnTo>
                    <a:pt x="484" y="20"/>
                  </a:lnTo>
                  <a:lnTo>
                    <a:pt x="484" y="20"/>
                  </a:lnTo>
                  <a:lnTo>
                    <a:pt x="478" y="0"/>
                  </a:lnTo>
                  <a:lnTo>
                    <a:pt x="478" y="0"/>
                  </a:lnTo>
                  <a:lnTo>
                    <a:pt x="476" y="0"/>
                  </a:lnTo>
                  <a:lnTo>
                    <a:pt x="476" y="0"/>
                  </a:lnTo>
                  <a:lnTo>
                    <a:pt x="470" y="0"/>
                  </a:lnTo>
                  <a:lnTo>
                    <a:pt x="470" y="0"/>
                  </a:lnTo>
                  <a:lnTo>
                    <a:pt x="452" y="0"/>
                  </a:lnTo>
                  <a:lnTo>
                    <a:pt x="452" y="0"/>
                  </a:lnTo>
                  <a:lnTo>
                    <a:pt x="436" y="0"/>
                  </a:lnTo>
                  <a:lnTo>
                    <a:pt x="436" y="0"/>
                  </a:lnTo>
                  <a:lnTo>
                    <a:pt x="430" y="0"/>
                  </a:lnTo>
                  <a:lnTo>
                    <a:pt x="430" y="0"/>
                  </a:lnTo>
                  <a:lnTo>
                    <a:pt x="428" y="0"/>
                  </a:lnTo>
                  <a:lnTo>
                    <a:pt x="428" y="0"/>
                  </a:lnTo>
                  <a:lnTo>
                    <a:pt x="422" y="20"/>
                  </a:lnTo>
                  <a:lnTo>
                    <a:pt x="422" y="20"/>
                  </a:lnTo>
                  <a:lnTo>
                    <a:pt x="412" y="64"/>
                  </a:lnTo>
                  <a:lnTo>
                    <a:pt x="412" y="64"/>
                  </a:lnTo>
                  <a:lnTo>
                    <a:pt x="408" y="84"/>
                  </a:lnTo>
                  <a:lnTo>
                    <a:pt x="408" y="84"/>
                  </a:lnTo>
                  <a:lnTo>
                    <a:pt x="394" y="86"/>
                  </a:lnTo>
                  <a:lnTo>
                    <a:pt x="394" y="86"/>
                  </a:lnTo>
                  <a:lnTo>
                    <a:pt x="376" y="90"/>
                  </a:lnTo>
                  <a:lnTo>
                    <a:pt x="376" y="90"/>
                  </a:lnTo>
                  <a:lnTo>
                    <a:pt x="370" y="92"/>
                  </a:lnTo>
                  <a:lnTo>
                    <a:pt x="370" y="92"/>
                  </a:lnTo>
                  <a:lnTo>
                    <a:pt x="362" y="94"/>
                  </a:lnTo>
                  <a:lnTo>
                    <a:pt x="362" y="94"/>
                  </a:lnTo>
                  <a:lnTo>
                    <a:pt x="358" y="94"/>
                  </a:lnTo>
                  <a:lnTo>
                    <a:pt x="358" y="94"/>
                  </a:lnTo>
                  <a:lnTo>
                    <a:pt x="354" y="96"/>
                  </a:lnTo>
                  <a:lnTo>
                    <a:pt x="354" y="96"/>
                  </a:lnTo>
                  <a:lnTo>
                    <a:pt x="344" y="98"/>
                  </a:lnTo>
                  <a:lnTo>
                    <a:pt x="344" y="98"/>
                  </a:lnTo>
                  <a:lnTo>
                    <a:pt x="332" y="102"/>
                  </a:lnTo>
                  <a:lnTo>
                    <a:pt x="332" y="102"/>
                  </a:lnTo>
                  <a:lnTo>
                    <a:pt x="320" y="86"/>
                  </a:lnTo>
                  <a:lnTo>
                    <a:pt x="320" y="86"/>
                  </a:lnTo>
                  <a:lnTo>
                    <a:pt x="304" y="66"/>
                  </a:lnTo>
                  <a:lnTo>
                    <a:pt x="304" y="66"/>
                  </a:lnTo>
                  <a:lnTo>
                    <a:pt x="290" y="50"/>
                  </a:lnTo>
                  <a:lnTo>
                    <a:pt x="290" y="50"/>
                  </a:lnTo>
                  <a:lnTo>
                    <a:pt x="276" y="34"/>
                  </a:lnTo>
                  <a:lnTo>
                    <a:pt x="276" y="34"/>
                  </a:lnTo>
                  <a:lnTo>
                    <a:pt x="274" y="36"/>
                  </a:lnTo>
                  <a:lnTo>
                    <a:pt x="274" y="36"/>
                  </a:lnTo>
                  <a:lnTo>
                    <a:pt x="268" y="38"/>
                  </a:lnTo>
                  <a:lnTo>
                    <a:pt x="268" y="38"/>
                  </a:lnTo>
                  <a:lnTo>
                    <a:pt x="254" y="44"/>
                  </a:lnTo>
                  <a:lnTo>
                    <a:pt x="254" y="44"/>
                  </a:lnTo>
                  <a:lnTo>
                    <a:pt x="238" y="52"/>
                  </a:lnTo>
                  <a:lnTo>
                    <a:pt x="238" y="52"/>
                  </a:lnTo>
                  <a:lnTo>
                    <a:pt x="234" y="56"/>
                  </a:lnTo>
                  <a:lnTo>
                    <a:pt x="234" y="56"/>
                  </a:lnTo>
                  <a:lnTo>
                    <a:pt x="232" y="56"/>
                  </a:lnTo>
                  <a:lnTo>
                    <a:pt x="232" y="56"/>
                  </a:lnTo>
                  <a:lnTo>
                    <a:pt x="236" y="76"/>
                  </a:lnTo>
                  <a:lnTo>
                    <a:pt x="236" y="76"/>
                  </a:lnTo>
                  <a:lnTo>
                    <a:pt x="240" y="98"/>
                  </a:lnTo>
                  <a:lnTo>
                    <a:pt x="240" y="98"/>
                  </a:lnTo>
                  <a:lnTo>
                    <a:pt x="244" y="122"/>
                  </a:lnTo>
                  <a:lnTo>
                    <a:pt x="244" y="122"/>
                  </a:lnTo>
                  <a:lnTo>
                    <a:pt x="250" y="142"/>
                  </a:lnTo>
                  <a:lnTo>
                    <a:pt x="250" y="142"/>
                  </a:lnTo>
                  <a:lnTo>
                    <a:pt x="240" y="148"/>
                  </a:lnTo>
                  <a:lnTo>
                    <a:pt x="240" y="148"/>
                  </a:lnTo>
                  <a:lnTo>
                    <a:pt x="224" y="160"/>
                  </a:lnTo>
                  <a:lnTo>
                    <a:pt x="224" y="160"/>
                  </a:lnTo>
                  <a:lnTo>
                    <a:pt x="218" y="164"/>
                  </a:lnTo>
                  <a:lnTo>
                    <a:pt x="218" y="164"/>
                  </a:lnTo>
                  <a:lnTo>
                    <a:pt x="216" y="166"/>
                  </a:lnTo>
                  <a:lnTo>
                    <a:pt x="216" y="166"/>
                  </a:lnTo>
                  <a:lnTo>
                    <a:pt x="212" y="168"/>
                  </a:lnTo>
                  <a:lnTo>
                    <a:pt x="212" y="168"/>
                  </a:lnTo>
                  <a:lnTo>
                    <a:pt x="198" y="182"/>
                  </a:lnTo>
                  <a:lnTo>
                    <a:pt x="198" y="182"/>
                  </a:lnTo>
                  <a:lnTo>
                    <a:pt x="188" y="190"/>
                  </a:lnTo>
                  <a:lnTo>
                    <a:pt x="188" y="190"/>
                  </a:lnTo>
                  <a:lnTo>
                    <a:pt x="170" y="180"/>
                  </a:lnTo>
                  <a:lnTo>
                    <a:pt x="170" y="180"/>
                  </a:lnTo>
                  <a:lnTo>
                    <a:pt x="128" y="162"/>
                  </a:lnTo>
                  <a:lnTo>
                    <a:pt x="128" y="162"/>
                  </a:lnTo>
                  <a:lnTo>
                    <a:pt x="114" y="156"/>
                  </a:lnTo>
                  <a:lnTo>
                    <a:pt x="114" y="156"/>
                  </a:lnTo>
                  <a:lnTo>
                    <a:pt x="110" y="154"/>
                  </a:lnTo>
                  <a:lnTo>
                    <a:pt x="110" y="154"/>
                  </a:lnTo>
                  <a:lnTo>
                    <a:pt x="104" y="160"/>
                  </a:lnTo>
                  <a:lnTo>
                    <a:pt x="104" y="160"/>
                  </a:lnTo>
                  <a:lnTo>
                    <a:pt x="100" y="166"/>
                  </a:lnTo>
                  <a:lnTo>
                    <a:pt x="100" y="166"/>
                  </a:lnTo>
                  <a:lnTo>
                    <a:pt x="94" y="172"/>
                  </a:lnTo>
                  <a:lnTo>
                    <a:pt x="94" y="172"/>
                  </a:lnTo>
                  <a:lnTo>
                    <a:pt x="84" y="186"/>
                  </a:lnTo>
                  <a:lnTo>
                    <a:pt x="84" y="186"/>
                  </a:lnTo>
                  <a:lnTo>
                    <a:pt x="80" y="192"/>
                  </a:lnTo>
                  <a:lnTo>
                    <a:pt x="80" y="192"/>
                  </a:lnTo>
                  <a:lnTo>
                    <a:pt x="92" y="210"/>
                  </a:lnTo>
                  <a:lnTo>
                    <a:pt x="92" y="210"/>
                  </a:lnTo>
                  <a:lnTo>
                    <a:pt x="118" y="246"/>
                  </a:lnTo>
                  <a:lnTo>
                    <a:pt x="118" y="246"/>
                  </a:lnTo>
                  <a:lnTo>
                    <a:pt x="132" y="262"/>
                  </a:lnTo>
                  <a:lnTo>
                    <a:pt x="132" y="262"/>
                  </a:lnTo>
                  <a:lnTo>
                    <a:pt x="128" y="266"/>
                  </a:lnTo>
                  <a:lnTo>
                    <a:pt x="128" y="266"/>
                  </a:lnTo>
                  <a:lnTo>
                    <a:pt x="126" y="272"/>
                  </a:lnTo>
                  <a:lnTo>
                    <a:pt x="126" y="272"/>
                  </a:lnTo>
                  <a:lnTo>
                    <a:pt x="116" y="288"/>
                  </a:lnTo>
                  <a:lnTo>
                    <a:pt x="116" y="288"/>
                  </a:lnTo>
                  <a:lnTo>
                    <a:pt x="114" y="296"/>
                  </a:lnTo>
                  <a:lnTo>
                    <a:pt x="114" y="296"/>
                  </a:lnTo>
                  <a:lnTo>
                    <a:pt x="110" y="302"/>
                  </a:lnTo>
                  <a:lnTo>
                    <a:pt x="110" y="302"/>
                  </a:lnTo>
                  <a:lnTo>
                    <a:pt x="102" y="320"/>
                  </a:lnTo>
                  <a:lnTo>
                    <a:pt x="102" y="320"/>
                  </a:lnTo>
                  <a:lnTo>
                    <a:pt x="98" y="332"/>
                  </a:lnTo>
                  <a:lnTo>
                    <a:pt x="98" y="332"/>
                  </a:lnTo>
                  <a:lnTo>
                    <a:pt x="78" y="330"/>
                  </a:lnTo>
                  <a:lnTo>
                    <a:pt x="78" y="330"/>
                  </a:lnTo>
                  <a:lnTo>
                    <a:pt x="54" y="330"/>
                  </a:lnTo>
                  <a:lnTo>
                    <a:pt x="54" y="330"/>
                  </a:lnTo>
                  <a:lnTo>
                    <a:pt x="42" y="330"/>
                  </a:lnTo>
                  <a:lnTo>
                    <a:pt x="42" y="330"/>
                  </a:lnTo>
                  <a:lnTo>
                    <a:pt x="32" y="332"/>
                  </a:lnTo>
                  <a:lnTo>
                    <a:pt x="32" y="332"/>
                  </a:lnTo>
                  <a:lnTo>
                    <a:pt x="12" y="332"/>
                  </a:lnTo>
                  <a:lnTo>
                    <a:pt x="12" y="332"/>
                  </a:lnTo>
                  <a:lnTo>
                    <a:pt x="10" y="340"/>
                  </a:lnTo>
                  <a:lnTo>
                    <a:pt x="10" y="340"/>
                  </a:lnTo>
                  <a:lnTo>
                    <a:pt x="8" y="344"/>
                  </a:lnTo>
                  <a:lnTo>
                    <a:pt x="8" y="344"/>
                  </a:lnTo>
                  <a:lnTo>
                    <a:pt x="8" y="348"/>
                  </a:lnTo>
                  <a:lnTo>
                    <a:pt x="8" y="348"/>
                  </a:lnTo>
                  <a:lnTo>
                    <a:pt x="6" y="356"/>
                  </a:lnTo>
                  <a:lnTo>
                    <a:pt x="6" y="356"/>
                  </a:lnTo>
                  <a:lnTo>
                    <a:pt x="4" y="366"/>
                  </a:lnTo>
                  <a:lnTo>
                    <a:pt x="4" y="366"/>
                  </a:lnTo>
                  <a:lnTo>
                    <a:pt x="2" y="374"/>
                  </a:lnTo>
                  <a:lnTo>
                    <a:pt x="2" y="374"/>
                  </a:lnTo>
                  <a:lnTo>
                    <a:pt x="0" y="380"/>
                  </a:lnTo>
                  <a:lnTo>
                    <a:pt x="0" y="380"/>
                  </a:lnTo>
                  <a:lnTo>
                    <a:pt x="18" y="390"/>
                  </a:lnTo>
                  <a:lnTo>
                    <a:pt x="18" y="390"/>
                  </a:lnTo>
                  <a:lnTo>
                    <a:pt x="60" y="412"/>
                  </a:lnTo>
                  <a:lnTo>
                    <a:pt x="60" y="412"/>
                  </a:lnTo>
                  <a:lnTo>
                    <a:pt x="78" y="420"/>
                  </a:lnTo>
                  <a:lnTo>
                    <a:pt x="78" y="420"/>
                  </a:lnTo>
                  <a:lnTo>
                    <a:pt x="78" y="432"/>
                  </a:lnTo>
                  <a:lnTo>
                    <a:pt x="78" y="432"/>
                  </a:lnTo>
                  <a:lnTo>
                    <a:pt x="76" y="452"/>
                  </a:lnTo>
                  <a:lnTo>
                    <a:pt x="76" y="452"/>
                  </a:lnTo>
                  <a:lnTo>
                    <a:pt x="76" y="458"/>
                  </a:lnTo>
                  <a:lnTo>
                    <a:pt x="76" y="458"/>
                  </a:lnTo>
                  <a:lnTo>
                    <a:pt x="76" y="466"/>
                  </a:lnTo>
                  <a:lnTo>
                    <a:pt x="76" y="466"/>
                  </a:lnTo>
                  <a:lnTo>
                    <a:pt x="78" y="486"/>
                  </a:lnTo>
                  <a:lnTo>
                    <a:pt x="78" y="486"/>
                  </a:lnTo>
                  <a:lnTo>
                    <a:pt x="78" y="498"/>
                  </a:lnTo>
                  <a:lnTo>
                    <a:pt x="78" y="498"/>
                  </a:lnTo>
                  <a:lnTo>
                    <a:pt x="60" y="506"/>
                  </a:lnTo>
                  <a:lnTo>
                    <a:pt x="60" y="506"/>
                  </a:lnTo>
                  <a:lnTo>
                    <a:pt x="18" y="526"/>
                  </a:lnTo>
                  <a:lnTo>
                    <a:pt x="18" y="526"/>
                  </a:lnTo>
                  <a:lnTo>
                    <a:pt x="0" y="536"/>
                  </a:lnTo>
                  <a:lnTo>
                    <a:pt x="0" y="536"/>
                  </a:lnTo>
                  <a:lnTo>
                    <a:pt x="2" y="544"/>
                  </a:lnTo>
                  <a:lnTo>
                    <a:pt x="2" y="544"/>
                  </a:lnTo>
                  <a:lnTo>
                    <a:pt x="4" y="552"/>
                  </a:lnTo>
                  <a:lnTo>
                    <a:pt x="4" y="552"/>
                  </a:lnTo>
                  <a:lnTo>
                    <a:pt x="6" y="560"/>
                  </a:lnTo>
                  <a:lnTo>
                    <a:pt x="6" y="560"/>
                  </a:lnTo>
                  <a:lnTo>
                    <a:pt x="8" y="570"/>
                  </a:lnTo>
                  <a:lnTo>
                    <a:pt x="8" y="570"/>
                  </a:lnTo>
                  <a:lnTo>
                    <a:pt x="8" y="574"/>
                  </a:lnTo>
                  <a:lnTo>
                    <a:pt x="8" y="574"/>
                  </a:lnTo>
                  <a:lnTo>
                    <a:pt x="10" y="578"/>
                  </a:lnTo>
                  <a:lnTo>
                    <a:pt x="10" y="578"/>
                  </a:lnTo>
                  <a:lnTo>
                    <a:pt x="12" y="584"/>
                  </a:lnTo>
                  <a:lnTo>
                    <a:pt x="12" y="584"/>
                  </a:lnTo>
                  <a:lnTo>
                    <a:pt x="32" y="586"/>
                  </a:lnTo>
                  <a:lnTo>
                    <a:pt x="32" y="586"/>
                  </a:lnTo>
                  <a:lnTo>
                    <a:pt x="42" y="586"/>
                  </a:lnTo>
                  <a:lnTo>
                    <a:pt x="42" y="586"/>
                  </a:lnTo>
                  <a:lnTo>
                    <a:pt x="54" y="586"/>
                  </a:lnTo>
                  <a:lnTo>
                    <a:pt x="54" y="586"/>
                  </a:lnTo>
                  <a:lnTo>
                    <a:pt x="78" y="586"/>
                  </a:lnTo>
                  <a:lnTo>
                    <a:pt x="78" y="586"/>
                  </a:lnTo>
                  <a:lnTo>
                    <a:pt x="98" y="586"/>
                  </a:lnTo>
                  <a:lnTo>
                    <a:pt x="98" y="586"/>
                  </a:lnTo>
                  <a:lnTo>
                    <a:pt x="102" y="598"/>
                  </a:lnTo>
                  <a:lnTo>
                    <a:pt x="102" y="598"/>
                  </a:lnTo>
                  <a:lnTo>
                    <a:pt x="110" y="616"/>
                  </a:lnTo>
                  <a:lnTo>
                    <a:pt x="110" y="616"/>
                  </a:lnTo>
                  <a:lnTo>
                    <a:pt x="114" y="622"/>
                  </a:lnTo>
                  <a:lnTo>
                    <a:pt x="114" y="622"/>
                  </a:lnTo>
                  <a:lnTo>
                    <a:pt x="116" y="628"/>
                  </a:lnTo>
                  <a:lnTo>
                    <a:pt x="116" y="628"/>
                  </a:lnTo>
                  <a:lnTo>
                    <a:pt x="126" y="646"/>
                  </a:lnTo>
                  <a:lnTo>
                    <a:pt x="126" y="646"/>
                  </a:lnTo>
                  <a:lnTo>
                    <a:pt x="128" y="650"/>
                  </a:lnTo>
                  <a:lnTo>
                    <a:pt x="128" y="650"/>
                  </a:lnTo>
                  <a:lnTo>
                    <a:pt x="132" y="656"/>
                  </a:lnTo>
                  <a:lnTo>
                    <a:pt x="132" y="656"/>
                  </a:lnTo>
                  <a:lnTo>
                    <a:pt x="118" y="672"/>
                  </a:lnTo>
                  <a:lnTo>
                    <a:pt x="118" y="672"/>
                  </a:lnTo>
                  <a:lnTo>
                    <a:pt x="92" y="708"/>
                  </a:lnTo>
                  <a:lnTo>
                    <a:pt x="92" y="708"/>
                  </a:lnTo>
                  <a:lnTo>
                    <a:pt x="80" y="726"/>
                  </a:lnTo>
                  <a:lnTo>
                    <a:pt x="80" y="726"/>
                  </a:lnTo>
                  <a:lnTo>
                    <a:pt x="84" y="732"/>
                  </a:lnTo>
                  <a:lnTo>
                    <a:pt x="84" y="732"/>
                  </a:lnTo>
                  <a:lnTo>
                    <a:pt x="94" y="746"/>
                  </a:lnTo>
                  <a:lnTo>
                    <a:pt x="94" y="746"/>
                  </a:lnTo>
                  <a:lnTo>
                    <a:pt x="100" y="752"/>
                  </a:lnTo>
                  <a:lnTo>
                    <a:pt x="100" y="752"/>
                  </a:lnTo>
                  <a:lnTo>
                    <a:pt x="104" y="758"/>
                  </a:lnTo>
                  <a:lnTo>
                    <a:pt x="104" y="758"/>
                  </a:lnTo>
                  <a:lnTo>
                    <a:pt x="110" y="764"/>
                  </a:lnTo>
                  <a:lnTo>
                    <a:pt x="110" y="764"/>
                  </a:lnTo>
                  <a:lnTo>
                    <a:pt x="114" y="762"/>
                  </a:lnTo>
                  <a:lnTo>
                    <a:pt x="114" y="762"/>
                  </a:lnTo>
                  <a:lnTo>
                    <a:pt x="128" y="756"/>
                  </a:lnTo>
                  <a:lnTo>
                    <a:pt x="128" y="756"/>
                  </a:lnTo>
                  <a:lnTo>
                    <a:pt x="170" y="738"/>
                  </a:lnTo>
                  <a:lnTo>
                    <a:pt x="170" y="738"/>
                  </a:lnTo>
                  <a:lnTo>
                    <a:pt x="188" y="728"/>
                  </a:lnTo>
                  <a:lnTo>
                    <a:pt x="188" y="728"/>
                  </a:lnTo>
                  <a:lnTo>
                    <a:pt x="198" y="736"/>
                  </a:lnTo>
                  <a:lnTo>
                    <a:pt x="198" y="736"/>
                  </a:lnTo>
                  <a:lnTo>
                    <a:pt x="212" y="748"/>
                  </a:lnTo>
                  <a:lnTo>
                    <a:pt x="212" y="748"/>
                  </a:lnTo>
                  <a:lnTo>
                    <a:pt x="216" y="752"/>
                  </a:lnTo>
                  <a:lnTo>
                    <a:pt x="216" y="752"/>
                  </a:lnTo>
                  <a:lnTo>
                    <a:pt x="218" y="754"/>
                  </a:lnTo>
                  <a:lnTo>
                    <a:pt x="218" y="754"/>
                  </a:lnTo>
                  <a:lnTo>
                    <a:pt x="224" y="758"/>
                  </a:lnTo>
                  <a:lnTo>
                    <a:pt x="224" y="758"/>
                  </a:lnTo>
                  <a:lnTo>
                    <a:pt x="240" y="770"/>
                  </a:lnTo>
                  <a:lnTo>
                    <a:pt x="240" y="770"/>
                  </a:lnTo>
                  <a:lnTo>
                    <a:pt x="250" y="776"/>
                  </a:lnTo>
                  <a:lnTo>
                    <a:pt x="250" y="776"/>
                  </a:lnTo>
                  <a:lnTo>
                    <a:pt x="244" y="796"/>
                  </a:lnTo>
                  <a:lnTo>
                    <a:pt x="244" y="796"/>
                  </a:lnTo>
                  <a:lnTo>
                    <a:pt x="240" y="820"/>
                  </a:lnTo>
                  <a:lnTo>
                    <a:pt x="240" y="820"/>
                  </a:lnTo>
                  <a:lnTo>
                    <a:pt x="236" y="840"/>
                  </a:lnTo>
                  <a:lnTo>
                    <a:pt x="236" y="840"/>
                  </a:lnTo>
                  <a:lnTo>
                    <a:pt x="232" y="862"/>
                  </a:lnTo>
                  <a:lnTo>
                    <a:pt x="232" y="862"/>
                  </a:lnTo>
                  <a:lnTo>
                    <a:pt x="234" y="862"/>
                  </a:lnTo>
                  <a:lnTo>
                    <a:pt x="234" y="862"/>
                  </a:lnTo>
                  <a:lnTo>
                    <a:pt x="238" y="864"/>
                  </a:lnTo>
                  <a:lnTo>
                    <a:pt x="238" y="864"/>
                  </a:lnTo>
                  <a:lnTo>
                    <a:pt x="254" y="872"/>
                  </a:lnTo>
                  <a:lnTo>
                    <a:pt x="254" y="872"/>
                  </a:lnTo>
                  <a:lnTo>
                    <a:pt x="268" y="880"/>
                  </a:lnTo>
                  <a:lnTo>
                    <a:pt x="268" y="880"/>
                  </a:lnTo>
                  <a:lnTo>
                    <a:pt x="274" y="882"/>
                  </a:lnTo>
                  <a:lnTo>
                    <a:pt x="274" y="882"/>
                  </a:lnTo>
                  <a:lnTo>
                    <a:pt x="276" y="882"/>
                  </a:lnTo>
                  <a:lnTo>
                    <a:pt x="276" y="882"/>
                  </a:lnTo>
                  <a:lnTo>
                    <a:pt x="290" y="868"/>
                  </a:lnTo>
                  <a:lnTo>
                    <a:pt x="290" y="868"/>
                  </a:lnTo>
                  <a:lnTo>
                    <a:pt x="304" y="852"/>
                  </a:lnTo>
                  <a:lnTo>
                    <a:pt x="304" y="852"/>
                  </a:lnTo>
                  <a:lnTo>
                    <a:pt x="320" y="832"/>
                  </a:lnTo>
                  <a:lnTo>
                    <a:pt x="320" y="832"/>
                  </a:lnTo>
                  <a:lnTo>
                    <a:pt x="332" y="816"/>
                  </a:lnTo>
                  <a:lnTo>
                    <a:pt x="332" y="816"/>
                  </a:lnTo>
                  <a:lnTo>
                    <a:pt x="344" y="820"/>
                  </a:lnTo>
                  <a:lnTo>
                    <a:pt x="344" y="820"/>
                  </a:lnTo>
                  <a:lnTo>
                    <a:pt x="354" y="822"/>
                  </a:lnTo>
                  <a:lnTo>
                    <a:pt x="354" y="822"/>
                  </a:lnTo>
                  <a:lnTo>
                    <a:pt x="358" y="824"/>
                  </a:lnTo>
                  <a:lnTo>
                    <a:pt x="358" y="824"/>
                  </a:lnTo>
                  <a:lnTo>
                    <a:pt x="362" y="824"/>
                  </a:lnTo>
                  <a:lnTo>
                    <a:pt x="362" y="824"/>
                  </a:lnTo>
                  <a:lnTo>
                    <a:pt x="370" y="826"/>
                  </a:lnTo>
                  <a:lnTo>
                    <a:pt x="370" y="826"/>
                  </a:lnTo>
                  <a:lnTo>
                    <a:pt x="376" y="828"/>
                  </a:lnTo>
                  <a:lnTo>
                    <a:pt x="376" y="828"/>
                  </a:lnTo>
                  <a:lnTo>
                    <a:pt x="394" y="832"/>
                  </a:lnTo>
                  <a:lnTo>
                    <a:pt x="394" y="832"/>
                  </a:lnTo>
                  <a:lnTo>
                    <a:pt x="408" y="832"/>
                  </a:lnTo>
                  <a:lnTo>
                    <a:pt x="408" y="832"/>
                  </a:lnTo>
                  <a:lnTo>
                    <a:pt x="412" y="854"/>
                  </a:lnTo>
                  <a:lnTo>
                    <a:pt x="412" y="854"/>
                  </a:lnTo>
                  <a:lnTo>
                    <a:pt x="422" y="898"/>
                  </a:lnTo>
                  <a:lnTo>
                    <a:pt x="422" y="898"/>
                  </a:lnTo>
                  <a:lnTo>
                    <a:pt x="428" y="918"/>
                  </a:lnTo>
                  <a:lnTo>
                    <a:pt x="428" y="918"/>
                  </a:lnTo>
                  <a:lnTo>
                    <a:pt x="430" y="918"/>
                  </a:lnTo>
                  <a:lnTo>
                    <a:pt x="430" y="918"/>
                  </a:lnTo>
                  <a:lnTo>
                    <a:pt x="436" y="918"/>
                  </a:lnTo>
                  <a:lnTo>
                    <a:pt x="436" y="918"/>
                  </a:lnTo>
                  <a:lnTo>
                    <a:pt x="452" y="918"/>
                  </a:lnTo>
                  <a:lnTo>
                    <a:pt x="452" y="918"/>
                  </a:lnTo>
                  <a:lnTo>
                    <a:pt x="470" y="918"/>
                  </a:lnTo>
                  <a:lnTo>
                    <a:pt x="470" y="918"/>
                  </a:lnTo>
                  <a:lnTo>
                    <a:pt x="476" y="918"/>
                  </a:lnTo>
                  <a:lnTo>
                    <a:pt x="476" y="918"/>
                  </a:lnTo>
                  <a:lnTo>
                    <a:pt x="478" y="918"/>
                  </a:lnTo>
                  <a:lnTo>
                    <a:pt x="478" y="918"/>
                  </a:lnTo>
                  <a:lnTo>
                    <a:pt x="484" y="898"/>
                  </a:lnTo>
                  <a:lnTo>
                    <a:pt x="484" y="898"/>
                  </a:lnTo>
                  <a:lnTo>
                    <a:pt x="494" y="854"/>
                  </a:lnTo>
                  <a:lnTo>
                    <a:pt x="494" y="854"/>
                  </a:lnTo>
                  <a:lnTo>
                    <a:pt x="498" y="832"/>
                  </a:lnTo>
                  <a:lnTo>
                    <a:pt x="498" y="832"/>
                  </a:lnTo>
                  <a:lnTo>
                    <a:pt x="510" y="832"/>
                  </a:lnTo>
                  <a:lnTo>
                    <a:pt x="510" y="832"/>
                  </a:lnTo>
                  <a:lnTo>
                    <a:pt x="530" y="828"/>
                  </a:lnTo>
                  <a:lnTo>
                    <a:pt x="530" y="828"/>
                  </a:lnTo>
                  <a:lnTo>
                    <a:pt x="536" y="826"/>
                  </a:lnTo>
                  <a:lnTo>
                    <a:pt x="536" y="826"/>
                  </a:lnTo>
                  <a:lnTo>
                    <a:pt x="544" y="824"/>
                  </a:lnTo>
                  <a:lnTo>
                    <a:pt x="544" y="824"/>
                  </a:lnTo>
                  <a:lnTo>
                    <a:pt x="548" y="824"/>
                  </a:lnTo>
                  <a:lnTo>
                    <a:pt x="548" y="824"/>
                  </a:lnTo>
                  <a:lnTo>
                    <a:pt x="552" y="822"/>
                  </a:lnTo>
                  <a:lnTo>
                    <a:pt x="552" y="822"/>
                  </a:lnTo>
                  <a:lnTo>
                    <a:pt x="562" y="820"/>
                  </a:lnTo>
                  <a:lnTo>
                    <a:pt x="562" y="820"/>
                  </a:lnTo>
                  <a:lnTo>
                    <a:pt x="574" y="816"/>
                  </a:lnTo>
                  <a:lnTo>
                    <a:pt x="574" y="816"/>
                  </a:lnTo>
                  <a:lnTo>
                    <a:pt x="586" y="832"/>
                  </a:lnTo>
                  <a:lnTo>
                    <a:pt x="586" y="832"/>
                  </a:lnTo>
                  <a:lnTo>
                    <a:pt x="602" y="852"/>
                  </a:lnTo>
                  <a:lnTo>
                    <a:pt x="602" y="852"/>
                  </a:lnTo>
                  <a:lnTo>
                    <a:pt x="616" y="868"/>
                  </a:lnTo>
                  <a:lnTo>
                    <a:pt x="616" y="868"/>
                  </a:lnTo>
                  <a:lnTo>
                    <a:pt x="630" y="882"/>
                  </a:lnTo>
                  <a:lnTo>
                    <a:pt x="630" y="882"/>
                  </a:lnTo>
                  <a:lnTo>
                    <a:pt x="632" y="882"/>
                  </a:lnTo>
                  <a:lnTo>
                    <a:pt x="632" y="882"/>
                  </a:lnTo>
                  <a:lnTo>
                    <a:pt x="636" y="880"/>
                  </a:lnTo>
                  <a:lnTo>
                    <a:pt x="636" y="880"/>
                  </a:lnTo>
                  <a:lnTo>
                    <a:pt x="652" y="872"/>
                  </a:lnTo>
                  <a:lnTo>
                    <a:pt x="652" y="872"/>
                  </a:lnTo>
                  <a:lnTo>
                    <a:pt x="668" y="864"/>
                  </a:lnTo>
                  <a:lnTo>
                    <a:pt x="668" y="864"/>
                  </a:lnTo>
                  <a:lnTo>
                    <a:pt x="672" y="862"/>
                  </a:lnTo>
                  <a:lnTo>
                    <a:pt x="672" y="862"/>
                  </a:lnTo>
                  <a:lnTo>
                    <a:pt x="674" y="862"/>
                  </a:lnTo>
                  <a:lnTo>
                    <a:pt x="674" y="862"/>
                  </a:lnTo>
                  <a:lnTo>
                    <a:pt x="670" y="840"/>
                  </a:lnTo>
                  <a:lnTo>
                    <a:pt x="670" y="840"/>
                  </a:lnTo>
                  <a:lnTo>
                    <a:pt x="666" y="820"/>
                  </a:lnTo>
                  <a:lnTo>
                    <a:pt x="666" y="820"/>
                  </a:lnTo>
                  <a:lnTo>
                    <a:pt x="662" y="796"/>
                  </a:lnTo>
                  <a:lnTo>
                    <a:pt x="662" y="796"/>
                  </a:lnTo>
                  <a:lnTo>
                    <a:pt x="656" y="776"/>
                  </a:lnTo>
                  <a:lnTo>
                    <a:pt x="656" y="776"/>
                  </a:lnTo>
                  <a:lnTo>
                    <a:pt x="666" y="770"/>
                  </a:lnTo>
                  <a:lnTo>
                    <a:pt x="666" y="770"/>
                  </a:lnTo>
                  <a:lnTo>
                    <a:pt x="682" y="758"/>
                  </a:lnTo>
                  <a:lnTo>
                    <a:pt x="682" y="758"/>
                  </a:lnTo>
                  <a:lnTo>
                    <a:pt x="688" y="754"/>
                  </a:lnTo>
                  <a:lnTo>
                    <a:pt x="688" y="754"/>
                  </a:lnTo>
                  <a:lnTo>
                    <a:pt x="690" y="752"/>
                  </a:lnTo>
                  <a:lnTo>
                    <a:pt x="690" y="752"/>
                  </a:lnTo>
                  <a:lnTo>
                    <a:pt x="694" y="748"/>
                  </a:lnTo>
                  <a:lnTo>
                    <a:pt x="694" y="748"/>
                  </a:lnTo>
                  <a:lnTo>
                    <a:pt x="708" y="736"/>
                  </a:lnTo>
                  <a:lnTo>
                    <a:pt x="708" y="736"/>
                  </a:lnTo>
                  <a:lnTo>
                    <a:pt x="718" y="728"/>
                  </a:lnTo>
                  <a:lnTo>
                    <a:pt x="718" y="728"/>
                  </a:lnTo>
                  <a:lnTo>
                    <a:pt x="736" y="738"/>
                  </a:lnTo>
                  <a:lnTo>
                    <a:pt x="736" y="738"/>
                  </a:lnTo>
                  <a:lnTo>
                    <a:pt x="776" y="756"/>
                  </a:lnTo>
                  <a:lnTo>
                    <a:pt x="776" y="756"/>
                  </a:lnTo>
                  <a:lnTo>
                    <a:pt x="790" y="762"/>
                  </a:lnTo>
                  <a:lnTo>
                    <a:pt x="790" y="762"/>
                  </a:lnTo>
                  <a:lnTo>
                    <a:pt x="796" y="764"/>
                  </a:lnTo>
                  <a:lnTo>
                    <a:pt x="796" y="764"/>
                  </a:lnTo>
                  <a:lnTo>
                    <a:pt x="802" y="758"/>
                  </a:lnTo>
                  <a:lnTo>
                    <a:pt x="802" y="758"/>
                  </a:lnTo>
                  <a:lnTo>
                    <a:pt x="806" y="752"/>
                  </a:lnTo>
                  <a:lnTo>
                    <a:pt x="806" y="752"/>
                  </a:lnTo>
                  <a:lnTo>
                    <a:pt x="812" y="746"/>
                  </a:lnTo>
                  <a:lnTo>
                    <a:pt x="812" y="746"/>
                  </a:lnTo>
                  <a:lnTo>
                    <a:pt x="822" y="732"/>
                  </a:lnTo>
                  <a:lnTo>
                    <a:pt x="822" y="732"/>
                  </a:lnTo>
                  <a:lnTo>
                    <a:pt x="826" y="726"/>
                  </a:lnTo>
                  <a:lnTo>
                    <a:pt x="826" y="726"/>
                  </a:lnTo>
                  <a:lnTo>
                    <a:pt x="814" y="708"/>
                  </a:lnTo>
                  <a:lnTo>
                    <a:pt x="814" y="708"/>
                  </a:lnTo>
                  <a:lnTo>
                    <a:pt x="788" y="672"/>
                  </a:lnTo>
                  <a:lnTo>
                    <a:pt x="788" y="672"/>
                  </a:lnTo>
                  <a:lnTo>
                    <a:pt x="774" y="656"/>
                  </a:lnTo>
                  <a:lnTo>
                    <a:pt x="774" y="656"/>
                  </a:lnTo>
                  <a:lnTo>
                    <a:pt x="778" y="650"/>
                  </a:lnTo>
                  <a:lnTo>
                    <a:pt x="778" y="650"/>
                  </a:lnTo>
                  <a:lnTo>
                    <a:pt x="780" y="646"/>
                  </a:lnTo>
                  <a:lnTo>
                    <a:pt x="780" y="646"/>
                  </a:lnTo>
                  <a:lnTo>
                    <a:pt x="790" y="628"/>
                  </a:lnTo>
                  <a:lnTo>
                    <a:pt x="790" y="628"/>
                  </a:lnTo>
                  <a:lnTo>
                    <a:pt x="792" y="622"/>
                  </a:lnTo>
                  <a:lnTo>
                    <a:pt x="792" y="622"/>
                  </a:lnTo>
                  <a:lnTo>
                    <a:pt x="796" y="616"/>
                  </a:lnTo>
                  <a:lnTo>
                    <a:pt x="796" y="616"/>
                  </a:lnTo>
                  <a:lnTo>
                    <a:pt x="804" y="598"/>
                  </a:lnTo>
                  <a:lnTo>
                    <a:pt x="804" y="598"/>
                  </a:lnTo>
                  <a:lnTo>
                    <a:pt x="808" y="586"/>
                  </a:lnTo>
                  <a:lnTo>
                    <a:pt x="808" y="586"/>
                  </a:lnTo>
                  <a:lnTo>
                    <a:pt x="828" y="586"/>
                  </a:lnTo>
                  <a:lnTo>
                    <a:pt x="828" y="586"/>
                  </a:lnTo>
                  <a:lnTo>
                    <a:pt x="852" y="586"/>
                  </a:lnTo>
                  <a:lnTo>
                    <a:pt x="852" y="586"/>
                  </a:lnTo>
                  <a:lnTo>
                    <a:pt x="864" y="586"/>
                  </a:lnTo>
                  <a:lnTo>
                    <a:pt x="864" y="586"/>
                  </a:lnTo>
                  <a:lnTo>
                    <a:pt x="874" y="586"/>
                  </a:lnTo>
                  <a:lnTo>
                    <a:pt x="874" y="586"/>
                  </a:lnTo>
                  <a:lnTo>
                    <a:pt x="894" y="584"/>
                  </a:lnTo>
                  <a:lnTo>
                    <a:pt x="894" y="584"/>
                  </a:lnTo>
                  <a:lnTo>
                    <a:pt x="896" y="578"/>
                  </a:lnTo>
                  <a:lnTo>
                    <a:pt x="896" y="578"/>
                  </a:lnTo>
                  <a:lnTo>
                    <a:pt x="898" y="574"/>
                  </a:lnTo>
                  <a:lnTo>
                    <a:pt x="898" y="574"/>
                  </a:lnTo>
                  <a:lnTo>
                    <a:pt x="898" y="570"/>
                  </a:lnTo>
                  <a:lnTo>
                    <a:pt x="898" y="570"/>
                  </a:lnTo>
                  <a:lnTo>
                    <a:pt x="900" y="560"/>
                  </a:lnTo>
                  <a:lnTo>
                    <a:pt x="900" y="560"/>
                  </a:lnTo>
                  <a:lnTo>
                    <a:pt x="902" y="552"/>
                  </a:lnTo>
                  <a:lnTo>
                    <a:pt x="902" y="552"/>
                  </a:lnTo>
                  <a:lnTo>
                    <a:pt x="904" y="544"/>
                  </a:lnTo>
                  <a:lnTo>
                    <a:pt x="904" y="544"/>
                  </a:lnTo>
                  <a:lnTo>
                    <a:pt x="906" y="536"/>
                  </a:lnTo>
                  <a:lnTo>
                    <a:pt x="906" y="536"/>
                  </a:lnTo>
                  <a:lnTo>
                    <a:pt x="888" y="526"/>
                  </a:lnTo>
                  <a:lnTo>
                    <a:pt x="888" y="526"/>
                  </a:lnTo>
                  <a:lnTo>
                    <a:pt x="846" y="506"/>
                  </a:lnTo>
                  <a:lnTo>
                    <a:pt x="846" y="506"/>
                  </a:lnTo>
                  <a:close/>
                  <a:moveTo>
                    <a:pt x="452" y="736"/>
                  </a:moveTo>
                  <a:lnTo>
                    <a:pt x="452" y="736"/>
                  </a:lnTo>
                  <a:lnTo>
                    <a:pt x="424" y="734"/>
                  </a:lnTo>
                  <a:lnTo>
                    <a:pt x="398" y="730"/>
                  </a:lnTo>
                  <a:lnTo>
                    <a:pt x="370" y="724"/>
                  </a:lnTo>
                  <a:lnTo>
                    <a:pt x="346" y="714"/>
                  </a:lnTo>
                  <a:lnTo>
                    <a:pt x="320" y="702"/>
                  </a:lnTo>
                  <a:lnTo>
                    <a:pt x="298" y="688"/>
                  </a:lnTo>
                  <a:lnTo>
                    <a:pt x="276" y="672"/>
                  </a:lnTo>
                  <a:lnTo>
                    <a:pt x="258" y="654"/>
                  </a:lnTo>
                  <a:lnTo>
                    <a:pt x="240" y="634"/>
                  </a:lnTo>
                  <a:lnTo>
                    <a:pt x="224" y="614"/>
                  </a:lnTo>
                  <a:lnTo>
                    <a:pt x="210" y="590"/>
                  </a:lnTo>
                  <a:lnTo>
                    <a:pt x="198" y="566"/>
                  </a:lnTo>
                  <a:lnTo>
                    <a:pt x="188" y="542"/>
                  </a:lnTo>
                  <a:lnTo>
                    <a:pt x="182" y="514"/>
                  </a:lnTo>
                  <a:lnTo>
                    <a:pt x="178" y="488"/>
                  </a:lnTo>
                  <a:lnTo>
                    <a:pt x="176" y="458"/>
                  </a:lnTo>
                  <a:lnTo>
                    <a:pt x="176" y="458"/>
                  </a:lnTo>
                  <a:lnTo>
                    <a:pt x="178" y="430"/>
                  </a:lnTo>
                  <a:lnTo>
                    <a:pt x="182" y="402"/>
                  </a:lnTo>
                  <a:lnTo>
                    <a:pt x="188" y="376"/>
                  </a:lnTo>
                  <a:lnTo>
                    <a:pt x="198" y="350"/>
                  </a:lnTo>
                  <a:lnTo>
                    <a:pt x="210" y="326"/>
                  </a:lnTo>
                  <a:lnTo>
                    <a:pt x="224" y="304"/>
                  </a:lnTo>
                  <a:lnTo>
                    <a:pt x="240" y="282"/>
                  </a:lnTo>
                  <a:lnTo>
                    <a:pt x="258" y="262"/>
                  </a:lnTo>
                  <a:lnTo>
                    <a:pt x="276" y="246"/>
                  </a:lnTo>
                  <a:lnTo>
                    <a:pt x="298" y="230"/>
                  </a:lnTo>
                  <a:lnTo>
                    <a:pt x="320" y="216"/>
                  </a:lnTo>
                  <a:lnTo>
                    <a:pt x="346" y="204"/>
                  </a:lnTo>
                  <a:lnTo>
                    <a:pt x="370" y="194"/>
                  </a:lnTo>
                  <a:lnTo>
                    <a:pt x="398" y="188"/>
                  </a:lnTo>
                  <a:lnTo>
                    <a:pt x="424" y="184"/>
                  </a:lnTo>
                  <a:lnTo>
                    <a:pt x="452" y="182"/>
                  </a:lnTo>
                  <a:lnTo>
                    <a:pt x="452" y="182"/>
                  </a:lnTo>
                  <a:lnTo>
                    <a:pt x="482" y="184"/>
                  </a:lnTo>
                  <a:lnTo>
                    <a:pt x="508" y="188"/>
                  </a:lnTo>
                  <a:lnTo>
                    <a:pt x="536" y="194"/>
                  </a:lnTo>
                  <a:lnTo>
                    <a:pt x="560" y="204"/>
                  </a:lnTo>
                  <a:lnTo>
                    <a:pt x="584" y="216"/>
                  </a:lnTo>
                  <a:lnTo>
                    <a:pt x="608" y="230"/>
                  </a:lnTo>
                  <a:lnTo>
                    <a:pt x="630" y="246"/>
                  </a:lnTo>
                  <a:lnTo>
                    <a:pt x="648" y="262"/>
                  </a:lnTo>
                  <a:lnTo>
                    <a:pt x="666" y="282"/>
                  </a:lnTo>
                  <a:lnTo>
                    <a:pt x="682" y="304"/>
                  </a:lnTo>
                  <a:lnTo>
                    <a:pt x="696" y="326"/>
                  </a:lnTo>
                  <a:lnTo>
                    <a:pt x="708" y="350"/>
                  </a:lnTo>
                  <a:lnTo>
                    <a:pt x="718" y="376"/>
                  </a:lnTo>
                  <a:lnTo>
                    <a:pt x="724" y="402"/>
                  </a:lnTo>
                  <a:lnTo>
                    <a:pt x="728" y="430"/>
                  </a:lnTo>
                  <a:lnTo>
                    <a:pt x="730" y="458"/>
                  </a:lnTo>
                  <a:lnTo>
                    <a:pt x="730" y="458"/>
                  </a:lnTo>
                  <a:lnTo>
                    <a:pt x="728" y="488"/>
                  </a:lnTo>
                  <a:lnTo>
                    <a:pt x="724" y="514"/>
                  </a:lnTo>
                  <a:lnTo>
                    <a:pt x="718" y="542"/>
                  </a:lnTo>
                  <a:lnTo>
                    <a:pt x="708" y="566"/>
                  </a:lnTo>
                  <a:lnTo>
                    <a:pt x="696" y="590"/>
                  </a:lnTo>
                  <a:lnTo>
                    <a:pt x="682" y="614"/>
                  </a:lnTo>
                  <a:lnTo>
                    <a:pt x="666" y="634"/>
                  </a:lnTo>
                  <a:lnTo>
                    <a:pt x="648" y="654"/>
                  </a:lnTo>
                  <a:lnTo>
                    <a:pt x="630" y="672"/>
                  </a:lnTo>
                  <a:lnTo>
                    <a:pt x="608" y="688"/>
                  </a:lnTo>
                  <a:lnTo>
                    <a:pt x="584" y="702"/>
                  </a:lnTo>
                  <a:lnTo>
                    <a:pt x="560" y="714"/>
                  </a:lnTo>
                  <a:lnTo>
                    <a:pt x="536" y="724"/>
                  </a:lnTo>
                  <a:lnTo>
                    <a:pt x="508" y="730"/>
                  </a:lnTo>
                  <a:lnTo>
                    <a:pt x="482" y="734"/>
                  </a:lnTo>
                  <a:lnTo>
                    <a:pt x="452" y="736"/>
                  </a:lnTo>
                  <a:lnTo>
                    <a:pt x="452" y="736"/>
                  </a:ln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" name="원형 18"/>
            <p:cNvSpPr/>
            <p:nvPr/>
          </p:nvSpPr>
          <p:spPr>
            <a:xfrm>
              <a:off x="5134693" y="3175565"/>
              <a:ext cx="1971771" cy="1971771"/>
            </a:xfrm>
            <a:prstGeom prst="pie">
              <a:avLst>
                <a:gd name="adj1" fmla="val 8476213"/>
                <a:gd name="adj2" fmla="val 16200000"/>
              </a:avLst>
            </a:prstGeom>
            <a:solidFill>
              <a:srgbClr val="00B05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0" name="원형 19"/>
            <p:cNvSpPr/>
            <p:nvPr/>
          </p:nvSpPr>
          <p:spPr>
            <a:xfrm flipH="1">
              <a:off x="5134693" y="3175565"/>
              <a:ext cx="1971771" cy="1971771"/>
            </a:xfrm>
            <a:prstGeom prst="pie">
              <a:avLst>
                <a:gd name="adj1" fmla="val 8476213"/>
                <a:gd name="adj2" fmla="val 16200000"/>
              </a:avLst>
            </a:prstGeom>
            <a:solidFill>
              <a:srgbClr val="92D05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1" name="원형 20"/>
            <p:cNvSpPr/>
            <p:nvPr/>
          </p:nvSpPr>
          <p:spPr>
            <a:xfrm flipH="1">
              <a:off x="5134693" y="3175565"/>
              <a:ext cx="1971771" cy="1971771"/>
            </a:xfrm>
            <a:prstGeom prst="pie">
              <a:avLst>
                <a:gd name="adj1" fmla="val 2304647"/>
                <a:gd name="adj2" fmla="val 8510004"/>
              </a:avLst>
            </a:prstGeom>
            <a:solidFill>
              <a:srgbClr val="75AB8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25" name="자유형 24"/>
          <p:cNvSpPr/>
          <p:nvPr/>
        </p:nvSpPr>
        <p:spPr>
          <a:xfrm>
            <a:off x="6927644" y="2682622"/>
            <a:ext cx="1164706" cy="967288"/>
          </a:xfrm>
          <a:custGeom>
            <a:avLst/>
            <a:gdLst>
              <a:gd name="connsiteX0" fmla="*/ 3071004 w 3071004"/>
              <a:gd name="connsiteY0" fmla="*/ 0 h 741872"/>
              <a:gd name="connsiteX1" fmla="*/ 1130060 w 3071004"/>
              <a:gd name="connsiteY1" fmla="*/ 0 h 741872"/>
              <a:gd name="connsiteX2" fmla="*/ 0 w 3071004"/>
              <a:gd name="connsiteY2" fmla="*/ 741872 h 741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71004" h="741872">
                <a:moveTo>
                  <a:pt x="3071004" y="0"/>
                </a:moveTo>
                <a:lnTo>
                  <a:pt x="1130060" y="0"/>
                </a:lnTo>
                <a:lnTo>
                  <a:pt x="0" y="741872"/>
                </a:lnTo>
              </a:path>
            </a:pathLst>
          </a:custGeom>
          <a:ln w="38100">
            <a:solidFill>
              <a:schemeClr val="bg1">
                <a:lumMod val="75000"/>
              </a:schemeClr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6" name="자유형 25"/>
          <p:cNvSpPr/>
          <p:nvPr/>
        </p:nvSpPr>
        <p:spPr>
          <a:xfrm flipH="1">
            <a:off x="4066651" y="2803476"/>
            <a:ext cx="1232971" cy="846435"/>
          </a:xfrm>
          <a:custGeom>
            <a:avLst/>
            <a:gdLst>
              <a:gd name="connsiteX0" fmla="*/ 3071004 w 3071004"/>
              <a:gd name="connsiteY0" fmla="*/ 0 h 741872"/>
              <a:gd name="connsiteX1" fmla="*/ 1130060 w 3071004"/>
              <a:gd name="connsiteY1" fmla="*/ 0 h 741872"/>
              <a:gd name="connsiteX2" fmla="*/ 0 w 3071004"/>
              <a:gd name="connsiteY2" fmla="*/ 741872 h 741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71004" h="741872">
                <a:moveTo>
                  <a:pt x="3071004" y="0"/>
                </a:moveTo>
                <a:lnTo>
                  <a:pt x="1130060" y="0"/>
                </a:lnTo>
                <a:lnTo>
                  <a:pt x="0" y="741872"/>
                </a:lnTo>
              </a:path>
            </a:pathLst>
          </a:custGeom>
          <a:ln w="38100">
            <a:solidFill>
              <a:schemeClr val="bg1">
                <a:lumMod val="75000"/>
              </a:schemeClr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7" name="자유형 26"/>
          <p:cNvSpPr/>
          <p:nvPr/>
        </p:nvSpPr>
        <p:spPr>
          <a:xfrm flipH="1" flipV="1">
            <a:off x="4148808" y="5016578"/>
            <a:ext cx="1478828" cy="541544"/>
          </a:xfrm>
          <a:custGeom>
            <a:avLst/>
            <a:gdLst>
              <a:gd name="connsiteX0" fmla="*/ 3071004 w 3071004"/>
              <a:gd name="connsiteY0" fmla="*/ 0 h 741872"/>
              <a:gd name="connsiteX1" fmla="*/ 1130060 w 3071004"/>
              <a:gd name="connsiteY1" fmla="*/ 0 h 741872"/>
              <a:gd name="connsiteX2" fmla="*/ 0 w 3071004"/>
              <a:gd name="connsiteY2" fmla="*/ 741872 h 741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71004" h="741872">
                <a:moveTo>
                  <a:pt x="3071004" y="0"/>
                </a:moveTo>
                <a:lnTo>
                  <a:pt x="1130060" y="0"/>
                </a:lnTo>
                <a:lnTo>
                  <a:pt x="0" y="741872"/>
                </a:lnTo>
              </a:path>
            </a:pathLst>
          </a:custGeom>
          <a:ln w="38100">
            <a:solidFill>
              <a:schemeClr val="bg1">
                <a:lumMod val="75000"/>
              </a:schemeClr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43" name="그룹 42"/>
          <p:cNvGrpSpPr/>
          <p:nvPr/>
        </p:nvGrpSpPr>
        <p:grpSpPr>
          <a:xfrm>
            <a:off x="5839343" y="4468487"/>
            <a:ext cx="544689" cy="544689"/>
            <a:chOff x="2207568" y="1196752"/>
            <a:chExt cx="1241730" cy="1241730"/>
          </a:xfrm>
        </p:grpSpPr>
        <p:sp>
          <p:nvSpPr>
            <p:cNvPr id="44" name="Freeform 40"/>
            <p:cNvSpPr>
              <a:spLocks/>
            </p:cNvSpPr>
            <p:nvPr/>
          </p:nvSpPr>
          <p:spPr bwMode="auto">
            <a:xfrm>
              <a:off x="2207568" y="1196752"/>
              <a:ext cx="1241730" cy="1241730"/>
            </a:xfrm>
            <a:custGeom>
              <a:avLst/>
              <a:gdLst>
                <a:gd name="T0" fmla="*/ 961 w 1922"/>
                <a:gd name="T1" fmla="*/ 0 h 1922"/>
                <a:gd name="T2" fmla="*/ 0 w 1922"/>
                <a:gd name="T3" fmla="*/ 961 h 1922"/>
                <a:gd name="T4" fmla="*/ 961 w 1922"/>
                <a:gd name="T5" fmla="*/ 1922 h 1922"/>
                <a:gd name="T6" fmla="*/ 1765 w 1922"/>
                <a:gd name="T7" fmla="*/ 1488 h 1922"/>
                <a:gd name="T8" fmla="*/ 1754 w 1922"/>
                <a:gd name="T9" fmla="*/ 1436 h 1922"/>
                <a:gd name="T10" fmla="*/ 1703 w 1922"/>
                <a:gd name="T11" fmla="*/ 1447 h 1922"/>
                <a:gd name="T12" fmla="*/ 961 w 1922"/>
                <a:gd name="T13" fmla="*/ 1848 h 1922"/>
                <a:gd name="T14" fmla="*/ 74 w 1922"/>
                <a:gd name="T15" fmla="*/ 961 h 1922"/>
                <a:gd name="T16" fmla="*/ 961 w 1922"/>
                <a:gd name="T17" fmla="*/ 74 h 1922"/>
                <a:gd name="T18" fmla="*/ 1848 w 1922"/>
                <a:gd name="T19" fmla="*/ 961 h 1922"/>
                <a:gd name="T20" fmla="*/ 1817 w 1922"/>
                <a:gd name="T21" fmla="*/ 1194 h 1922"/>
                <a:gd name="T22" fmla="*/ 1843 w 1922"/>
                <a:gd name="T23" fmla="*/ 1240 h 1922"/>
                <a:gd name="T24" fmla="*/ 1889 w 1922"/>
                <a:gd name="T25" fmla="*/ 1213 h 1922"/>
                <a:gd name="T26" fmla="*/ 1922 w 1922"/>
                <a:gd name="T27" fmla="*/ 961 h 1922"/>
                <a:gd name="T28" fmla="*/ 961 w 1922"/>
                <a:gd name="T29" fmla="*/ 0 h 19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922" h="1922">
                  <a:moveTo>
                    <a:pt x="961" y="0"/>
                  </a:moveTo>
                  <a:cubicBezTo>
                    <a:pt x="431" y="0"/>
                    <a:pt x="0" y="431"/>
                    <a:pt x="0" y="961"/>
                  </a:cubicBezTo>
                  <a:cubicBezTo>
                    <a:pt x="0" y="1491"/>
                    <a:pt x="431" y="1922"/>
                    <a:pt x="961" y="1922"/>
                  </a:cubicBezTo>
                  <a:cubicBezTo>
                    <a:pt x="1286" y="1922"/>
                    <a:pt x="1586" y="1760"/>
                    <a:pt x="1765" y="1488"/>
                  </a:cubicBezTo>
                  <a:cubicBezTo>
                    <a:pt x="1776" y="1471"/>
                    <a:pt x="1772" y="1448"/>
                    <a:pt x="1754" y="1436"/>
                  </a:cubicBezTo>
                  <a:cubicBezTo>
                    <a:pt x="1737" y="1425"/>
                    <a:pt x="1714" y="1430"/>
                    <a:pt x="1703" y="1447"/>
                  </a:cubicBezTo>
                  <a:cubicBezTo>
                    <a:pt x="1538" y="1698"/>
                    <a:pt x="1261" y="1848"/>
                    <a:pt x="961" y="1848"/>
                  </a:cubicBezTo>
                  <a:cubicBezTo>
                    <a:pt x="472" y="1848"/>
                    <a:pt x="74" y="1450"/>
                    <a:pt x="74" y="961"/>
                  </a:cubicBezTo>
                  <a:cubicBezTo>
                    <a:pt x="74" y="472"/>
                    <a:pt x="472" y="74"/>
                    <a:pt x="961" y="74"/>
                  </a:cubicBezTo>
                  <a:cubicBezTo>
                    <a:pt x="1450" y="74"/>
                    <a:pt x="1848" y="472"/>
                    <a:pt x="1848" y="961"/>
                  </a:cubicBezTo>
                  <a:cubicBezTo>
                    <a:pt x="1848" y="1040"/>
                    <a:pt x="1837" y="1118"/>
                    <a:pt x="1817" y="1194"/>
                  </a:cubicBezTo>
                  <a:cubicBezTo>
                    <a:pt x="1812" y="1214"/>
                    <a:pt x="1823" y="1234"/>
                    <a:pt x="1843" y="1240"/>
                  </a:cubicBezTo>
                  <a:cubicBezTo>
                    <a:pt x="1863" y="1245"/>
                    <a:pt x="1883" y="1233"/>
                    <a:pt x="1889" y="1213"/>
                  </a:cubicBezTo>
                  <a:cubicBezTo>
                    <a:pt x="1911" y="1132"/>
                    <a:pt x="1922" y="1047"/>
                    <a:pt x="1922" y="961"/>
                  </a:cubicBezTo>
                  <a:cubicBezTo>
                    <a:pt x="1922" y="431"/>
                    <a:pt x="1491" y="0"/>
                    <a:pt x="961" y="0"/>
                  </a:cubicBezTo>
                </a:path>
              </a:pathLst>
            </a:custGeom>
            <a:solidFill>
              <a:srgbClr val="231F2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5" name="Freeform 41"/>
            <p:cNvSpPr>
              <a:spLocks/>
            </p:cNvSpPr>
            <p:nvPr/>
          </p:nvSpPr>
          <p:spPr bwMode="auto">
            <a:xfrm>
              <a:off x="3341627" y="2018330"/>
              <a:ext cx="65539" cy="78413"/>
            </a:xfrm>
            <a:custGeom>
              <a:avLst/>
              <a:gdLst>
                <a:gd name="T0" fmla="*/ 75 w 103"/>
                <a:gd name="T1" fmla="*/ 8 h 121"/>
                <a:gd name="T2" fmla="*/ 26 w 103"/>
                <a:gd name="T3" fmla="*/ 28 h 121"/>
                <a:gd name="T4" fmla="*/ 9 w 103"/>
                <a:gd name="T5" fmla="*/ 68 h 121"/>
                <a:gd name="T6" fmla="*/ 26 w 103"/>
                <a:gd name="T7" fmla="*/ 117 h 121"/>
                <a:gd name="T8" fmla="*/ 42 w 103"/>
                <a:gd name="T9" fmla="*/ 121 h 121"/>
                <a:gd name="T10" fmla="*/ 76 w 103"/>
                <a:gd name="T11" fmla="*/ 100 h 121"/>
                <a:gd name="T12" fmla="*/ 95 w 103"/>
                <a:gd name="T13" fmla="*/ 56 h 121"/>
                <a:gd name="T14" fmla="*/ 75 w 103"/>
                <a:gd name="T15" fmla="*/ 8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3" h="121">
                  <a:moveTo>
                    <a:pt x="75" y="8"/>
                  </a:moveTo>
                  <a:cubicBezTo>
                    <a:pt x="56" y="0"/>
                    <a:pt x="34" y="9"/>
                    <a:pt x="26" y="28"/>
                  </a:cubicBezTo>
                  <a:cubicBezTo>
                    <a:pt x="21" y="41"/>
                    <a:pt x="15" y="55"/>
                    <a:pt x="9" y="68"/>
                  </a:cubicBezTo>
                  <a:cubicBezTo>
                    <a:pt x="0" y="86"/>
                    <a:pt x="8" y="109"/>
                    <a:pt x="26" y="117"/>
                  </a:cubicBezTo>
                  <a:cubicBezTo>
                    <a:pt x="31" y="120"/>
                    <a:pt x="37" y="121"/>
                    <a:pt x="42" y="121"/>
                  </a:cubicBezTo>
                  <a:cubicBezTo>
                    <a:pt x="56" y="121"/>
                    <a:pt x="69" y="113"/>
                    <a:pt x="76" y="100"/>
                  </a:cubicBezTo>
                  <a:cubicBezTo>
                    <a:pt x="82" y="85"/>
                    <a:pt x="89" y="71"/>
                    <a:pt x="95" y="56"/>
                  </a:cubicBezTo>
                  <a:cubicBezTo>
                    <a:pt x="103" y="37"/>
                    <a:pt x="94" y="16"/>
                    <a:pt x="75" y="8"/>
                  </a:cubicBezTo>
                </a:path>
              </a:pathLst>
            </a:custGeom>
            <a:solidFill>
              <a:srgbClr val="231F2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6" name="Freeform 42"/>
            <p:cNvSpPr>
              <a:spLocks/>
            </p:cNvSpPr>
            <p:nvPr/>
          </p:nvSpPr>
          <p:spPr bwMode="auto">
            <a:xfrm>
              <a:off x="2419400" y="1460079"/>
              <a:ext cx="72561" cy="78413"/>
            </a:xfrm>
            <a:custGeom>
              <a:avLst/>
              <a:gdLst>
                <a:gd name="T0" fmla="*/ 12 w 112"/>
                <a:gd name="T1" fmla="*/ 115 h 120"/>
                <a:gd name="T2" fmla="*/ 25 w 112"/>
                <a:gd name="T3" fmla="*/ 120 h 120"/>
                <a:gd name="T4" fmla="*/ 43 w 112"/>
                <a:gd name="T5" fmla="*/ 111 h 120"/>
                <a:gd name="T6" fmla="*/ 103 w 112"/>
                <a:gd name="T7" fmla="*/ 40 h 120"/>
                <a:gd name="T8" fmla="*/ 102 w 112"/>
                <a:gd name="T9" fmla="*/ 9 h 120"/>
                <a:gd name="T10" fmla="*/ 71 w 112"/>
                <a:gd name="T11" fmla="*/ 9 h 120"/>
                <a:gd name="T12" fmla="*/ 7 w 112"/>
                <a:gd name="T13" fmla="*/ 84 h 120"/>
                <a:gd name="T14" fmla="*/ 12 w 112"/>
                <a:gd name="T15" fmla="*/ 115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2" h="120">
                  <a:moveTo>
                    <a:pt x="12" y="115"/>
                  </a:moveTo>
                  <a:cubicBezTo>
                    <a:pt x="16" y="118"/>
                    <a:pt x="20" y="120"/>
                    <a:pt x="25" y="120"/>
                  </a:cubicBezTo>
                  <a:cubicBezTo>
                    <a:pt x="32" y="120"/>
                    <a:pt x="38" y="117"/>
                    <a:pt x="43" y="111"/>
                  </a:cubicBezTo>
                  <a:cubicBezTo>
                    <a:pt x="61" y="86"/>
                    <a:pt x="82" y="62"/>
                    <a:pt x="103" y="40"/>
                  </a:cubicBezTo>
                  <a:cubicBezTo>
                    <a:pt x="112" y="31"/>
                    <a:pt x="111" y="17"/>
                    <a:pt x="102" y="9"/>
                  </a:cubicBezTo>
                  <a:cubicBezTo>
                    <a:pt x="94" y="0"/>
                    <a:pt x="79" y="0"/>
                    <a:pt x="71" y="9"/>
                  </a:cubicBezTo>
                  <a:cubicBezTo>
                    <a:pt x="48" y="33"/>
                    <a:pt x="27" y="58"/>
                    <a:pt x="7" y="84"/>
                  </a:cubicBezTo>
                  <a:cubicBezTo>
                    <a:pt x="0" y="94"/>
                    <a:pt x="2" y="108"/>
                    <a:pt x="12" y="115"/>
                  </a:cubicBezTo>
                </a:path>
              </a:pathLst>
            </a:custGeom>
            <a:solidFill>
              <a:srgbClr val="231F2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7" name="Freeform 43"/>
            <p:cNvSpPr>
              <a:spLocks/>
            </p:cNvSpPr>
            <p:nvPr/>
          </p:nvSpPr>
          <p:spPr bwMode="auto">
            <a:xfrm>
              <a:off x="2323432" y="1312616"/>
              <a:ext cx="1010003" cy="1011173"/>
            </a:xfrm>
            <a:custGeom>
              <a:avLst/>
              <a:gdLst>
                <a:gd name="T0" fmla="*/ 145 w 1564"/>
                <a:gd name="T1" fmla="*/ 367 h 1564"/>
                <a:gd name="T2" fmla="*/ 115 w 1564"/>
                <a:gd name="T3" fmla="*/ 374 h 1564"/>
                <a:gd name="T4" fmla="*/ 0 w 1564"/>
                <a:gd name="T5" fmla="*/ 782 h 1564"/>
                <a:gd name="T6" fmla="*/ 782 w 1564"/>
                <a:gd name="T7" fmla="*/ 1564 h 1564"/>
                <a:gd name="T8" fmla="*/ 1564 w 1564"/>
                <a:gd name="T9" fmla="*/ 782 h 1564"/>
                <a:gd name="T10" fmla="*/ 782 w 1564"/>
                <a:gd name="T11" fmla="*/ 0 h 1564"/>
                <a:gd name="T12" fmla="*/ 305 w 1564"/>
                <a:gd name="T13" fmla="*/ 163 h 1564"/>
                <a:gd name="T14" fmla="*/ 270 w 1564"/>
                <a:gd name="T15" fmla="*/ 191 h 1564"/>
                <a:gd name="T16" fmla="*/ 267 w 1564"/>
                <a:gd name="T17" fmla="*/ 223 h 1564"/>
                <a:gd name="T18" fmla="*/ 284 w 1564"/>
                <a:gd name="T19" fmla="*/ 230 h 1564"/>
                <a:gd name="T20" fmla="*/ 299 w 1564"/>
                <a:gd name="T21" fmla="*/ 225 h 1564"/>
                <a:gd name="T22" fmla="*/ 332 w 1564"/>
                <a:gd name="T23" fmla="*/ 198 h 1564"/>
                <a:gd name="T24" fmla="*/ 782 w 1564"/>
                <a:gd name="T25" fmla="*/ 45 h 1564"/>
                <a:gd name="T26" fmla="*/ 1520 w 1564"/>
                <a:gd name="T27" fmla="*/ 782 h 1564"/>
                <a:gd name="T28" fmla="*/ 782 w 1564"/>
                <a:gd name="T29" fmla="*/ 1520 h 1564"/>
                <a:gd name="T30" fmla="*/ 45 w 1564"/>
                <a:gd name="T31" fmla="*/ 782 h 1564"/>
                <a:gd name="T32" fmla="*/ 153 w 1564"/>
                <a:gd name="T33" fmla="*/ 398 h 1564"/>
                <a:gd name="T34" fmla="*/ 145 w 1564"/>
                <a:gd name="T35" fmla="*/ 367 h 15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64" h="1564">
                  <a:moveTo>
                    <a:pt x="145" y="367"/>
                  </a:moveTo>
                  <a:cubicBezTo>
                    <a:pt x="135" y="361"/>
                    <a:pt x="121" y="364"/>
                    <a:pt x="115" y="374"/>
                  </a:cubicBezTo>
                  <a:cubicBezTo>
                    <a:pt x="40" y="497"/>
                    <a:pt x="0" y="638"/>
                    <a:pt x="0" y="782"/>
                  </a:cubicBezTo>
                  <a:cubicBezTo>
                    <a:pt x="0" y="1213"/>
                    <a:pt x="351" y="1564"/>
                    <a:pt x="782" y="1564"/>
                  </a:cubicBezTo>
                  <a:cubicBezTo>
                    <a:pt x="1213" y="1564"/>
                    <a:pt x="1564" y="1213"/>
                    <a:pt x="1564" y="782"/>
                  </a:cubicBezTo>
                  <a:cubicBezTo>
                    <a:pt x="1564" y="351"/>
                    <a:pt x="1213" y="0"/>
                    <a:pt x="782" y="0"/>
                  </a:cubicBezTo>
                  <a:cubicBezTo>
                    <a:pt x="608" y="0"/>
                    <a:pt x="442" y="56"/>
                    <a:pt x="305" y="163"/>
                  </a:cubicBezTo>
                  <a:cubicBezTo>
                    <a:pt x="293" y="172"/>
                    <a:pt x="281" y="181"/>
                    <a:pt x="270" y="191"/>
                  </a:cubicBezTo>
                  <a:cubicBezTo>
                    <a:pt x="260" y="199"/>
                    <a:pt x="259" y="213"/>
                    <a:pt x="267" y="223"/>
                  </a:cubicBezTo>
                  <a:cubicBezTo>
                    <a:pt x="272" y="228"/>
                    <a:pt x="278" y="230"/>
                    <a:pt x="284" y="230"/>
                  </a:cubicBezTo>
                  <a:cubicBezTo>
                    <a:pt x="289" y="230"/>
                    <a:pt x="295" y="229"/>
                    <a:pt x="299" y="225"/>
                  </a:cubicBezTo>
                  <a:cubicBezTo>
                    <a:pt x="310" y="216"/>
                    <a:pt x="321" y="206"/>
                    <a:pt x="332" y="198"/>
                  </a:cubicBezTo>
                  <a:cubicBezTo>
                    <a:pt x="462" y="98"/>
                    <a:pt x="617" y="45"/>
                    <a:pt x="782" y="45"/>
                  </a:cubicBezTo>
                  <a:cubicBezTo>
                    <a:pt x="1189" y="45"/>
                    <a:pt x="1520" y="375"/>
                    <a:pt x="1520" y="782"/>
                  </a:cubicBezTo>
                  <a:cubicBezTo>
                    <a:pt x="1520" y="1189"/>
                    <a:pt x="1189" y="1520"/>
                    <a:pt x="782" y="1520"/>
                  </a:cubicBezTo>
                  <a:cubicBezTo>
                    <a:pt x="375" y="1520"/>
                    <a:pt x="45" y="1189"/>
                    <a:pt x="45" y="782"/>
                  </a:cubicBezTo>
                  <a:cubicBezTo>
                    <a:pt x="45" y="646"/>
                    <a:pt x="82" y="513"/>
                    <a:pt x="153" y="398"/>
                  </a:cubicBezTo>
                  <a:cubicBezTo>
                    <a:pt x="159" y="387"/>
                    <a:pt x="156" y="373"/>
                    <a:pt x="145" y="367"/>
                  </a:cubicBezTo>
                </a:path>
              </a:pathLst>
            </a:custGeom>
            <a:solidFill>
              <a:srgbClr val="231F2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8" name="Freeform 44"/>
            <p:cNvSpPr>
              <a:spLocks/>
            </p:cNvSpPr>
            <p:nvPr/>
          </p:nvSpPr>
          <p:spPr bwMode="auto">
            <a:xfrm>
              <a:off x="2715495" y="1502211"/>
              <a:ext cx="266837" cy="591022"/>
            </a:xfrm>
            <a:custGeom>
              <a:avLst/>
              <a:gdLst>
                <a:gd name="T0" fmla="*/ 183 w 412"/>
                <a:gd name="T1" fmla="*/ 726 h 915"/>
                <a:gd name="T2" fmla="*/ 60 w 412"/>
                <a:gd name="T3" fmla="*/ 699 h 915"/>
                <a:gd name="T4" fmla="*/ 7 w 412"/>
                <a:gd name="T5" fmla="*/ 722 h 915"/>
                <a:gd name="T6" fmla="*/ 27 w 412"/>
                <a:gd name="T7" fmla="*/ 771 h 915"/>
                <a:gd name="T8" fmla="*/ 166 w 412"/>
                <a:gd name="T9" fmla="*/ 802 h 915"/>
                <a:gd name="T10" fmla="*/ 166 w 412"/>
                <a:gd name="T11" fmla="*/ 880 h 915"/>
                <a:gd name="T12" fmla="*/ 201 w 412"/>
                <a:gd name="T13" fmla="*/ 915 h 915"/>
                <a:gd name="T14" fmla="*/ 236 w 412"/>
                <a:gd name="T15" fmla="*/ 880 h 915"/>
                <a:gd name="T16" fmla="*/ 236 w 412"/>
                <a:gd name="T17" fmla="*/ 799 h 915"/>
                <a:gd name="T18" fmla="*/ 412 w 412"/>
                <a:gd name="T19" fmla="*/ 609 h 915"/>
                <a:gd name="T20" fmla="*/ 239 w 412"/>
                <a:gd name="T21" fmla="*/ 405 h 915"/>
                <a:gd name="T22" fmla="*/ 101 w 412"/>
                <a:gd name="T23" fmla="*/ 278 h 915"/>
                <a:gd name="T24" fmla="*/ 219 w 412"/>
                <a:gd name="T25" fmla="*/ 183 h 915"/>
                <a:gd name="T26" fmla="*/ 323 w 412"/>
                <a:gd name="T27" fmla="*/ 202 h 915"/>
                <a:gd name="T28" fmla="*/ 375 w 412"/>
                <a:gd name="T29" fmla="*/ 180 h 915"/>
                <a:gd name="T30" fmla="*/ 353 w 412"/>
                <a:gd name="T31" fmla="*/ 130 h 915"/>
                <a:gd name="T32" fmla="*/ 243 w 412"/>
                <a:gd name="T33" fmla="*/ 108 h 915"/>
                <a:gd name="T34" fmla="*/ 243 w 412"/>
                <a:gd name="T35" fmla="*/ 34 h 915"/>
                <a:gd name="T36" fmla="*/ 208 w 412"/>
                <a:gd name="T37" fmla="*/ 0 h 915"/>
                <a:gd name="T38" fmla="*/ 174 w 412"/>
                <a:gd name="T39" fmla="*/ 34 h 915"/>
                <a:gd name="T40" fmla="*/ 174 w 412"/>
                <a:gd name="T41" fmla="*/ 112 h 915"/>
                <a:gd name="T42" fmla="*/ 5 w 412"/>
                <a:gd name="T43" fmla="*/ 292 h 915"/>
                <a:gd name="T44" fmla="*/ 189 w 412"/>
                <a:gd name="T45" fmla="*/ 485 h 915"/>
                <a:gd name="T46" fmla="*/ 315 w 412"/>
                <a:gd name="T47" fmla="*/ 617 h 915"/>
                <a:gd name="T48" fmla="*/ 183 w 412"/>
                <a:gd name="T49" fmla="*/ 726 h 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12" h="915">
                  <a:moveTo>
                    <a:pt x="183" y="726"/>
                  </a:moveTo>
                  <a:cubicBezTo>
                    <a:pt x="138" y="726"/>
                    <a:pt x="95" y="715"/>
                    <a:pt x="60" y="699"/>
                  </a:cubicBezTo>
                  <a:cubicBezTo>
                    <a:pt x="39" y="690"/>
                    <a:pt x="14" y="700"/>
                    <a:pt x="7" y="722"/>
                  </a:cubicBezTo>
                  <a:cubicBezTo>
                    <a:pt x="0" y="741"/>
                    <a:pt x="9" y="763"/>
                    <a:pt x="27" y="771"/>
                  </a:cubicBezTo>
                  <a:cubicBezTo>
                    <a:pt x="66" y="789"/>
                    <a:pt x="117" y="801"/>
                    <a:pt x="166" y="802"/>
                  </a:cubicBezTo>
                  <a:lnTo>
                    <a:pt x="166" y="880"/>
                  </a:lnTo>
                  <a:cubicBezTo>
                    <a:pt x="166" y="899"/>
                    <a:pt x="182" y="915"/>
                    <a:pt x="201" y="915"/>
                  </a:cubicBezTo>
                  <a:cubicBezTo>
                    <a:pt x="220" y="915"/>
                    <a:pt x="236" y="899"/>
                    <a:pt x="236" y="880"/>
                  </a:cubicBezTo>
                  <a:lnTo>
                    <a:pt x="236" y="799"/>
                  </a:lnTo>
                  <a:cubicBezTo>
                    <a:pt x="351" y="780"/>
                    <a:pt x="412" y="697"/>
                    <a:pt x="412" y="609"/>
                  </a:cubicBezTo>
                  <a:cubicBezTo>
                    <a:pt x="412" y="510"/>
                    <a:pt x="354" y="452"/>
                    <a:pt x="239" y="405"/>
                  </a:cubicBezTo>
                  <a:cubicBezTo>
                    <a:pt x="142" y="365"/>
                    <a:pt x="101" y="336"/>
                    <a:pt x="101" y="278"/>
                  </a:cubicBezTo>
                  <a:cubicBezTo>
                    <a:pt x="101" y="234"/>
                    <a:pt x="134" y="183"/>
                    <a:pt x="219" y="183"/>
                  </a:cubicBezTo>
                  <a:cubicBezTo>
                    <a:pt x="264" y="183"/>
                    <a:pt x="298" y="192"/>
                    <a:pt x="323" y="202"/>
                  </a:cubicBezTo>
                  <a:cubicBezTo>
                    <a:pt x="344" y="211"/>
                    <a:pt x="367" y="201"/>
                    <a:pt x="375" y="180"/>
                  </a:cubicBezTo>
                  <a:cubicBezTo>
                    <a:pt x="383" y="160"/>
                    <a:pt x="373" y="138"/>
                    <a:pt x="353" y="130"/>
                  </a:cubicBezTo>
                  <a:cubicBezTo>
                    <a:pt x="325" y="118"/>
                    <a:pt x="289" y="109"/>
                    <a:pt x="243" y="108"/>
                  </a:cubicBezTo>
                  <a:lnTo>
                    <a:pt x="243" y="34"/>
                  </a:lnTo>
                  <a:cubicBezTo>
                    <a:pt x="243" y="15"/>
                    <a:pt x="227" y="0"/>
                    <a:pt x="208" y="0"/>
                  </a:cubicBezTo>
                  <a:cubicBezTo>
                    <a:pt x="189" y="0"/>
                    <a:pt x="174" y="15"/>
                    <a:pt x="174" y="34"/>
                  </a:cubicBezTo>
                  <a:lnTo>
                    <a:pt x="174" y="112"/>
                  </a:lnTo>
                  <a:cubicBezTo>
                    <a:pt x="71" y="129"/>
                    <a:pt x="5" y="199"/>
                    <a:pt x="5" y="292"/>
                  </a:cubicBezTo>
                  <a:cubicBezTo>
                    <a:pt x="5" y="389"/>
                    <a:pt x="76" y="440"/>
                    <a:pt x="189" y="485"/>
                  </a:cubicBezTo>
                  <a:cubicBezTo>
                    <a:pt x="272" y="518"/>
                    <a:pt x="315" y="556"/>
                    <a:pt x="315" y="617"/>
                  </a:cubicBezTo>
                  <a:cubicBezTo>
                    <a:pt x="315" y="681"/>
                    <a:pt x="262" y="726"/>
                    <a:pt x="183" y="726"/>
                  </a:cubicBezTo>
                </a:path>
              </a:pathLst>
            </a:custGeom>
            <a:solidFill>
              <a:srgbClr val="231F2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</p:grpSp>
      <p:grpSp>
        <p:nvGrpSpPr>
          <p:cNvPr id="49" name="그룹 48"/>
          <p:cNvGrpSpPr/>
          <p:nvPr/>
        </p:nvGrpSpPr>
        <p:grpSpPr>
          <a:xfrm>
            <a:off x="6374549" y="3718582"/>
            <a:ext cx="585547" cy="502506"/>
            <a:chOff x="8307377" y="2907788"/>
            <a:chExt cx="1287374" cy="1104802"/>
          </a:xfrm>
        </p:grpSpPr>
        <p:sp>
          <p:nvSpPr>
            <p:cNvPr id="50" name="Freeform 37"/>
            <p:cNvSpPr>
              <a:spLocks noEditPoints="1"/>
            </p:cNvSpPr>
            <p:nvPr/>
          </p:nvSpPr>
          <p:spPr bwMode="auto">
            <a:xfrm>
              <a:off x="8307377" y="2907788"/>
              <a:ext cx="1219494" cy="1048624"/>
            </a:xfrm>
            <a:custGeom>
              <a:avLst/>
              <a:gdLst>
                <a:gd name="T0" fmla="*/ 74 w 1888"/>
                <a:gd name="T1" fmla="*/ 300 h 1624"/>
                <a:gd name="T2" fmla="*/ 74 w 1888"/>
                <a:gd name="T3" fmla="*/ 297 h 1624"/>
                <a:gd name="T4" fmla="*/ 74 w 1888"/>
                <a:gd name="T5" fmla="*/ 75 h 1624"/>
                <a:gd name="T6" fmla="*/ 515 w 1888"/>
                <a:gd name="T7" fmla="*/ 75 h 1624"/>
                <a:gd name="T8" fmla="*/ 650 w 1888"/>
                <a:gd name="T9" fmla="*/ 316 h 1624"/>
                <a:gd name="T10" fmla="*/ 683 w 1888"/>
                <a:gd name="T11" fmla="*/ 335 h 1624"/>
                <a:gd name="T12" fmla="*/ 688 w 1888"/>
                <a:gd name="T13" fmla="*/ 334 h 1624"/>
                <a:gd name="T14" fmla="*/ 691 w 1888"/>
                <a:gd name="T15" fmla="*/ 335 h 1624"/>
                <a:gd name="T16" fmla="*/ 1627 w 1888"/>
                <a:gd name="T17" fmla="*/ 335 h 1624"/>
                <a:gd name="T18" fmla="*/ 1629 w 1888"/>
                <a:gd name="T19" fmla="*/ 449 h 1624"/>
                <a:gd name="T20" fmla="*/ 247 w 1888"/>
                <a:gd name="T21" fmla="*/ 449 h 1624"/>
                <a:gd name="T22" fmla="*/ 210 w 1888"/>
                <a:gd name="T23" fmla="*/ 486 h 1624"/>
                <a:gd name="T24" fmla="*/ 210 w 1888"/>
                <a:gd name="T25" fmla="*/ 1550 h 1624"/>
                <a:gd name="T26" fmla="*/ 74 w 1888"/>
                <a:gd name="T27" fmla="*/ 1550 h 1624"/>
                <a:gd name="T28" fmla="*/ 74 w 1888"/>
                <a:gd name="T29" fmla="*/ 302 h 1624"/>
                <a:gd name="T30" fmla="*/ 74 w 1888"/>
                <a:gd name="T31" fmla="*/ 300 h 1624"/>
                <a:gd name="T32" fmla="*/ 1247 w 1888"/>
                <a:gd name="T33" fmla="*/ 1550 h 1624"/>
                <a:gd name="T34" fmla="*/ 284 w 1888"/>
                <a:gd name="T35" fmla="*/ 1550 h 1624"/>
                <a:gd name="T36" fmla="*/ 284 w 1888"/>
                <a:gd name="T37" fmla="*/ 523 h 1624"/>
                <a:gd name="T38" fmla="*/ 1814 w 1888"/>
                <a:gd name="T39" fmla="*/ 523 h 1624"/>
                <a:gd name="T40" fmla="*/ 1814 w 1888"/>
                <a:gd name="T41" fmla="*/ 954 h 1624"/>
                <a:gd name="T42" fmla="*/ 1851 w 1888"/>
                <a:gd name="T43" fmla="*/ 991 h 1624"/>
                <a:gd name="T44" fmla="*/ 1888 w 1888"/>
                <a:gd name="T45" fmla="*/ 954 h 1624"/>
                <a:gd name="T46" fmla="*/ 1888 w 1888"/>
                <a:gd name="T47" fmla="*/ 486 h 1624"/>
                <a:gd name="T48" fmla="*/ 1851 w 1888"/>
                <a:gd name="T49" fmla="*/ 449 h 1624"/>
                <a:gd name="T50" fmla="*/ 1703 w 1888"/>
                <a:gd name="T51" fmla="*/ 449 h 1624"/>
                <a:gd name="T52" fmla="*/ 1701 w 1888"/>
                <a:gd name="T53" fmla="*/ 297 h 1624"/>
                <a:gd name="T54" fmla="*/ 1664 w 1888"/>
                <a:gd name="T55" fmla="*/ 260 h 1624"/>
                <a:gd name="T56" fmla="*/ 704 w 1888"/>
                <a:gd name="T57" fmla="*/ 260 h 1624"/>
                <a:gd name="T58" fmla="*/ 569 w 1888"/>
                <a:gd name="T59" fmla="*/ 19 h 1624"/>
                <a:gd name="T60" fmla="*/ 536 w 1888"/>
                <a:gd name="T61" fmla="*/ 0 h 1624"/>
                <a:gd name="T62" fmla="*/ 37 w 1888"/>
                <a:gd name="T63" fmla="*/ 0 h 1624"/>
                <a:gd name="T64" fmla="*/ 0 w 1888"/>
                <a:gd name="T65" fmla="*/ 38 h 1624"/>
                <a:gd name="T66" fmla="*/ 0 w 1888"/>
                <a:gd name="T67" fmla="*/ 297 h 1624"/>
                <a:gd name="T68" fmla="*/ 0 w 1888"/>
                <a:gd name="T69" fmla="*/ 300 h 1624"/>
                <a:gd name="T70" fmla="*/ 0 w 1888"/>
                <a:gd name="T71" fmla="*/ 302 h 1624"/>
                <a:gd name="T72" fmla="*/ 0 w 1888"/>
                <a:gd name="T73" fmla="*/ 1587 h 1624"/>
                <a:gd name="T74" fmla="*/ 37 w 1888"/>
                <a:gd name="T75" fmla="*/ 1624 h 1624"/>
                <a:gd name="T76" fmla="*/ 239 w 1888"/>
                <a:gd name="T77" fmla="*/ 1624 h 1624"/>
                <a:gd name="T78" fmla="*/ 243 w 1888"/>
                <a:gd name="T79" fmla="*/ 1624 h 1624"/>
                <a:gd name="T80" fmla="*/ 247 w 1888"/>
                <a:gd name="T81" fmla="*/ 1624 h 1624"/>
                <a:gd name="T82" fmla="*/ 1247 w 1888"/>
                <a:gd name="T83" fmla="*/ 1624 h 1624"/>
                <a:gd name="T84" fmla="*/ 1284 w 1888"/>
                <a:gd name="T85" fmla="*/ 1587 h 1624"/>
                <a:gd name="T86" fmla="*/ 1247 w 1888"/>
                <a:gd name="T87" fmla="*/ 1550 h 16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88" h="1624">
                  <a:moveTo>
                    <a:pt x="74" y="300"/>
                  </a:moveTo>
                  <a:cubicBezTo>
                    <a:pt x="74" y="299"/>
                    <a:pt x="74" y="298"/>
                    <a:pt x="74" y="297"/>
                  </a:cubicBezTo>
                  <a:lnTo>
                    <a:pt x="74" y="75"/>
                  </a:lnTo>
                  <a:lnTo>
                    <a:pt x="515" y="75"/>
                  </a:lnTo>
                  <a:lnTo>
                    <a:pt x="650" y="316"/>
                  </a:lnTo>
                  <a:cubicBezTo>
                    <a:pt x="657" y="328"/>
                    <a:pt x="670" y="335"/>
                    <a:pt x="683" y="335"/>
                  </a:cubicBezTo>
                  <a:cubicBezTo>
                    <a:pt x="684" y="335"/>
                    <a:pt x="686" y="334"/>
                    <a:pt x="688" y="334"/>
                  </a:cubicBezTo>
                  <a:cubicBezTo>
                    <a:pt x="689" y="334"/>
                    <a:pt x="690" y="335"/>
                    <a:pt x="691" y="335"/>
                  </a:cubicBezTo>
                  <a:lnTo>
                    <a:pt x="1627" y="335"/>
                  </a:lnTo>
                  <a:lnTo>
                    <a:pt x="1629" y="449"/>
                  </a:lnTo>
                  <a:lnTo>
                    <a:pt x="247" y="449"/>
                  </a:lnTo>
                  <a:cubicBezTo>
                    <a:pt x="227" y="449"/>
                    <a:pt x="210" y="466"/>
                    <a:pt x="210" y="486"/>
                  </a:cubicBezTo>
                  <a:lnTo>
                    <a:pt x="210" y="1550"/>
                  </a:lnTo>
                  <a:lnTo>
                    <a:pt x="74" y="1550"/>
                  </a:lnTo>
                  <a:lnTo>
                    <a:pt x="74" y="302"/>
                  </a:lnTo>
                  <a:cubicBezTo>
                    <a:pt x="74" y="301"/>
                    <a:pt x="74" y="301"/>
                    <a:pt x="74" y="300"/>
                  </a:cubicBezTo>
                  <a:close/>
                  <a:moveTo>
                    <a:pt x="1247" y="1550"/>
                  </a:moveTo>
                  <a:lnTo>
                    <a:pt x="284" y="1550"/>
                  </a:lnTo>
                  <a:lnTo>
                    <a:pt x="284" y="523"/>
                  </a:lnTo>
                  <a:lnTo>
                    <a:pt x="1814" y="523"/>
                  </a:lnTo>
                  <a:lnTo>
                    <a:pt x="1814" y="954"/>
                  </a:lnTo>
                  <a:cubicBezTo>
                    <a:pt x="1814" y="975"/>
                    <a:pt x="1830" y="991"/>
                    <a:pt x="1851" y="991"/>
                  </a:cubicBezTo>
                  <a:cubicBezTo>
                    <a:pt x="1872" y="991"/>
                    <a:pt x="1888" y="975"/>
                    <a:pt x="1888" y="954"/>
                  </a:cubicBezTo>
                  <a:lnTo>
                    <a:pt x="1888" y="486"/>
                  </a:lnTo>
                  <a:cubicBezTo>
                    <a:pt x="1888" y="466"/>
                    <a:pt x="1872" y="449"/>
                    <a:pt x="1851" y="449"/>
                  </a:cubicBezTo>
                  <a:lnTo>
                    <a:pt x="1703" y="449"/>
                  </a:lnTo>
                  <a:lnTo>
                    <a:pt x="1701" y="297"/>
                  </a:lnTo>
                  <a:cubicBezTo>
                    <a:pt x="1701" y="277"/>
                    <a:pt x="1684" y="260"/>
                    <a:pt x="1664" y="260"/>
                  </a:cubicBezTo>
                  <a:lnTo>
                    <a:pt x="704" y="260"/>
                  </a:lnTo>
                  <a:lnTo>
                    <a:pt x="569" y="19"/>
                  </a:lnTo>
                  <a:cubicBezTo>
                    <a:pt x="562" y="8"/>
                    <a:pt x="550" y="0"/>
                    <a:pt x="536" y="0"/>
                  </a:cubicBezTo>
                  <a:lnTo>
                    <a:pt x="37" y="0"/>
                  </a:lnTo>
                  <a:cubicBezTo>
                    <a:pt x="17" y="0"/>
                    <a:pt x="0" y="17"/>
                    <a:pt x="0" y="38"/>
                  </a:cubicBezTo>
                  <a:lnTo>
                    <a:pt x="0" y="297"/>
                  </a:lnTo>
                  <a:cubicBezTo>
                    <a:pt x="0" y="298"/>
                    <a:pt x="0" y="299"/>
                    <a:pt x="0" y="300"/>
                  </a:cubicBezTo>
                  <a:cubicBezTo>
                    <a:pt x="0" y="301"/>
                    <a:pt x="0" y="301"/>
                    <a:pt x="0" y="302"/>
                  </a:cubicBezTo>
                  <a:lnTo>
                    <a:pt x="0" y="1587"/>
                  </a:lnTo>
                  <a:cubicBezTo>
                    <a:pt x="0" y="1608"/>
                    <a:pt x="17" y="1624"/>
                    <a:pt x="37" y="1624"/>
                  </a:cubicBezTo>
                  <a:lnTo>
                    <a:pt x="239" y="1624"/>
                  </a:lnTo>
                  <a:cubicBezTo>
                    <a:pt x="240" y="1624"/>
                    <a:pt x="242" y="1624"/>
                    <a:pt x="243" y="1624"/>
                  </a:cubicBezTo>
                  <a:cubicBezTo>
                    <a:pt x="244" y="1624"/>
                    <a:pt x="246" y="1624"/>
                    <a:pt x="247" y="1624"/>
                  </a:cubicBezTo>
                  <a:lnTo>
                    <a:pt x="1247" y="1624"/>
                  </a:lnTo>
                  <a:cubicBezTo>
                    <a:pt x="1267" y="1624"/>
                    <a:pt x="1284" y="1608"/>
                    <a:pt x="1284" y="1587"/>
                  </a:cubicBezTo>
                  <a:cubicBezTo>
                    <a:pt x="1284" y="1567"/>
                    <a:pt x="1267" y="1550"/>
                    <a:pt x="1247" y="1550"/>
                  </a:cubicBezTo>
                </a:path>
              </a:pathLst>
            </a:custGeom>
            <a:solidFill>
              <a:srgbClr val="3935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1" name="Freeform 38"/>
            <p:cNvSpPr>
              <a:spLocks noEditPoints="1"/>
            </p:cNvSpPr>
            <p:nvPr/>
          </p:nvSpPr>
          <p:spPr bwMode="auto">
            <a:xfrm>
              <a:off x="9104378" y="3522217"/>
              <a:ext cx="490373" cy="490373"/>
            </a:xfrm>
            <a:custGeom>
              <a:avLst/>
              <a:gdLst>
                <a:gd name="T0" fmla="*/ 379 w 758"/>
                <a:gd name="T1" fmla="*/ 684 h 758"/>
                <a:gd name="T2" fmla="*/ 75 w 758"/>
                <a:gd name="T3" fmla="*/ 379 h 758"/>
                <a:gd name="T4" fmla="*/ 379 w 758"/>
                <a:gd name="T5" fmla="*/ 74 h 758"/>
                <a:gd name="T6" fmla="*/ 684 w 758"/>
                <a:gd name="T7" fmla="*/ 379 h 758"/>
                <a:gd name="T8" fmla="*/ 379 w 758"/>
                <a:gd name="T9" fmla="*/ 684 h 758"/>
                <a:gd name="T10" fmla="*/ 379 w 758"/>
                <a:gd name="T11" fmla="*/ 0 h 758"/>
                <a:gd name="T12" fmla="*/ 0 w 758"/>
                <a:gd name="T13" fmla="*/ 379 h 758"/>
                <a:gd name="T14" fmla="*/ 379 w 758"/>
                <a:gd name="T15" fmla="*/ 758 h 758"/>
                <a:gd name="T16" fmla="*/ 758 w 758"/>
                <a:gd name="T17" fmla="*/ 379 h 758"/>
                <a:gd name="T18" fmla="*/ 379 w 758"/>
                <a:gd name="T19" fmla="*/ 0 h 7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58" h="758">
                  <a:moveTo>
                    <a:pt x="379" y="684"/>
                  </a:moveTo>
                  <a:cubicBezTo>
                    <a:pt x="211" y="684"/>
                    <a:pt x="75" y="547"/>
                    <a:pt x="75" y="379"/>
                  </a:cubicBezTo>
                  <a:cubicBezTo>
                    <a:pt x="75" y="211"/>
                    <a:pt x="211" y="74"/>
                    <a:pt x="379" y="74"/>
                  </a:cubicBezTo>
                  <a:cubicBezTo>
                    <a:pt x="547" y="74"/>
                    <a:pt x="684" y="211"/>
                    <a:pt x="684" y="379"/>
                  </a:cubicBezTo>
                  <a:cubicBezTo>
                    <a:pt x="684" y="547"/>
                    <a:pt x="547" y="684"/>
                    <a:pt x="379" y="684"/>
                  </a:cubicBezTo>
                  <a:close/>
                  <a:moveTo>
                    <a:pt x="379" y="0"/>
                  </a:moveTo>
                  <a:cubicBezTo>
                    <a:pt x="170" y="0"/>
                    <a:pt x="0" y="170"/>
                    <a:pt x="0" y="379"/>
                  </a:cubicBezTo>
                  <a:cubicBezTo>
                    <a:pt x="0" y="588"/>
                    <a:pt x="170" y="758"/>
                    <a:pt x="379" y="758"/>
                  </a:cubicBezTo>
                  <a:cubicBezTo>
                    <a:pt x="588" y="758"/>
                    <a:pt x="758" y="588"/>
                    <a:pt x="758" y="379"/>
                  </a:cubicBezTo>
                  <a:cubicBezTo>
                    <a:pt x="758" y="170"/>
                    <a:pt x="588" y="0"/>
                    <a:pt x="379" y="0"/>
                  </a:cubicBezTo>
                  <a:close/>
                </a:path>
              </a:pathLst>
            </a:custGeom>
            <a:solidFill>
              <a:srgbClr val="3935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2" name="Freeform 39"/>
            <p:cNvSpPr>
              <a:spLocks/>
            </p:cNvSpPr>
            <p:nvPr/>
          </p:nvSpPr>
          <p:spPr bwMode="auto">
            <a:xfrm>
              <a:off x="9231945" y="3602970"/>
              <a:ext cx="235239" cy="319503"/>
            </a:xfrm>
            <a:custGeom>
              <a:avLst/>
              <a:gdLst>
                <a:gd name="T0" fmla="*/ 209 w 365"/>
                <a:gd name="T1" fmla="*/ 15 h 494"/>
                <a:gd name="T2" fmla="*/ 156 w 365"/>
                <a:gd name="T3" fmla="*/ 15 h 494"/>
                <a:gd name="T4" fmla="*/ 14 w 365"/>
                <a:gd name="T5" fmla="*/ 156 h 494"/>
                <a:gd name="T6" fmla="*/ 14 w 365"/>
                <a:gd name="T7" fmla="*/ 209 h 494"/>
                <a:gd name="T8" fmla="*/ 41 w 365"/>
                <a:gd name="T9" fmla="*/ 220 h 494"/>
                <a:gd name="T10" fmla="*/ 67 w 365"/>
                <a:gd name="T11" fmla="*/ 209 h 494"/>
                <a:gd name="T12" fmla="*/ 145 w 365"/>
                <a:gd name="T13" fmla="*/ 130 h 494"/>
                <a:gd name="T14" fmla="*/ 145 w 365"/>
                <a:gd name="T15" fmla="*/ 457 h 494"/>
                <a:gd name="T16" fmla="*/ 182 w 365"/>
                <a:gd name="T17" fmla="*/ 494 h 494"/>
                <a:gd name="T18" fmla="*/ 219 w 365"/>
                <a:gd name="T19" fmla="*/ 457 h 494"/>
                <a:gd name="T20" fmla="*/ 219 w 365"/>
                <a:gd name="T21" fmla="*/ 130 h 494"/>
                <a:gd name="T22" fmla="*/ 298 w 365"/>
                <a:gd name="T23" fmla="*/ 209 h 494"/>
                <a:gd name="T24" fmla="*/ 324 w 365"/>
                <a:gd name="T25" fmla="*/ 220 h 494"/>
                <a:gd name="T26" fmla="*/ 350 w 365"/>
                <a:gd name="T27" fmla="*/ 209 h 494"/>
                <a:gd name="T28" fmla="*/ 350 w 365"/>
                <a:gd name="T29" fmla="*/ 156 h 494"/>
                <a:gd name="T30" fmla="*/ 209 w 365"/>
                <a:gd name="T31" fmla="*/ 15 h 4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65" h="494">
                  <a:moveTo>
                    <a:pt x="209" y="15"/>
                  </a:moveTo>
                  <a:cubicBezTo>
                    <a:pt x="194" y="0"/>
                    <a:pt x="170" y="0"/>
                    <a:pt x="156" y="15"/>
                  </a:cubicBezTo>
                  <a:lnTo>
                    <a:pt x="14" y="156"/>
                  </a:lnTo>
                  <a:cubicBezTo>
                    <a:pt x="0" y="171"/>
                    <a:pt x="0" y="194"/>
                    <a:pt x="14" y="209"/>
                  </a:cubicBezTo>
                  <a:cubicBezTo>
                    <a:pt x="22" y="216"/>
                    <a:pt x="31" y="220"/>
                    <a:pt x="41" y="220"/>
                  </a:cubicBezTo>
                  <a:cubicBezTo>
                    <a:pt x="50" y="220"/>
                    <a:pt x="60" y="216"/>
                    <a:pt x="67" y="209"/>
                  </a:cubicBezTo>
                  <a:lnTo>
                    <a:pt x="145" y="130"/>
                  </a:lnTo>
                  <a:lnTo>
                    <a:pt x="145" y="457"/>
                  </a:lnTo>
                  <a:cubicBezTo>
                    <a:pt x="145" y="477"/>
                    <a:pt x="162" y="494"/>
                    <a:pt x="182" y="494"/>
                  </a:cubicBezTo>
                  <a:cubicBezTo>
                    <a:pt x="203" y="494"/>
                    <a:pt x="219" y="477"/>
                    <a:pt x="219" y="457"/>
                  </a:cubicBezTo>
                  <a:lnTo>
                    <a:pt x="219" y="130"/>
                  </a:lnTo>
                  <a:lnTo>
                    <a:pt x="298" y="209"/>
                  </a:lnTo>
                  <a:cubicBezTo>
                    <a:pt x="305" y="216"/>
                    <a:pt x="314" y="220"/>
                    <a:pt x="324" y="220"/>
                  </a:cubicBezTo>
                  <a:cubicBezTo>
                    <a:pt x="333" y="220"/>
                    <a:pt x="343" y="216"/>
                    <a:pt x="350" y="209"/>
                  </a:cubicBezTo>
                  <a:cubicBezTo>
                    <a:pt x="365" y="194"/>
                    <a:pt x="365" y="171"/>
                    <a:pt x="350" y="156"/>
                  </a:cubicBezTo>
                  <a:lnTo>
                    <a:pt x="209" y="15"/>
                  </a:lnTo>
                  <a:close/>
                </a:path>
              </a:pathLst>
            </a:custGeom>
            <a:solidFill>
              <a:srgbClr val="3935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</p:grpSp>
      <p:grpSp>
        <p:nvGrpSpPr>
          <p:cNvPr id="53" name="그룹 52"/>
          <p:cNvGrpSpPr/>
          <p:nvPr/>
        </p:nvGrpSpPr>
        <p:grpSpPr>
          <a:xfrm>
            <a:off x="5336456" y="3764489"/>
            <a:ext cx="611915" cy="343410"/>
            <a:chOff x="4316520" y="1469441"/>
            <a:chExt cx="1242900" cy="697523"/>
          </a:xfrm>
        </p:grpSpPr>
        <p:sp>
          <p:nvSpPr>
            <p:cNvPr id="54" name="Freeform 47"/>
            <p:cNvSpPr>
              <a:spLocks/>
            </p:cNvSpPr>
            <p:nvPr/>
          </p:nvSpPr>
          <p:spPr bwMode="auto">
            <a:xfrm>
              <a:off x="4316520" y="1621586"/>
              <a:ext cx="853178" cy="545378"/>
            </a:xfrm>
            <a:custGeom>
              <a:avLst/>
              <a:gdLst>
                <a:gd name="T0" fmla="*/ 1291 w 1321"/>
                <a:gd name="T1" fmla="*/ 784 h 843"/>
                <a:gd name="T2" fmla="*/ 379 w 1321"/>
                <a:gd name="T3" fmla="*/ 784 h 843"/>
                <a:gd name="T4" fmla="*/ 59 w 1321"/>
                <a:gd name="T5" fmla="*/ 463 h 843"/>
                <a:gd name="T6" fmla="*/ 379 w 1321"/>
                <a:gd name="T7" fmla="*/ 143 h 843"/>
                <a:gd name="T8" fmla="*/ 489 w 1321"/>
                <a:gd name="T9" fmla="*/ 143 h 843"/>
                <a:gd name="T10" fmla="*/ 515 w 1321"/>
                <a:gd name="T11" fmla="*/ 128 h 843"/>
                <a:gd name="T12" fmla="*/ 521 w 1321"/>
                <a:gd name="T13" fmla="*/ 120 h 843"/>
                <a:gd name="T14" fmla="*/ 556 w 1321"/>
                <a:gd name="T15" fmla="*/ 50 h 843"/>
                <a:gd name="T16" fmla="*/ 547 w 1321"/>
                <a:gd name="T17" fmla="*/ 9 h 843"/>
                <a:gd name="T18" fmla="*/ 506 w 1321"/>
                <a:gd name="T19" fmla="*/ 18 h 843"/>
                <a:gd name="T20" fmla="*/ 471 w 1321"/>
                <a:gd name="T21" fmla="*/ 84 h 843"/>
                <a:gd name="T22" fmla="*/ 379 w 1321"/>
                <a:gd name="T23" fmla="*/ 84 h 843"/>
                <a:gd name="T24" fmla="*/ 0 w 1321"/>
                <a:gd name="T25" fmla="*/ 463 h 843"/>
                <a:gd name="T26" fmla="*/ 379 w 1321"/>
                <a:gd name="T27" fmla="*/ 843 h 843"/>
                <a:gd name="T28" fmla="*/ 1291 w 1321"/>
                <a:gd name="T29" fmla="*/ 843 h 843"/>
                <a:gd name="T30" fmla="*/ 1321 w 1321"/>
                <a:gd name="T31" fmla="*/ 813 h 843"/>
                <a:gd name="T32" fmla="*/ 1291 w 1321"/>
                <a:gd name="T33" fmla="*/ 784 h 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21" h="843">
                  <a:moveTo>
                    <a:pt x="1291" y="784"/>
                  </a:moveTo>
                  <a:lnTo>
                    <a:pt x="379" y="784"/>
                  </a:lnTo>
                  <a:cubicBezTo>
                    <a:pt x="203" y="784"/>
                    <a:pt x="59" y="640"/>
                    <a:pt x="59" y="463"/>
                  </a:cubicBezTo>
                  <a:cubicBezTo>
                    <a:pt x="59" y="287"/>
                    <a:pt x="203" y="143"/>
                    <a:pt x="379" y="143"/>
                  </a:cubicBezTo>
                  <a:lnTo>
                    <a:pt x="489" y="143"/>
                  </a:lnTo>
                  <a:cubicBezTo>
                    <a:pt x="500" y="143"/>
                    <a:pt x="510" y="137"/>
                    <a:pt x="515" y="128"/>
                  </a:cubicBezTo>
                  <a:cubicBezTo>
                    <a:pt x="517" y="126"/>
                    <a:pt x="519" y="123"/>
                    <a:pt x="521" y="120"/>
                  </a:cubicBezTo>
                  <a:cubicBezTo>
                    <a:pt x="531" y="95"/>
                    <a:pt x="542" y="72"/>
                    <a:pt x="556" y="50"/>
                  </a:cubicBezTo>
                  <a:cubicBezTo>
                    <a:pt x="565" y="36"/>
                    <a:pt x="561" y="17"/>
                    <a:pt x="547" y="9"/>
                  </a:cubicBezTo>
                  <a:cubicBezTo>
                    <a:pt x="533" y="0"/>
                    <a:pt x="514" y="4"/>
                    <a:pt x="506" y="18"/>
                  </a:cubicBezTo>
                  <a:cubicBezTo>
                    <a:pt x="493" y="39"/>
                    <a:pt x="481" y="61"/>
                    <a:pt x="471" y="84"/>
                  </a:cubicBezTo>
                  <a:lnTo>
                    <a:pt x="379" y="84"/>
                  </a:lnTo>
                  <a:cubicBezTo>
                    <a:pt x="170" y="84"/>
                    <a:pt x="0" y="254"/>
                    <a:pt x="0" y="463"/>
                  </a:cubicBezTo>
                  <a:cubicBezTo>
                    <a:pt x="0" y="673"/>
                    <a:pt x="170" y="843"/>
                    <a:pt x="379" y="843"/>
                  </a:cubicBezTo>
                  <a:lnTo>
                    <a:pt x="1291" y="843"/>
                  </a:lnTo>
                  <a:cubicBezTo>
                    <a:pt x="1308" y="843"/>
                    <a:pt x="1321" y="830"/>
                    <a:pt x="1321" y="813"/>
                  </a:cubicBezTo>
                  <a:cubicBezTo>
                    <a:pt x="1321" y="797"/>
                    <a:pt x="1308" y="784"/>
                    <a:pt x="1291" y="784"/>
                  </a:cubicBezTo>
                </a:path>
              </a:pathLst>
            </a:custGeom>
            <a:solidFill>
              <a:srgbClr val="3935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5" name="Freeform 48"/>
            <p:cNvSpPr>
              <a:spLocks/>
            </p:cNvSpPr>
            <p:nvPr/>
          </p:nvSpPr>
          <p:spPr bwMode="auto">
            <a:xfrm>
              <a:off x="5186082" y="2128342"/>
              <a:ext cx="45644" cy="38622"/>
            </a:xfrm>
            <a:custGeom>
              <a:avLst/>
              <a:gdLst>
                <a:gd name="T0" fmla="*/ 40 w 70"/>
                <a:gd name="T1" fmla="*/ 0 h 59"/>
                <a:gd name="T2" fmla="*/ 30 w 70"/>
                <a:gd name="T3" fmla="*/ 0 h 59"/>
                <a:gd name="T4" fmla="*/ 0 w 70"/>
                <a:gd name="T5" fmla="*/ 29 h 59"/>
                <a:gd name="T6" fmla="*/ 30 w 70"/>
                <a:gd name="T7" fmla="*/ 59 h 59"/>
                <a:gd name="T8" fmla="*/ 40 w 70"/>
                <a:gd name="T9" fmla="*/ 59 h 59"/>
                <a:gd name="T10" fmla="*/ 70 w 70"/>
                <a:gd name="T11" fmla="*/ 29 h 59"/>
                <a:gd name="T12" fmla="*/ 40 w 70"/>
                <a:gd name="T13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0" h="59">
                  <a:moveTo>
                    <a:pt x="40" y="0"/>
                  </a:moveTo>
                  <a:lnTo>
                    <a:pt x="30" y="0"/>
                  </a:lnTo>
                  <a:cubicBezTo>
                    <a:pt x="14" y="0"/>
                    <a:pt x="0" y="13"/>
                    <a:pt x="0" y="29"/>
                  </a:cubicBezTo>
                  <a:cubicBezTo>
                    <a:pt x="0" y="46"/>
                    <a:pt x="14" y="59"/>
                    <a:pt x="30" y="59"/>
                  </a:cubicBezTo>
                  <a:lnTo>
                    <a:pt x="40" y="59"/>
                  </a:lnTo>
                  <a:cubicBezTo>
                    <a:pt x="56" y="59"/>
                    <a:pt x="70" y="46"/>
                    <a:pt x="70" y="29"/>
                  </a:cubicBezTo>
                  <a:cubicBezTo>
                    <a:pt x="70" y="13"/>
                    <a:pt x="56" y="0"/>
                    <a:pt x="40" y="0"/>
                  </a:cubicBezTo>
                  <a:close/>
                </a:path>
              </a:pathLst>
            </a:custGeom>
            <a:solidFill>
              <a:srgbClr val="3935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6" name="Freeform 49"/>
            <p:cNvSpPr>
              <a:spLocks/>
            </p:cNvSpPr>
            <p:nvPr/>
          </p:nvSpPr>
          <p:spPr bwMode="auto">
            <a:xfrm>
              <a:off x="4669962" y="1469441"/>
              <a:ext cx="889458" cy="697522"/>
            </a:xfrm>
            <a:custGeom>
              <a:avLst/>
              <a:gdLst>
                <a:gd name="T0" fmla="*/ 999 w 1378"/>
                <a:gd name="T1" fmla="*/ 321 h 1080"/>
                <a:gd name="T2" fmla="*/ 899 w 1378"/>
                <a:gd name="T3" fmla="*/ 321 h 1080"/>
                <a:gd name="T4" fmla="*/ 415 w 1378"/>
                <a:gd name="T5" fmla="*/ 0 h 1080"/>
                <a:gd name="T6" fmla="*/ 11 w 1378"/>
                <a:gd name="T7" fmla="*/ 184 h 1080"/>
                <a:gd name="T8" fmla="*/ 14 w 1378"/>
                <a:gd name="T9" fmla="*/ 226 h 1080"/>
                <a:gd name="T10" fmla="*/ 56 w 1378"/>
                <a:gd name="T11" fmla="*/ 223 h 1080"/>
                <a:gd name="T12" fmla="*/ 415 w 1378"/>
                <a:gd name="T13" fmla="*/ 60 h 1080"/>
                <a:gd name="T14" fmla="*/ 853 w 1378"/>
                <a:gd name="T15" fmla="*/ 363 h 1080"/>
                <a:gd name="T16" fmla="*/ 880 w 1378"/>
                <a:gd name="T17" fmla="*/ 380 h 1080"/>
                <a:gd name="T18" fmla="*/ 882 w 1378"/>
                <a:gd name="T19" fmla="*/ 380 h 1080"/>
                <a:gd name="T20" fmla="*/ 883 w 1378"/>
                <a:gd name="T21" fmla="*/ 380 h 1080"/>
                <a:gd name="T22" fmla="*/ 999 w 1378"/>
                <a:gd name="T23" fmla="*/ 380 h 1080"/>
                <a:gd name="T24" fmla="*/ 1319 w 1378"/>
                <a:gd name="T25" fmla="*/ 700 h 1080"/>
                <a:gd name="T26" fmla="*/ 999 w 1378"/>
                <a:gd name="T27" fmla="*/ 1021 h 1080"/>
                <a:gd name="T28" fmla="*/ 927 w 1378"/>
                <a:gd name="T29" fmla="*/ 1021 h 1080"/>
                <a:gd name="T30" fmla="*/ 898 w 1378"/>
                <a:gd name="T31" fmla="*/ 1050 h 1080"/>
                <a:gd name="T32" fmla="*/ 927 w 1378"/>
                <a:gd name="T33" fmla="*/ 1080 h 1080"/>
                <a:gd name="T34" fmla="*/ 999 w 1378"/>
                <a:gd name="T35" fmla="*/ 1080 h 1080"/>
                <a:gd name="T36" fmla="*/ 1378 w 1378"/>
                <a:gd name="T37" fmla="*/ 700 h 1080"/>
                <a:gd name="T38" fmla="*/ 999 w 1378"/>
                <a:gd name="T39" fmla="*/ 321 h 10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378" h="1080">
                  <a:moveTo>
                    <a:pt x="999" y="321"/>
                  </a:moveTo>
                  <a:lnTo>
                    <a:pt x="899" y="321"/>
                  </a:lnTo>
                  <a:cubicBezTo>
                    <a:pt x="805" y="128"/>
                    <a:pt x="613" y="0"/>
                    <a:pt x="415" y="0"/>
                  </a:cubicBezTo>
                  <a:cubicBezTo>
                    <a:pt x="260" y="0"/>
                    <a:pt x="113" y="67"/>
                    <a:pt x="11" y="184"/>
                  </a:cubicBezTo>
                  <a:cubicBezTo>
                    <a:pt x="0" y="197"/>
                    <a:pt x="2" y="215"/>
                    <a:pt x="14" y="226"/>
                  </a:cubicBezTo>
                  <a:cubicBezTo>
                    <a:pt x="26" y="237"/>
                    <a:pt x="45" y="236"/>
                    <a:pt x="56" y="223"/>
                  </a:cubicBezTo>
                  <a:cubicBezTo>
                    <a:pt x="147" y="119"/>
                    <a:pt x="278" y="60"/>
                    <a:pt x="415" y="60"/>
                  </a:cubicBezTo>
                  <a:cubicBezTo>
                    <a:pt x="596" y="60"/>
                    <a:pt x="772" y="181"/>
                    <a:pt x="853" y="363"/>
                  </a:cubicBezTo>
                  <a:cubicBezTo>
                    <a:pt x="858" y="374"/>
                    <a:pt x="868" y="380"/>
                    <a:pt x="880" y="380"/>
                  </a:cubicBezTo>
                  <a:cubicBezTo>
                    <a:pt x="880" y="380"/>
                    <a:pt x="881" y="380"/>
                    <a:pt x="882" y="380"/>
                  </a:cubicBezTo>
                  <a:cubicBezTo>
                    <a:pt x="882" y="380"/>
                    <a:pt x="883" y="380"/>
                    <a:pt x="883" y="380"/>
                  </a:cubicBezTo>
                  <a:lnTo>
                    <a:pt x="999" y="380"/>
                  </a:lnTo>
                  <a:cubicBezTo>
                    <a:pt x="1175" y="380"/>
                    <a:pt x="1319" y="524"/>
                    <a:pt x="1319" y="700"/>
                  </a:cubicBezTo>
                  <a:cubicBezTo>
                    <a:pt x="1319" y="877"/>
                    <a:pt x="1175" y="1021"/>
                    <a:pt x="999" y="1021"/>
                  </a:cubicBezTo>
                  <a:lnTo>
                    <a:pt x="927" y="1021"/>
                  </a:lnTo>
                  <a:cubicBezTo>
                    <a:pt x="911" y="1021"/>
                    <a:pt x="898" y="1034"/>
                    <a:pt x="898" y="1050"/>
                  </a:cubicBezTo>
                  <a:cubicBezTo>
                    <a:pt x="898" y="1067"/>
                    <a:pt x="911" y="1080"/>
                    <a:pt x="927" y="1080"/>
                  </a:cubicBezTo>
                  <a:lnTo>
                    <a:pt x="999" y="1080"/>
                  </a:lnTo>
                  <a:cubicBezTo>
                    <a:pt x="1208" y="1080"/>
                    <a:pt x="1378" y="910"/>
                    <a:pt x="1378" y="700"/>
                  </a:cubicBezTo>
                  <a:cubicBezTo>
                    <a:pt x="1378" y="491"/>
                    <a:pt x="1208" y="321"/>
                    <a:pt x="999" y="321"/>
                  </a:cubicBezTo>
                </a:path>
              </a:pathLst>
            </a:custGeom>
            <a:solidFill>
              <a:srgbClr val="3935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7" name="Freeform 50"/>
            <p:cNvSpPr>
              <a:spLocks/>
            </p:cNvSpPr>
            <p:nvPr/>
          </p:nvSpPr>
          <p:spPr bwMode="auto">
            <a:xfrm>
              <a:off x="5008191" y="1597008"/>
              <a:ext cx="449410" cy="310140"/>
            </a:xfrm>
            <a:custGeom>
              <a:avLst/>
              <a:gdLst>
                <a:gd name="T0" fmla="*/ 282 w 696"/>
                <a:gd name="T1" fmla="*/ 302 h 480"/>
                <a:gd name="T2" fmla="*/ 285 w 696"/>
                <a:gd name="T3" fmla="*/ 302 h 480"/>
                <a:gd name="T4" fmla="*/ 388 w 696"/>
                <a:gd name="T5" fmla="*/ 302 h 480"/>
                <a:gd name="T6" fmla="*/ 650 w 696"/>
                <a:gd name="T7" fmla="*/ 467 h 480"/>
                <a:gd name="T8" fmla="*/ 670 w 696"/>
                <a:gd name="T9" fmla="*/ 480 h 480"/>
                <a:gd name="T10" fmla="*/ 680 w 696"/>
                <a:gd name="T11" fmla="*/ 478 h 480"/>
                <a:gd name="T12" fmla="*/ 690 w 696"/>
                <a:gd name="T13" fmla="*/ 448 h 480"/>
                <a:gd name="T14" fmla="*/ 388 w 696"/>
                <a:gd name="T15" fmla="*/ 258 h 480"/>
                <a:gd name="T16" fmla="*/ 293 w 696"/>
                <a:gd name="T17" fmla="*/ 258 h 480"/>
                <a:gd name="T18" fmla="*/ 34 w 696"/>
                <a:gd name="T19" fmla="*/ 5 h 480"/>
                <a:gd name="T20" fmla="*/ 5 w 696"/>
                <a:gd name="T21" fmla="*/ 17 h 480"/>
                <a:gd name="T22" fmla="*/ 17 w 696"/>
                <a:gd name="T23" fmla="*/ 46 h 480"/>
                <a:gd name="T24" fmla="*/ 258 w 696"/>
                <a:gd name="T25" fmla="*/ 289 h 480"/>
                <a:gd name="T26" fmla="*/ 279 w 696"/>
                <a:gd name="T27" fmla="*/ 302 h 480"/>
                <a:gd name="T28" fmla="*/ 282 w 696"/>
                <a:gd name="T29" fmla="*/ 302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96" h="480">
                  <a:moveTo>
                    <a:pt x="282" y="302"/>
                  </a:moveTo>
                  <a:cubicBezTo>
                    <a:pt x="283" y="302"/>
                    <a:pt x="284" y="302"/>
                    <a:pt x="285" y="302"/>
                  </a:cubicBezTo>
                  <a:lnTo>
                    <a:pt x="388" y="302"/>
                  </a:lnTo>
                  <a:cubicBezTo>
                    <a:pt x="499" y="302"/>
                    <a:pt x="602" y="367"/>
                    <a:pt x="650" y="467"/>
                  </a:cubicBezTo>
                  <a:cubicBezTo>
                    <a:pt x="654" y="475"/>
                    <a:pt x="662" y="480"/>
                    <a:pt x="670" y="480"/>
                  </a:cubicBezTo>
                  <a:cubicBezTo>
                    <a:pt x="674" y="480"/>
                    <a:pt x="677" y="479"/>
                    <a:pt x="680" y="478"/>
                  </a:cubicBezTo>
                  <a:cubicBezTo>
                    <a:pt x="691" y="472"/>
                    <a:pt x="696" y="459"/>
                    <a:pt x="690" y="448"/>
                  </a:cubicBezTo>
                  <a:cubicBezTo>
                    <a:pt x="634" y="332"/>
                    <a:pt x="516" y="258"/>
                    <a:pt x="388" y="258"/>
                  </a:cubicBezTo>
                  <a:lnTo>
                    <a:pt x="293" y="258"/>
                  </a:lnTo>
                  <a:cubicBezTo>
                    <a:pt x="238" y="144"/>
                    <a:pt x="145" y="52"/>
                    <a:pt x="34" y="5"/>
                  </a:cubicBezTo>
                  <a:cubicBezTo>
                    <a:pt x="23" y="0"/>
                    <a:pt x="10" y="6"/>
                    <a:pt x="5" y="17"/>
                  </a:cubicBezTo>
                  <a:cubicBezTo>
                    <a:pt x="0" y="28"/>
                    <a:pt x="5" y="41"/>
                    <a:pt x="17" y="46"/>
                  </a:cubicBezTo>
                  <a:cubicBezTo>
                    <a:pt x="121" y="91"/>
                    <a:pt x="210" y="179"/>
                    <a:pt x="258" y="289"/>
                  </a:cubicBezTo>
                  <a:cubicBezTo>
                    <a:pt x="262" y="297"/>
                    <a:pt x="270" y="302"/>
                    <a:pt x="279" y="302"/>
                  </a:cubicBezTo>
                  <a:cubicBezTo>
                    <a:pt x="280" y="302"/>
                    <a:pt x="281" y="302"/>
                    <a:pt x="282" y="302"/>
                  </a:cubicBezTo>
                </a:path>
              </a:pathLst>
            </a:custGeom>
            <a:solidFill>
              <a:srgbClr val="3935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8" name="Freeform 51"/>
            <p:cNvSpPr>
              <a:spLocks/>
            </p:cNvSpPr>
            <p:nvPr/>
          </p:nvSpPr>
          <p:spPr bwMode="auto">
            <a:xfrm>
              <a:off x="5437705" y="1909489"/>
              <a:ext cx="37451" cy="77242"/>
            </a:xfrm>
            <a:custGeom>
              <a:avLst/>
              <a:gdLst>
                <a:gd name="T0" fmla="*/ 3 w 59"/>
                <a:gd name="T1" fmla="*/ 31 h 121"/>
                <a:gd name="T2" fmla="*/ 14 w 59"/>
                <a:gd name="T3" fmla="*/ 99 h 121"/>
                <a:gd name="T4" fmla="*/ 36 w 59"/>
                <a:gd name="T5" fmla="*/ 121 h 121"/>
                <a:gd name="T6" fmla="*/ 37 w 59"/>
                <a:gd name="T7" fmla="*/ 121 h 121"/>
                <a:gd name="T8" fmla="*/ 58 w 59"/>
                <a:gd name="T9" fmla="*/ 98 h 121"/>
                <a:gd name="T10" fmla="*/ 46 w 59"/>
                <a:gd name="T11" fmla="*/ 18 h 121"/>
                <a:gd name="T12" fmla="*/ 18 w 59"/>
                <a:gd name="T13" fmla="*/ 3 h 121"/>
                <a:gd name="T14" fmla="*/ 3 w 59"/>
                <a:gd name="T15" fmla="*/ 3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9" h="121">
                  <a:moveTo>
                    <a:pt x="3" y="31"/>
                  </a:moveTo>
                  <a:cubicBezTo>
                    <a:pt x="9" y="53"/>
                    <a:pt x="13" y="76"/>
                    <a:pt x="14" y="99"/>
                  </a:cubicBezTo>
                  <a:cubicBezTo>
                    <a:pt x="14" y="111"/>
                    <a:pt x="24" y="121"/>
                    <a:pt x="36" y="121"/>
                  </a:cubicBezTo>
                  <a:lnTo>
                    <a:pt x="37" y="121"/>
                  </a:lnTo>
                  <a:cubicBezTo>
                    <a:pt x="49" y="120"/>
                    <a:pt x="59" y="110"/>
                    <a:pt x="58" y="98"/>
                  </a:cubicBezTo>
                  <a:cubicBezTo>
                    <a:pt x="57" y="71"/>
                    <a:pt x="53" y="44"/>
                    <a:pt x="46" y="18"/>
                  </a:cubicBezTo>
                  <a:cubicBezTo>
                    <a:pt x="42" y="7"/>
                    <a:pt x="30" y="0"/>
                    <a:pt x="18" y="3"/>
                  </a:cubicBezTo>
                  <a:cubicBezTo>
                    <a:pt x="6" y="7"/>
                    <a:pt x="0" y="19"/>
                    <a:pt x="3" y="31"/>
                  </a:cubicBezTo>
                </a:path>
              </a:pathLst>
            </a:custGeom>
            <a:solidFill>
              <a:srgbClr val="3935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</p:grpSp>
      <p:pic>
        <p:nvPicPr>
          <p:cNvPr id="41" name="그림 4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41074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Attract Investment Plan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투자 유치 계획</a:t>
            </a:r>
            <a:endParaRPr lang="en-US" altLang="ko-KR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479376" y="1844824"/>
            <a:ext cx="3330830" cy="1110476"/>
            <a:chOff x="1026337" y="2924944"/>
            <a:chExt cx="3330830" cy="1110476"/>
          </a:xfrm>
        </p:grpSpPr>
        <p:sp>
          <p:nvSpPr>
            <p:cNvPr id="6" name="TextBox 5"/>
            <p:cNvSpPr txBox="1"/>
            <p:nvPr/>
          </p:nvSpPr>
          <p:spPr>
            <a:xfrm>
              <a:off x="1026337" y="3296756"/>
              <a:ext cx="3330830" cy="73866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lvl="0" algn="r">
                <a:lnSpc>
                  <a:spcPct val="100000"/>
                </a:lnSpc>
              </a:pPr>
              <a:r>
                <a:rPr lang="ko-KR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기업부설연구소 설립 완료</a:t>
              </a:r>
              <a:endPara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lvl="0" algn="r">
                <a:lnSpc>
                  <a:spcPct val="100000"/>
                </a:lnSpc>
              </a:pPr>
              <a:r>
                <a:rPr lang="ko-KR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기업 벤처 인증 완료</a:t>
              </a:r>
              <a:endPara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lvl="0" algn="r">
                <a:lnSpc>
                  <a:spcPct val="100000"/>
                </a:lnSpc>
              </a:pPr>
              <a:r>
                <a:rPr lang="ko-KR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아이템 및 기술의 관한 상업화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" name="Text Box 8"/>
            <p:cNvSpPr txBox="1">
              <a:spLocks noChangeArrowheads="1"/>
            </p:cNvSpPr>
            <p:nvPr/>
          </p:nvSpPr>
          <p:spPr bwMode="auto">
            <a:xfrm>
              <a:off x="1026337" y="2924944"/>
              <a:ext cx="3330830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r">
                <a:defRPr/>
              </a:pPr>
              <a:r>
                <a:rPr lang="ko-KR" altLang="en-US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엔젤 </a:t>
              </a:r>
              <a:r>
                <a:rPr lang="ko-KR" altLang="en-US" sz="2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펀딩</a:t>
              </a:r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 </a:t>
              </a:r>
              <a:r>
                <a:rPr lang="en-US" altLang="ko-KR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5</a:t>
              </a:r>
              <a:r>
                <a:rPr lang="ko-KR" altLang="en-US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억 </a:t>
              </a:r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유치</a:t>
              </a:r>
              <a:endParaRPr lang="ko-KR" altLang="ko-KR" sz="20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8287517" y="4738277"/>
            <a:ext cx="3114630" cy="1470516"/>
            <a:chOff x="1207754" y="2564904"/>
            <a:chExt cx="3114630" cy="1470516"/>
          </a:xfrm>
        </p:grpSpPr>
        <p:sp>
          <p:nvSpPr>
            <p:cNvPr id="9" name="TextBox 8"/>
            <p:cNvSpPr txBox="1"/>
            <p:nvPr/>
          </p:nvSpPr>
          <p:spPr>
            <a:xfrm>
              <a:off x="1220617" y="3296756"/>
              <a:ext cx="2260116" cy="73866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기존 부동산 시장 선점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온 국민 필수 </a:t>
              </a:r>
              <a:r>
                <a:rPr lang="ko-KR" altLang="en-US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앱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으로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각인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새로운 시장의 안정화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" name="Text Box 8"/>
            <p:cNvSpPr txBox="1">
              <a:spLocks noChangeArrowheads="1"/>
            </p:cNvSpPr>
            <p:nvPr/>
          </p:nvSpPr>
          <p:spPr bwMode="auto">
            <a:xfrm>
              <a:off x="1207754" y="2564904"/>
              <a:ext cx="3114630" cy="7078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자산 </a:t>
              </a:r>
              <a:r>
                <a:rPr lang="ko-KR" altLang="en-US" sz="2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운용사</a:t>
              </a:r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 </a:t>
              </a:r>
              <a:r>
                <a: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400</a:t>
              </a:r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억 투자유치 </a:t>
              </a:r>
              <a:endPara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  <a:p>
              <a:pPr>
                <a:defRPr/>
              </a:pPr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또는 기술 특례 상장</a:t>
              </a:r>
              <a:endParaRPr lang="ko-KR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479376" y="5085184"/>
            <a:ext cx="3648921" cy="1110476"/>
            <a:chOff x="1152732" y="2924944"/>
            <a:chExt cx="3648921" cy="1110476"/>
          </a:xfrm>
        </p:grpSpPr>
        <p:sp>
          <p:nvSpPr>
            <p:cNvPr id="12" name="TextBox 11"/>
            <p:cNvSpPr txBox="1"/>
            <p:nvPr/>
          </p:nvSpPr>
          <p:spPr>
            <a:xfrm>
              <a:off x="1152732" y="3296756"/>
              <a:ext cx="3600400" cy="73866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r"/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공유오피스 전국 확대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r"/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점진적 마케팅 시장 확장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r"/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신규 시장 안정화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3" name="Text Box 8"/>
            <p:cNvSpPr txBox="1">
              <a:spLocks noChangeArrowheads="1"/>
            </p:cNvSpPr>
            <p:nvPr/>
          </p:nvSpPr>
          <p:spPr bwMode="auto">
            <a:xfrm>
              <a:off x="1746417" y="2924944"/>
              <a:ext cx="3055236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r">
                <a:defRPr/>
              </a:pPr>
              <a:r>
                <a:rPr lang="ko-KR" altLang="en-US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벤처 </a:t>
              </a:r>
              <a:r>
                <a:rPr lang="ko-KR" altLang="en-US" sz="20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캐피탈</a:t>
              </a:r>
              <a:r>
                <a:rPr lang="ko-KR" altLang="en-US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 </a:t>
              </a:r>
              <a:r>
                <a: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50</a:t>
              </a:r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억 투자 유치</a:t>
              </a:r>
              <a:endParaRPr lang="ko-KR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</p:grpSp>
      <p:sp>
        <p:nvSpPr>
          <p:cNvPr id="15" name="Freeform 5"/>
          <p:cNvSpPr>
            <a:spLocks noEditPoints="1"/>
          </p:cNvSpPr>
          <p:nvPr/>
        </p:nvSpPr>
        <p:spPr bwMode="auto">
          <a:xfrm>
            <a:off x="2423508" y="3849936"/>
            <a:ext cx="452995" cy="458994"/>
          </a:xfrm>
          <a:custGeom>
            <a:avLst/>
            <a:gdLst>
              <a:gd name="T0" fmla="*/ 830 w 906"/>
              <a:gd name="T1" fmla="*/ 452 h 918"/>
              <a:gd name="T2" fmla="*/ 906 w 906"/>
              <a:gd name="T3" fmla="*/ 380 h 918"/>
              <a:gd name="T4" fmla="*/ 896 w 906"/>
              <a:gd name="T5" fmla="*/ 340 h 918"/>
              <a:gd name="T6" fmla="*/ 828 w 906"/>
              <a:gd name="T7" fmla="*/ 330 h 918"/>
              <a:gd name="T8" fmla="*/ 780 w 906"/>
              <a:gd name="T9" fmla="*/ 272 h 918"/>
              <a:gd name="T10" fmla="*/ 826 w 906"/>
              <a:gd name="T11" fmla="*/ 192 h 918"/>
              <a:gd name="T12" fmla="*/ 790 w 906"/>
              <a:gd name="T13" fmla="*/ 156 h 918"/>
              <a:gd name="T14" fmla="*/ 694 w 906"/>
              <a:gd name="T15" fmla="*/ 168 h 918"/>
              <a:gd name="T16" fmla="*/ 662 w 906"/>
              <a:gd name="T17" fmla="*/ 122 h 918"/>
              <a:gd name="T18" fmla="*/ 668 w 906"/>
              <a:gd name="T19" fmla="*/ 52 h 918"/>
              <a:gd name="T20" fmla="*/ 602 w 906"/>
              <a:gd name="T21" fmla="*/ 66 h 918"/>
              <a:gd name="T22" fmla="*/ 548 w 906"/>
              <a:gd name="T23" fmla="*/ 94 h 918"/>
              <a:gd name="T24" fmla="*/ 494 w 906"/>
              <a:gd name="T25" fmla="*/ 64 h 918"/>
              <a:gd name="T26" fmla="*/ 452 w 906"/>
              <a:gd name="T27" fmla="*/ 0 h 918"/>
              <a:gd name="T28" fmla="*/ 408 w 906"/>
              <a:gd name="T29" fmla="*/ 84 h 918"/>
              <a:gd name="T30" fmla="*/ 358 w 906"/>
              <a:gd name="T31" fmla="*/ 94 h 918"/>
              <a:gd name="T32" fmla="*/ 290 w 906"/>
              <a:gd name="T33" fmla="*/ 50 h 918"/>
              <a:gd name="T34" fmla="*/ 238 w 906"/>
              <a:gd name="T35" fmla="*/ 52 h 918"/>
              <a:gd name="T36" fmla="*/ 250 w 906"/>
              <a:gd name="T37" fmla="*/ 142 h 918"/>
              <a:gd name="T38" fmla="*/ 212 w 906"/>
              <a:gd name="T39" fmla="*/ 168 h 918"/>
              <a:gd name="T40" fmla="*/ 110 w 906"/>
              <a:gd name="T41" fmla="*/ 154 h 918"/>
              <a:gd name="T42" fmla="*/ 80 w 906"/>
              <a:gd name="T43" fmla="*/ 192 h 918"/>
              <a:gd name="T44" fmla="*/ 116 w 906"/>
              <a:gd name="T45" fmla="*/ 288 h 918"/>
              <a:gd name="T46" fmla="*/ 78 w 906"/>
              <a:gd name="T47" fmla="*/ 330 h 918"/>
              <a:gd name="T48" fmla="*/ 8 w 906"/>
              <a:gd name="T49" fmla="*/ 344 h 918"/>
              <a:gd name="T50" fmla="*/ 0 w 906"/>
              <a:gd name="T51" fmla="*/ 380 h 918"/>
              <a:gd name="T52" fmla="*/ 76 w 906"/>
              <a:gd name="T53" fmla="*/ 458 h 918"/>
              <a:gd name="T54" fmla="*/ 18 w 906"/>
              <a:gd name="T55" fmla="*/ 526 h 918"/>
              <a:gd name="T56" fmla="*/ 8 w 906"/>
              <a:gd name="T57" fmla="*/ 574 h 918"/>
              <a:gd name="T58" fmla="*/ 54 w 906"/>
              <a:gd name="T59" fmla="*/ 586 h 918"/>
              <a:gd name="T60" fmla="*/ 116 w 906"/>
              <a:gd name="T61" fmla="*/ 628 h 918"/>
              <a:gd name="T62" fmla="*/ 92 w 906"/>
              <a:gd name="T63" fmla="*/ 708 h 918"/>
              <a:gd name="T64" fmla="*/ 110 w 906"/>
              <a:gd name="T65" fmla="*/ 764 h 918"/>
              <a:gd name="T66" fmla="*/ 198 w 906"/>
              <a:gd name="T67" fmla="*/ 736 h 918"/>
              <a:gd name="T68" fmla="*/ 250 w 906"/>
              <a:gd name="T69" fmla="*/ 776 h 918"/>
              <a:gd name="T70" fmla="*/ 234 w 906"/>
              <a:gd name="T71" fmla="*/ 862 h 918"/>
              <a:gd name="T72" fmla="*/ 290 w 906"/>
              <a:gd name="T73" fmla="*/ 868 h 918"/>
              <a:gd name="T74" fmla="*/ 354 w 906"/>
              <a:gd name="T75" fmla="*/ 822 h 918"/>
              <a:gd name="T76" fmla="*/ 408 w 906"/>
              <a:gd name="T77" fmla="*/ 832 h 918"/>
              <a:gd name="T78" fmla="*/ 436 w 906"/>
              <a:gd name="T79" fmla="*/ 918 h 918"/>
              <a:gd name="T80" fmla="*/ 494 w 906"/>
              <a:gd name="T81" fmla="*/ 854 h 918"/>
              <a:gd name="T82" fmla="*/ 544 w 906"/>
              <a:gd name="T83" fmla="*/ 824 h 918"/>
              <a:gd name="T84" fmla="*/ 602 w 906"/>
              <a:gd name="T85" fmla="*/ 852 h 918"/>
              <a:gd name="T86" fmla="*/ 652 w 906"/>
              <a:gd name="T87" fmla="*/ 872 h 918"/>
              <a:gd name="T88" fmla="*/ 662 w 906"/>
              <a:gd name="T89" fmla="*/ 796 h 918"/>
              <a:gd name="T90" fmla="*/ 690 w 906"/>
              <a:gd name="T91" fmla="*/ 752 h 918"/>
              <a:gd name="T92" fmla="*/ 790 w 906"/>
              <a:gd name="T93" fmla="*/ 762 h 918"/>
              <a:gd name="T94" fmla="*/ 822 w 906"/>
              <a:gd name="T95" fmla="*/ 732 h 918"/>
              <a:gd name="T96" fmla="*/ 780 w 906"/>
              <a:gd name="T97" fmla="*/ 646 h 918"/>
              <a:gd name="T98" fmla="*/ 808 w 906"/>
              <a:gd name="T99" fmla="*/ 586 h 918"/>
              <a:gd name="T100" fmla="*/ 896 w 906"/>
              <a:gd name="T101" fmla="*/ 578 h 918"/>
              <a:gd name="T102" fmla="*/ 904 w 906"/>
              <a:gd name="T103" fmla="*/ 544 h 918"/>
              <a:gd name="T104" fmla="*/ 370 w 906"/>
              <a:gd name="T105" fmla="*/ 724 h 918"/>
              <a:gd name="T106" fmla="*/ 182 w 906"/>
              <a:gd name="T107" fmla="*/ 514 h 918"/>
              <a:gd name="T108" fmla="*/ 258 w 906"/>
              <a:gd name="T109" fmla="*/ 262 h 918"/>
              <a:gd name="T110" fmla="*/ 508 w 906"/>
              <a:gd name="T111" fmla="*/ 188 h 918"/>
              <a:gd name="T112" fmla="*/ 718 w 906"/>
              <a:gd name="T113" fmla="*/ 376 h 918"/>
              <a:gd name="T114" fmla="*/ 666 w 906"/>
              <a:gd name="T115" fmla="*/ 634 h 9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906" h="918">
                <a:moveTo>
                  <a:pt x="846" y="506"/>
                </a:moveTo>
                <a:lnTo>
                  <a:pt x="846" y="506"/>
                </a:lnTo>
                <a:lnTo>
                  <a:pt x="828" y="498"/>
                </a:lnTo>
                <a:lnTo>
                  <a:pt x="828" y="498"/>
                </a:lnTo>
                <a:lnTo>
                  <a:pt x="828" y="486"/>
                </a:lnTo>
                <a:lnTo>
                  <a:pt x="828" y="486"/>
                </a:lnTo>
                <a:lnTo>
                  <a:pt x="830" y="466"/>
                </a:lnTo>
                <a:lnTo>
                  <a:pt x="830" y="466"/>
                </a:lnTo>
                <a:lnTo>
                  <a:pt x="830" y="458"/>
                </a:lnTo>
                <a:lnTo>
                  <a:pt x="830" y="458"/>
                </a:lnTo>
                <a:lnTo>
                  <a:pt x="830" y="452"/>
                </a:lnTo>
                <a:lnTo>
                  <a:pt x="830" y="452"/>
                </a:lnTo>
                <a:lnTo>
                  <a:pt x="828" y="432"/>
                </a:lnTo>
                <a:lnTo>
                  <a:pt x="828" y="432"/>
                </a:lnTo>
                <a:lnTo>
                  <a:pt x="828" y="420"/>
                </a:lnTo>
                <a:lnTo>
                  <a:pt x="828" y="420"/>
                </a:lnTo>
                <a:lnTo>
                  <a:pt x="846" y="412"/>
                </a:lnTo>
                <a:lnTo>
                  <a:pt x="846" y="412"/>
                </a:lnTo>
                <a:lnTo>
                  <a:pt x="888" y="390"/>
                </a:lnTo>
                <a:lnTo>
                  <a:pt x="888" y="390"/>
                </a:lnTo>
                <a:lnTo>
                  <a:pt x="906" y="380"/>
                </a:lnTo>
                <a:lnTo>
                  <a:pt x="906" y="380"/>
                </a:lnTo>
                <a:lnTo>
                  <a:pt x="904" y="374"/>
                </a:lnTo>
                <a:lnTo>
                  <a:pt x="904" y="374"/>
                </a:lnTo>
                <a:lnTo>
                  <a:pt x="902" y="366"/>
                </a:lnTo>
                <a:lnTo>
                  <a:pt x="902" y="366"/>
                </a:lnTo>
                <a:lnTo>
                  <a:pt x="900" y="356"/>
                </a:lnTo>
                <a:lnTo>
                  <a:pt x="900" y="356"/>
                </a:lnTo>
                <a:lnTo>
                  <a:pt x="898" y="348"/>
                </a:lnTo>
                <a:lnTo>
                  <a:pt x="898" y="348"/>
                </a:lnTo>
                <a:lnTo>
                  <a:pt x="898" y="344"/>
                </a:lnTo>
                <a:lnTo>
                  <a:pt x="898" y="344"/>
                </a:lnTo>
                <a:lnTo>
                  <a:pt x="896" y="340"/>
                </a:lnTo>
                <a:lnTo>
                  <a:pt x="896" y="340"/>
                </a:lnTo>
                <a:lnTo>
                  <a:pt x="894" y="332"/>
                </a:lnTo>
                <a:lnTo>
                  <a:pt x="894" y="332"/>
                </a:lnTo>
                <a:lnTo>
                  <a:pt x="874" y="332"/>
                </a:lnTo>
                <a:lnTo>
                  <a:pt x="874" y="332"/>
                </a:lnTo>
                <a:lnTo>
                  <a:pt x="864" y="330"/>
                </a:lnTo>
                <a:lnTo>
                  <a:pt x="864" y="330"/>
                </a:lnTo>
                <a:lnTo>
                  <a:pt x="852" y="330"/>
                </a:lnTo>
                <a:lnTo>
                  <a:pt x="852" y="330"/>
                </a:lnTo>
                <a:lnTo>
                  <a:pt x="828" y="330"/>
                </a:lnTo>
                <a:lnTo>
                  <a:pt x="828" y="330"/>
                </a:lnTo>
                <a:lnTo>
                  <a:pt x="808" y="332"/>
                </a:lnTo>
                <a:lnTo>
                  <a:pt x="808" y="332"/>
                </a:lnTo>
                <a:lnTo>
                  <a:pt x="804" y="320"/>
                </a:lnTo>
                <a:lnTo>
                  <a:pt x="804" y="320"/>
                </a:lnTo>
                <a:lnTo>
                  <a:pt x="796" y="302"/>
                </a:lnTo>
                <a:lnTo>
                  <a:pt x="796" y="302"/>
                </a:lnTo>
                <a:lnTo>
                  <a:pt x="792" y="296"/>
                </a:lnTo>
                <a:lnTo>
                  <a:pt x="792" y="296"/>
                </a:lnTo>
                <a:lnTo>
                  <a:pt x="790" y="288"/>
                </a:lnTo>
                <a:lnTo>
                  <a:pt x="790" y="288"/>
                </a:lnTo>
                <a:lnTo>
                  <a:pt x="780" y="272"/>
                </a:lnTo>
                <a:lnTo>
                  <a:pt x="780" y="272"/>
                </a:lnTo>
                <a:lnTo>
                  <a:pt x="778" y="266"/>
                </a:lnTo>
                <a:lnTo>
                  <a:pt x="778" y="266"/>
                </a:lnTo>
                <a:lnTo>
                  <a:pt x="774" y="262"/>
                </a:lnTo>
                <a:lnTo>
                  <a:pt x="774" y="262"/>
                </a:lnTo>
                <a:lnTo>
                  <a:pt x="788" y="246"/>
                </a:lnTo>
                <a:lnTo>
                  <a:pt x="788" y="246"/>
                </a:lnTo>
                <a:lnTo>
                  <a:pt x="814" y="210"/>
                </a:lnTo>
                <a:lnTo>
                  <a:pt x="814" y="210"/>
                </a:lnTo>
                <a:lnTo>
                  <a:pt x="826" y="192"/>
                </a:lnTo>
                <a:lnTo>
                  <a:pt x="826" y="192"/>
                </a:lnTo>
                <a:lnTo>
                  <a:pt x="822" y="186"/>
                </a:lnTo>
                <a:lnTo>
                  <a:pt x="822" y="186"/>
                </a:lnTo>
                <a:lnTo>
                  <a:pt x="812" y="172"/>
                </a:lnTo>
                <a:lnTo>
                  <a:pt x="812" y="172"/>
                </a:lnTo>
                <a:lnTo>
                  <a:pt x="806" y="166"/>
                </a:lnTo>
                <a:lnTo>
                  <a:pt x="806" y="166"/>
                </a:lnTo>
                <a:lnTo>
                  <a:pt x="802" y="160"/>
                </a:lnTo>
                <a:lnTo>
                  <a:pt x="802" y="160"/>
                </a:lnTo>
                <a:lnTo>
                  <a:pt x="796" y="154"/>
                </a:lnTo>
                <a:lnTo>
                  <a:pt x="796" y="154"/>
                </a:lnTo>
                <a:lnTo>
                  <a:pt x="790" y="156"/>
                </a:lnTo>
                <a:lnTo>
                  <a:pt x="790" y="156"/>
                </a:lnTo>
                <a:lnTo>
                  <a:pt x="776" y="162"/>
                </a:lnTo>
                <a:lnTo>
                  <a:pt x="776" y="162"/>
                </a:lnTo>
                <a:lnTo>
                  <a:pt x="736" y="180"/>
                </a:lnTo>
                <a:lnTo>
                  <a:pt x="736" y="180"/>
                </a:lnTo>
                <a:lnTo>
                  <a:pt x="718" y="190"/>
                </a:lnTo>
                <a:lnTo>
                  <a:pt x="718" y="190"/>
                </a:lnTo>
                <a:lnTo>
                  <a:pt x="708" y="182"/>
                </a:lnTo>
                <a:lnTo>
                  <a:pt x="708" y="182"/>
                </a:lnTo>
                <a:lnTo>
                  <a:pt x="694" y="168"/>
                </a:lnTo>
                <a:lnTo>
                  <a:pt x="694" y="168"/>
                </a:lnTo>
                <a:lnTo>
                  <a:pt x="690" y="166"/>
                </a:lnTo>
                <a:lnTo>
                  <a:pt x="690" y="166"/>
                </a:lnTo>
                <a:lnTo>
                  <a:pt x="688" y="164"/>
                </a:lnTo>
                <a:lnTo>
                  <a:pt x="688" y="164"/>
                </a:lnTo>
                <a:lnTo>
                  <a:pt x="682" y="160"/>
                </a:lnTo>
                <a:lnTo>
                  <a:pt x="682" y="160"/>
                </a:lnTo>
                <a:lnTo>
                  <a:pt x="666" y="148"/>
                </a:lnTo>
                <a:lnTo>
                  <a:pt x="666" y="148"/>
                </a:lnTo>
                <a:lnTo>
                  <a:pt x="656" y="142"/>
                </a:lnTo>
                <a:lnTo>
                  <a:pt x="656" y="142"/>
                </a:lnTo>
                <a:lnTo>
                  <a:pt x="662" y="122"/>
                </a:lnTo>
                <a:lnTo>
                  <a:pt x="662" y="122"/>
                </a:lnTo>
                <a:lnTo>
                  <a:pt x="666" y="98"/>
                </a:lnTo>
                <a:lnTo>
                  <a:pt x="666" y="98"/>
                </a:lnTo>
                <a:lnTo>
                  <a:pt x="670" y="76"/>
                </a:lnTo>
                <a:lnTo>
                  <a:pt x="670" y="76"/>
                </a:lnTo>
                <a:lnTo>
                  <a:pt x="674" y="56"/>
                </a:lnTo>
                <a:lnTo>
                  <a:pt x="674" y="56"/>
                </a:lnTo>
                <a:lnTo>
                  <a:pt x="672" y="56"/>
                </a:lnTo>
                <a:lnTo>
                  <a:pt x="672" y="56"/>
                </a:lnTo>
                <a:lnTo>
                  <a:pt x="668" y="52"/>
                </a:lnTo>
                <a:lnTo>
                  <a:pt x="668" y="52"/>
                </a:lnTo>
                <a:lnTo>
                  <a:pt x="652" y="44"/>
                </a:lnTo>
                <a:lnTo>
                  <a:pt x="652" y="44"/>
                </a:lnTo>
                <a:lnTo>
                  <a:pt x="636" y="38"/>
                </a:lnTo>
                <a:lnTo>
                  <a:pt x="636" y="38"/>
                </a:lnTo>
                <a:lnTo>
                  <a:pt x="632" y="36"/>
                </a:lnTo>
                <a:lnTo>
                  <a:pt x="632" y="36"/>
                </a:lnTo>
                <a:lnTo>
                  <a:pt x="630" y="34"/>
                </a:lnTo>
                <a:lnTo>
                  <a:pt x="630" y="34"/>
                </a:lnTo>
                <a:lnTo>
                  <a:pt x="616" y="50"/>
                </a:lnTo>
                <a:lnTo>
                  <a:pt x="616" y="50"/>
                </a:lnTo>
                <a:lnTo>
                  <a:pt x="602" y="66"/>
                </a:lnTo>
                <a:lnTo>
                  <a:pt x="602" y="66"/>
                </a:lnTo>
                <a:lnTo>
                  <a:pt x="586" y="86"/>
                </a:lnTo>
                <a:lnTo>
                  <a:pt x="586" y="86"/>
                </a:lnTo>
                <a:lnTo>
                  <a:pt x="574" y="102"/>
                </a:lnTo>
                <a:lnTo>
                  <a:pt x="574" y="102"/>
                </a:lnTo>
                <a:lnTo>
                  <a:pt x="562" y="98"/>
                </a:lnTo>
                <a:lnTo>
                  <a:pt x="562" y="98"/>
                </a:lnTo>
                <a:lnTo>
                  <a:pt x="552" y="96"/>
                </a:lnTo>
                <a:lnTo>
                  <a:pt x="552" y="96"/>
                </a:lnTo>
                <a:lnTo>
                  <a:pt x="548" y="94"/>
                </a:lnTo>
                <a:lnTo>
                  <a:pt x="548" y="94"/>
                </a:lnTo>
                <a:lnTo>
                  <a:pt x="544" y="94"/>
                </a:lnTo>
                <a:lnTo>
                  <a:pt x="544" y="94"/>
                </a:lnTo>
                <a:lnTo>
                  <a:pt x="536" y="92"/>
                </a:lnTo>
                <a:lnTo>
                  <a:pt x="536" y="92"/>
                </a:lnTo>
                <a:lnTo>
                  <a:pt x="530" y="90"/>
                </a:lnTo>
                <a:lnTo>
                  <a:pt x="530" y="90"/>
                </a:lnTo>
                <a:lnTo>
                  <a:pt x="510" y="86"/>
                </a:lnTo>
                <a:lnTo>
                  <a:pt x="510" y="86"/>
                </a:lnTo>
                <a:lnTo>
                  <a:pt x="498" y="84"/>
                </a:lnTo>
                <a:lnTo>
                  <a:pt x="498" y="84"/>
                </a:lnTo>
                <a:lnTo>
                  <a:pt x="494" y="64"/>
                </a:lnTo>
                <a:lnTo>
                  <a:pt x="494" y="64"/>
                </a:lnTo>
                <a:lnTo>
                  <a:pt x="484" y="20"/>
                </a:lnTo>
                <a:lnTo>
                  <a:pt x="484" y="20"/>
                </a:lnTo>
                <a:lnTo>
                  <a:pt x="478" y="0"/>
                </a:lnTo>
                <a:lnTo>
                  <a:pt x="478" y="0"/>
                </a:lnTo>
                <a:lnTo>
                  <a:pt x="476" y="0"/>
                </a:lnTo>
                <a:lnTo>
                  <a:pt x="476" y="0"/>
                </a:lnTo>
                <a:lnTo>
                  <a:pt x="470" y="0"/>
                </a:lnTo>
                <a:lnTo>
                  <a:pt x="470" y="0"/>
                </a:lnTo>
                <a:lnTo>
                  <a:pt x="452" y="0"/>
                </a:lnTo>
                <a:lnTo>
                  <a:pt x="452" y="0"/>
                </a:lnTo>
                <a:lnTo>
                  <a:pt x="436" y="0"/>
                </a:lnTo>
                <a:lnTo>
                  <a:pt x="436" y="0"/>
                </a:lnTo>
                <a:lnTo>
                  <a:pt x="430" y="0"/>
                </a:lnTo>
                <a:lnTo>
                  <a:pt x="430" y="0"/>
                </a:lnTo>
                <a:lnTo>
                  <a:pt x="428" y="0"/>
                </a:lnTo>
                <a:lnTo>
                  <a:pt x="428" y="0"/>
                </a:lnTo>
                <a:lnTo>
                  <a:pt x="422" y="20"/>
                </a:lnTo>
                <a:lnTo>
                  <a:pt x="422" y="20"/>
                </a:lnTo>
                <a:lnTo>
                  <a:pt x="412" y="64"/>
                </a:lnTo>
                <a:lnTo>
                  <a:pt x="412" y="64"/>
                </a:lnTo>
                <a:lnTo>
                  <a:pt x="408" y="84"/>
                </a:lnTo>
                <a:lnTo>
                  <a:pt x="408" y="84"/>
                </a:lnTo>
                <a:lnTo>
                  <a:pt x="394" y="86"/>
                </a:lnTo>
                <a:lnTo>
                  <a:pt x="394" y="86"/>
                </a:lnTo>
                <a:lnTo>
                  <a:pt x="376" y="90"/>
                </a:lnTo>
                <a:lnTo>
                  <a:pt x="376" y="90"/>
                </a:lnTo>
                <a:lnTo>
                  <a:pt x="370" y="92"/>
                </a:lnTo>
                <a:lnTo>
                  <a:pt x="370" y="92"/>
                </a:lnTo>
                <a:lnTo>
                  <a:pt x="362" y="94"/>
                </a:lnTo>
                <a:lnTo>
                  <a:pt x="362" y="94"/>
                </a:lnTo>
                <a:lnTo>
                  <a:pt x="358" y="94"/>
                </a:lnTo>
                <a:lnTo>
                  <a:pt x="358" y="94"/>
                </a:lnTo>
                <a:lnTo>
                  <a:pt x="354" y="96"/>
                </a:lnTo>
                <a:lnTo>
                  <a:pt x="354" y="96"/>
                </a:lnTo>
                <a:lnTo>
                  <a:pt x="344" y="98"/>
                </a:lnTo>
                <a:lnTo>
                  <a:pt x="344" y="98"/>
                </a:lnTo>
                <a:lnTo>
                  <a:pt x="332" y="102"/>
                </a:lnTo>
                <a:lnTo>
                  <a:pt x="332" y="102"/>
                </a:lnTo>
                <a:lnTo>
                  <a:pt x="320" y="86"/>
                </a:lnTo>
                <a:lnTo>
                  <a:pt x="320" y="86"/>
                </a:lnTo>
                <a:lnTo>
                  <a:pt x="304" y="66"/>
                </a:lnTo>
                <a:lnTo>
                  <a:pt x="304" y="66"/>
                </a:lnTo>
                <a:lnTo>
                  <a:pt x="290" y="50"/>
                </a:lnTo>
                <a:lnTo>
                  <a:pt x="290" y="50"/>
                </a:lnTo>
                <a:lnTo>
                  <a:pt x="276" y="34"/>
                </a:lnTo>
                <a:lnTo>
                  <a:pt x="276" y="34"/>
                </a:lnTo>
                <a:lnTo>
                  <a:pt x="274" y="36"/>
                </a:lnTo>
                <a:lnTo>
                  <a:pt x="274" y="36"/>
                </a:lnTo>
                <a:lnTo>
                  <a:pt x="268" y="38"/>
                </a:lnTo>
                <a:lnTo>
                  <a:pt x="268" y="38"/>
                </a:lnTo>
                <a:lnTo>
                  <a:pt x="254" y="44"/>
                </a:lnTo>
                <a:lnTo>
                  <a:pt x="254" y="44"/>
                </a:lnTo>
                <a:lnTo>
                  <a:pt x="238" y="52"/>
                </a:lnTo>
                <a:lnTo>
                  <a:pt x="238" y="52"/>
                </a:lnTo>
                <a:lnTo>
                  <a:pt x="234" y="56"/>
                </a:lnTo>
                <a:lnTo>
                  <a:pt x="234" y="56"/>
                </a:lnTo>
                <a:lnTo>
                  <a:pt x="232" y="56"/>
                </a:lnTo>
                <a:lnTo>
                  <a:pt x="232" y="56"/>
                </a:lnTo>
                <a:lnTo>
                  <a:pt x="236" y="76"/>
                </a:lnTo>
                <a:lnTo>
                  <a:pt x="236" y="76"/>
                </a:lnTo>
                <a:lnTo>
                  <a:pt x="240" y="98"/>
                </a:lnTo>
                <a:lnTo>
                  <a:pt x="240" y="98"/>
                </a:lnTo>
                <a:lnTo>
                  <a:pt x="244" y="122"/>
                </a:lnTo>
                <a:lnTo>
                  <a:pt x="244" y="122"/>
                </a:lnTo>
                <a:lnTo>
                  <a:pt x="250" y="142"/>
                </a:lnTo>
                <a:lnTo>
                  <a:pt x="250" y="142"/>
                </a:lnTo>
                <a:lnTo>
                  <a:pt x="240" y="148"/>
                </a:lnTo>
                <a:lnTo>
                  <a:pt x="240" y="148"/>
                </a:lnTo>
                <a:lnTo>
                  <a:pt x="224" y="160"/>
                </a:lnTo>
                <a:lnTo>
                  <a:pt x="224" y="160"/>
                </a:lnTo>
                <a:lnTo>
                  <a:pt x="218" y="164"/>
                </a:lnTo>
                <a:lnTo>
                  <a:pt x="218" y="164"/>
                </a:lnTo>
                <a:lnTo>
                  <a:pt x="216" y="166"/>
                </a:lnTo>
                <a:lnTo>
                  <a:pt x="216" y="166"/>
                </a:lnTo>
                <a:lnTo>
                  <a:pt x="212" y="168"/>
                </a:lnTo>
                <a:lnTo>
                  <a:pt x="212" y="168"/>
                </a:lnTo>
                <a:lnTo>
                  <a:pt x="198" y="182"/>
                </a:lnTo>
                <a:lnTo>
                  <a:pt x="198" y="182"/>
                </a:lnTo>
                <a:lnTo>
                  <a:pt x="188" y="190"/>
                </a:lnTo>
                <a:lnTo>
                  <a:pt x="188" y="190"/>
                </a:lnTo>
                <a:lnTo>
                  <a:pt x="170" y="180"/>
                </a:lnTo>
                <a:lnTo>
                  <a:pt x="170" y="180"/>
                </a:lnTo>
                <a:lnTo>
                  <a:pt x="128" y="162"/>
                </a:lnTo>
                <a:lnTo>
                  <a:pt x="128" y="162"/>
                </a:lnTo>
                <a:lnTo>
                  <a:pt x="114" y="156"/>
                </a:lnTo>
                <a:lnTo>
                  <a:pt x="114" y="156"/>
                </a:lnTo>
                <a:lnTo>
                  <a:pt x="110" y="154"/>
                </a:lnTo>
                <a:lnTo>
                  <a:pt x="110" y="154"/>
                </a:lnTo>
                <a:lnTo>
                  <a:pt x="104" y="160"/>
                </a:lnTo>
                <a:lnTo>
                  <a:pt x="104" y="160"/>
                </a:lnTo>
                <a:lnTo>
                  <a:pt x="100" y="166"/>
                </a:lnTo>
                <a:lnTo>
                  <a:pt x="100" y="166"/>
                </a:lnTo>
                <a:lnTo>
                  <a:pt x="94" y="172"/>
                </a:lnTo>
                <a:lnTo>
                  <a:pt x="94" y="172"/>
                </a:lnTo>
                <a:lnTo>
                  <a:pt x="84" y="186"/>
                </a:lnTo>
                <a:lnTo>
                  <a:pt x="84" y="186"/>
                </a:lnTo>
                <a:lnTo>
                  <a:pt x="80" y="192"/>
                </a:lnTo>
                <a:lnTo>
                  <a:pt x="80" y="192"/>
                </a:lnTo>
                <a:lnTo>
                  <a:pt x="92" y="210"/>
                </a:lnTo>
                <a:lnTo>
                  <a:pt x="92" y="210"/>
                </a:lnTo>
                <a:lnTo>
                  <a:pt x="118" y="246"/>
                </a:lnTo>
                <a:lnTo>
                  <a:pt x="118" y="246"/>
                </a:lnTo>
                <a:lnTo>
                  <a:pt x="132" y="262"/>
                </a:lnTo>
                <a:lnTo>
                  <a:pt x="132" y="262"/>
                </a:lnTo>
                <a:lnTo>
                  <a:pt x="128" y="266"/>
                </a:lnTo>
                <a:lnTo>
                  <a:pt x="128" y="266"/>
                </a:lnTo>
                <a:lnTo>
                  <a:pt x="126" y="272"/>
                </a:lnTo>
                <a:lnTo>
                  <a:pt x="126" y="272"/>
                </a:lnTo>
                <a:lnTo>
                  <a:pt x="116" y="288"/>
                </a:lnTo>
                <a:lnTo>
                  <a:pt x="116" y="288"/>
                </a:lnTo>
                <a:lnTo>
                  <a:pt x="114" y="296"/>
                </a:lnTo>
                <a:lnTo>
                  <a:pt x="114" y="296"/>
                </a:lnTo>
                <a:lnTo>
                  <a:pt x="110" y="302"/>
                </a:lnTo>
                <a:lnTo>
                  <a:pt x="110" y="302"/>
                </a:lnTo>
                <a:lnTo>
                  <a:pt x="102" y="320"/>
                </a:lnTo>
                <a:lnTo>
                  <a:pt x="102" y="320"/>
                </a:lnTo>
                <a:lnTo>
                  <a:pt x="98" y="332"/>
                </a:lnTo>
                <a:lnTo>
                  <a:pt x="98" y="332"/>
                </a:lnTo>
                <a:lnTo>
                  <a:pt x="78" y="330"/>
                </a:lnTo>
                <a:lnTo>
                  <a:pt x="78" y="330"/>
                </a:lnTo>
                <a:lnTo>
                  <a:pt x="54" y="330"/>
                </a:lnTo>
                <a:lnTo>
                  <a:pt x="54" y="330"/>
                </a:lnTo>
                <a:lnTo>
                  <a:pt x="42" y="330"/>
                </a:lnTo>
                <a:lnTo>
                  <a:pt x="42" y="330"/>
                </a:lnTo>
                <a:lnTo>
                  <a:pt x="32" y="332"/>
                </a:lnTo>
                <a:lnTo>
                  <a:pt x="32" y="332"/>
                </a:lnTo>
                <a:lnTo>
                  <a:pt x="12" y="332"/>
                </a:lnTo>
                <a:lnTo>
                  <a:pt x="12" y="332"/>
                </a:lnTo>
                <a:lnTo>
                  <a:pt x="10" y="340"/>
                </a:lnTo>
                <a:lnTo>
                  <a:pt x="10" y="340"/>
                </a:lnTo>
                <a:lnTo>
                  <a:pt x="8" y="344"/>
                </a:lnTo>
                <a:lnTo>
                  <a:pt x="8" y="344"/>
                </a:lnTo>
                <a:lnTo>
                  <a:pt x="8" y="348"/>
                </a:lnTo>
                <a:lnTo>
                  <a:pt x="8" y="348"/>
                </a:lnTo>
                <a:lnTo>
                  <a:pt x="6" y="356"/>
                </a:lnTo>
                <a:lnTo>
                  <a:pt x="6" y="356"/>
                </a:lnTo>
                <a:lnTo>
                  <a:pt x="4" y="366"/>
                </a:lnTo>
                <a:lnTo>
                  <a:pt x="4" y="366"/>
                </a:lnTo>
                <a:lnTo>
                  <a:pt x="2" y="374"/>
                </a:lnTo>
                <a:lnTo>
                  <a:pt x="2" y="374"/>
                </a:lnTo>
                <a:lnTo>
                  <a:pt x="0" y="380"/>
                </a:lnTo>
                <a:lnTo>
                  <a:pt x="0" y="380"/>
                </a:lnTo>
                <a:lnTo>
                  <a:pt x="18" y="390"/>
                </a:lnTo>
                <a:lnTo>
                  <a:pt x="18" y="390"/>
                </a:lnTo>
                <a:lnTo>
                  <a:pt x="60" y="412"/>
                </a:lnTo>
                <a:lnTo>
                  <a:pt x="60" y="412"/>
                </a:lnTo>
                <a:lnTo>
                  <a:pt x="78" y="420"/>
                </a:lnTo>
                <a:lnTo>
                  <a:pt x="78" y="420"/>
                </a:lnTo>
                <a:lnTo>
                  <a:pt x="78" y="432"/>
                </a:lnTo>
                <a:lnTo>
                  <a:pt x="78" y="432"/>
                </a:lnTo>
                <a:lnTo>
                  <a:pt x="76" y="452"/>
                </a:lnTo>
                <a:lnTo>
                  <a:pt x="76" y="452"/>
                </a:lnTo>
                <a:lnTo>
                  <a:pt x="76" y="458"/>
                </a:lnTo>
                <a:lnTo>
                  <a:pt x="76" y="458"/>
                </a:lnTo>
                <a:lnTo>
                  <a:pt x="76" y="466"/>
                </a:lnTo>
                <a:lnTo>
                  <a:pt x="76" y="466"/>
                </a:lnTo>
                <a:lnTo>
                  <a:pt x="78" y="486"/>
                </a:lnTo>
                <a:lnTo>
                  <a:pt x="78" y="486"/>
                </a:lnTo>
                <a:lnTo>
                  <a:pt x="78" y="498"/>
                </a:lnTo>
                <a:lnTo>
                  <a:pt x="78" y="498"/>
                </a:lnTo>
                <a:lnTo>
                  <a:pt x="60" y="506"/>
                </a:lnTo>
                <a:lnTo>
                  <a:pt x="60" y="506"/>
                </a:lnTo>
                <a:lnTo>
                  <a:pt x="18" y="526"/>
                </a:lnTo>
                <a:lnTo>
                  <a:pt x="18" y="526"/>
                </a:lnTo>
                <a:lnTo>
                  <a:pt x="0" y="536"/>
                </a:lnTo>
                <a:lnTo>
                  <a:pt x="0" y="536"/>
                </a:lnTo>
                <a:lnTo>
                  <a:pt x="2" y="544"/>
                </a:lnTo>
                <a:lnTo>
                  <a:pt x="2" y="544"/>
                </a:lnTo>
                <a:lnTo>
                  <a:pt x="4" y="552"/>
                </a:lnTo>
                <a:lnTo>
                  <a:pt x="4" y="552"/>
                </a:lnTo>
                <a:lnTo>
                  <a:pt x="6" y="560"/>
                </a:lnTo>
                <a:lnTo>
                  <a:pt x="6" y="560"/>
                </a:lnTo>
                <a:lnTo>
                  <a:pt x="8" y="570"/>
                </a:lnTo>
                <a:lnTo>
                  <a:pt x="8" y="570"/>
                </a:lnTo>
                <a:lnTo>
                  <a:pt x="8" y="574"/>
                </a:lnTo>
                <a:lnTo>
                  <a:pt x="8" y="574"/>
                </a:lnTo>
                <a:lnTo>
                  <a:pt x="10" y="578"/>
                </a:lnTo>
                <a:lnTo>
                  <a:pt x="10" y="578"/>
                </a:lnTo>
                <a:lnTo>
                  <a:pt x="12" y="584"/>
                </a:lnTo>
                <a:lnTo>
                  <a:pt x="12" y="584"/>
                </a:lnTo>
                <a:lnTo>
                  <a:pt x="32" y="586"/>
                </a:lnTo>
                <a:lnTo>
                  <a:pt x="32" y="586"/>
                </a:lnTo>
                <a:lnTo>
                  <a:pt x="42" y="586"/>
                </a:lnTo>
                <a:lnTo>
                  <a:pt x="42" y="586"/>
                </a:lnTo>
                <a:lnTo>
                  <a:pt x="54" y="586"/>
                </a:lnTo>
                <a:lnTo>
                  <a:pt x="54" y="586"/>
                </a:lnTo>
                <a:lnTo>
                  <a:pt x="78" y="586"/>
                </a:lnTo>
                <a:lnTo>
                  <a:pt x="78" y="586"/>
                </a:lnTo>
                <a:lnTo>
                  <a:pt x="98" y="586"/>
                </a:lnTo>
                <a:lnTo>
                  <a:pt x="98" y="586"/>
                </a:lnTo>
                <a:lnTo>
                  <a:pt x="102" y="598"/>
                </a:lnTo>
                <a:lnTo>
                  <a:pt x="102" y="598"/>
                </a:lnTo>
                <a:lnTo>
                  <a:pt x="110" y="616"/>
                </a:lnTo>
                <a:lnTo>
                  <a:pt x="110" y="616"/>
                </a:lnTo>
                <a:lnTo>
                  <a:pt x="114" y="622"/>
                </a:lnTo>
                <a:lnTo>
                  <a:pt x="114" y="622"/>
                </a:lnTo>
                <a:lnTo>
                  <a:pt x="116" y="628"/>
                </a:lnTo>
                <a:lnTo>
                  <a:pt x="116" y="628"/>
                </a:lnTo>
                <a:lnTo>
                  <a:pt x="126" y="646"/>
                </a:lnTo>
                <a:lnTo>
                  <a:pt x="126" y="646"/>
                </a:lnTo>
                <a:lnTo>
                  <a:pt x="128" y="650"/>
                </a:lnTo>
                <a:lnTo>
                  <a:pt x="128" y="650"/>
                </a:lnTo>
                <a:lnTo>
                  <a:pt x="132" y="656"/>
                </a:lnTo>
                <a:lnTo>
                  <a:pt x="132" y="656"/>
                </a:lnTo>
                <a:lnTo>
                  <a:pt x="118" y="672"/>
                </a:lnTo>
                <a:lnTo>
                  <a:pt x="118" y="672"/>
                </a:lnTo>
                <a:lnTo>
                  <a:pt x="92" y="708"/>
                </a:lnTo>
                <a:lnTo>
                  <a:pt x="92" y="708"/>
                </a:lnTo>
                <a:lnTo>
                  <a:pt x="80" y="726"/>
                </a:lnTo>
                <a:lnTo>
                  <a:pt x="80" y="726"/>
                </a:lnTo>
                <a:lnTo>
                  <a:pt x="84" y="732"/>
                </a:lnTo>
                <a:lnTo>
                  <a:pt x="84" y="732"/>
                </a:lnTo>
                <a:lnTo>
                  <a:pt x="94" y="746"/>
                </a:lnTo>
                <a:lnTo>
                  <a:pt x="94" y="746"/>
                </a:lnTo>
                <a:lnTo>
                  <a:pt x="100" y="752"/>
                </a:lnTo>
                <a:lnTo>
                  <a:pt x="100" y="752"/>
                </a:lnTo>
                <a:lnTo>
                  <a:pt x="104" y="758"/>
                </a:lnTo>
                <a:lnTo>
                  <a:pt x="104" y="758"/>
                </a:lnTo>
                <a:lnTo>
                  <a:pt x="110" y="764"/>
                </a:lnTo>
                <a:lnTo>
                  <a:pt x="110" y="764"/>
                </a:lnTo>
                <a:lnTo>
                  <a:pt x="114" y="762"/>
                </a:lnTo>
                <a:lnTo>
                  <a:pt x="114" y="762"/>
                </a:lnTo>
                <a:lnTo>
                  <a:pt x="128" y="756"/>
                </a:lnTo>
                <a:lnTo>
                  <a:pt x="128" y="756"/>
                </a:lnTo>
                <a:lnTo>
                  <a:pt x="170" y="738"/>
                </a:lnTo>
                <a:lnTo>
                  <a:pt x="170" y="738"/>
                </a:lnTo>
                <a:lnTo>
                  <a:pt x="188" y="728"/>
                </a:lnTo>
                <a:lnTo>
                  <a:pt x="188" y="728"/>
                </a:lnTo>
                <a:lnTo>
                  <a:pt x="198" y="736"/>
                </a:lnTo>
                <a:lnTo>
                  <a:pt x="198" y="736"/>
                </a:lnTo>
                <a:lnTo>
                  <a:pt x="212" y="748"/>
                </a:lnTo>
                <a:lnTo>
                  <a:pt x="212" y="748"/>
                </a:lnTo>
                <a:lnTo>
                  <a:pt x="216" y="752"/>
                </a:lnTo>
                <a:lnTo>
                  <a:pt x="216" y="752"/>
                </a:lnTo>
                <a:lnTo>
                  <a:pt x="218" y="754"/>
                </a:lnTo>
                <a:lnTo>
                  <a:pt x="218" y="754"/>
                </a:lnTo>
                <a:lnTo>
                  <a:pt x="224" y="758"/>
                </a:lnTo>
                <a:lnTo>
                  <a:pt x="224" y="758"/>
                </a:lnTo>
                <a:lnTo>
                  <a:pt x="240" y="770"/>
                </a:lnTo>
                <a:lnTo>
                  <a:pt x="240" y="770"/>
                </a:lnTo>
                <a:lnTo>
                  <a:pt x="250" y="776"/>
                </a:lnTo>
                <a:lnTo>
                  <a:pt x="250" y="776"/>
                </a:lnTo>
                <a:lnTo>
                  <a:pt x="244" y="796"/>
                </a:lnTo>
                <a:lnTo>
                  <a:pt x="244" y="796"/>
                </a:lnTo>
                <a:lnTo>
                  <a:pt x="240" y="820"/>
                </a:lnTo>
                <a:lnTo>
                  <a:pt x="240" y="820"/>
                </a:lnTo>
                <a:lnTo>
                  <a:pt x="236" y="840"/>
                </a:lnTo>
                <a:lnTo>
                  <a:pt x="236" y="840"/>
                </a:lnTo>
                <a:lnTo>
                  <a:pt x="232" y="862"/>
                </a:lnTo>
                <a:lnTo>
                  <a:pt x="232" y="862"/>
                </a:lnTo>
                <a:lnTo>
                  <a:pt x="234" y="862"/>
                </a:lnTo>
                <a:lnTo>
                  <a:pt x="234" y="862"/>
                </a:lnTo>
                <a:lnTo>
                  <a:pt x="238" y="864"/>
                </a:lnTo>
                <a:lnTo>
                  <a:pt x="238" y="864"/>
                </a:lnTo>
                <a:lnTo>
                  <a:pt x="254" y="872"/>
                </a:lnTo>
                <a:lnTo>
                  <a:pt x="254" y="872"/>
                </a:lnTo>
                <a:lnTo>
                  <a:pt x="268" y="880"/>
                </a:lnTo>
                <a:lnTo>
                  <a:pt x="268" y="880"/>
                </a:lnTo>
                <a:lnTo>
                  <a:pt x="274" y="882"/>
                </a:lnTo>
                <a:lnTo>
                  <a:pt x="274" y="882"/>
                </a:lnTo>
                <a:lnTo>
                  <a:pt x="276" y="882"/>
                </a:lnTo>
                <a:lnTo>
                  <a:pt x="276" y="882"/>
                </a:lnTo>
                <a:lnTo>
                  <a:pt x="290" y="868"/>
                </a:lnTo>
                <a:lnTo>
                  <a:pt x="290" y="868"/>
                </a:lnTo>
                <a:lnTo>
                  <a:pt x="304" y="852"/>
                </a:lnTo>
                <a:lnTo>
                  <a:pt x="304" y="852"/>
                </a:lnTo>
                <a:lnTo>
                  <a:pt x="320" y="832"/>
                </a:lnTo>
                <a:lnTo>
                  <a:pt x="320" y="832"/>
                </a:lnTo>
                <a:lnTo>
                  <a:pt x="332" y="816"/>
                </a:lnTo>
                <a:lnTo>
                  <a:pt x="332" y="816"/>
                </a:lnTo>
                <a:lnTo>
                  <a:pt x="344" y="820"/>
                </a:lnTo>
                <a:lnTo>
                  <a:pt x="344" y="820"/>
                </a:lnTo>
                <a:lnTo>
                  <a:pt x="354" y="822"/>
                </a:lnTo>
                <a:lnTo>
                  <a:pt x="354" y="822"/>
                </a:lnTo>
                <a:lnTo>
                  <a:pt x="358" y="824"/>
                </a:lnTo>
                <a:lnTo>
                  <a:pt x="358" y="824"/>
                </a:lnTo>
                <a:lnTo>
                  <a:pt x="362" y="824"/>
                </a:lnTo>
                <a:lnTo>
                  <a:pt x="362" y="824"/>
                </a:lnTo>
                <a:lnTo>
                  <a:pt x="370" y="826"/>
                </a:lnTo>
                <a:lnTo>
                  <a:pt x="370" y="826"/>
                </a:lnTo>
                <a:lnTo>
                  <a:pt x="376" y="828"/>
                </a:lnTo>
                <a:lnTo>
                  <a:pt x="376" y="828"/>
                </a:lnTo>
                <a:lnTo>
                  <a:pt x="394" y="832"/>
                </a:lnTo>
                <a:lnTo>
                  <a:pt x="394" y="832"/>
                </a:lnTo>
                <a:lnTo>
                  <a:pt x="408" y="832"/>
                </a:lnTo>
                <a:lnTo>
                  <a:pt x="408" y="832"/>
                </a:lnTo>
                <a:lnTo>
                  <a:pt x="412" y="854"/>
                </a:lnTo>
                <a:lnTo>
                  <a:pt x="412" y="854"/>
                </a:lnTo>
                <a:lnTo>
                  <a:pt x="422" y="898"/>
                </a:lnTo>
                <a:lnTo>
                  <a:pt x="422" y="898"/>
                </a:lnTo>
                <a:lnTo>
                  <a:pt x="428" y="918"/>
                </a:lnTo>
                <a:lnTo>
                  <a:pt x="428" y="918"/>
                </a:lnTo>
                <a:lnTo>
                  <a:pt x="430" y="918"/>
                </a:lnTo>
                <a:lnTo>
                  <a:pt x="430" y="918"/>
                </a:lnTo>
                <a:lnTo>
                  <a:pt x="436" y="918"/>
                </a:lnTo>
                <a:lnTo>
                  <a:pt x="436" y="918"/>
                </a:lnTo>
                <a:lnTo>
                  <a:pt x="452" y="918"/>
                </a:lnTo>
                <a:lnTo>
                  <a:pt x="452" y="918"/>
                </a:lnTo>
                <a:lnTo>
                  <a:pt x="470" y="918"/>
                </a:lnTo>
                <a:lnTo>
                  <a:pt x="470" y="918"/>
                </a:lnTo>
                <a:lnTo>
                  <a:pt x="476" y="918"/>
                </a:lnTo>
                <a:lnTo>
                  <a:pt x="476" y="918"/>
                </a:lnTo>
                <a:lnTo>
                  <a:pt x="478" y="918"/>
                </a:lnTo>
                <a:lnTo>
                  <a:pt x="478" y="918"/>
                </a:lnTo>
                <a:lnTo>
                  <a:pt x="484" y="898"/>
                </a:lnTo>
                <a:lnTo>
                  <a:pt x="484" y="898"/>
                </a:lnTo>
                <a:lnTo>
                  <a:pt x="494" y="854"/>
                </a:lnTo>
                <a:lnTo>
                  <a:pt x="494" y="854"/>
                </a:lnTo>
                <a:lnTo>
                  <a:pt x="498" y="832"/>
                </a:lnTo>
                <a:lnTo>
                  <a:pt x="498" y="832"/>
                </a:lnTo>
                <a:lnTo>
                  <a:pt x="510" y="832"/>
                </a:lnTo>
                <a:lnTo>
                  <a:pt x="510" y="832"/>
                </a:lnTo>
                <a:lnTo>
                  <a:pt x="530" y="828"/>
                </a:lnTo>
                <a:lnTo>
                  <a:pt x="530" y="828"/>
                </a:lnTo>
                <a:lnTo>
                  <a:pt x="536" y="826"/>
                </a:lnTo>
                <a:lnTo>
                  <a:pt x="536" y="826"/>
                </a:lnTo>
                <a:lnTo>
                  <a:pt x="544" y="824"/>
                </a:lnTo>
                <a:lnTo>
                  <a:pt x="544" y="824"/>
                </a:lnTo>
                <a:lnTo>
                  <a:pt x="548" y="824"/>
                </a:lnTo>
                <a:lnTo>
                  <a:pt x="548" y="824"/>
                </a:lnTo>
                <a:lnTo>
                  <a:pt x="552" y="822"/>
                </a:lnTo>
                <a:lnTo>
                  <a:pt x="552" y="822"/>
                </a:lnTo>
                <a:lnTo>
                  <a:pt x="562" y="820"/>
                </a:lnTo>
                <a:lnTo>
                  <a:pt x="562" y="820"/>
                </a:lnTo>
                <a:lnTo>
                  <a:pt x="574" y="816"/>
                </a:lnTo>
                <a:lnTo>
                  <a:pt x="574" y="816"/>
                </a:lnTo>
                <a:lnTo>
                  <a:pt x="586" y="832"/>
                </a:lnTo>
                <a:lnTo>
                  <a:pt x="586" y="832"/>
                </a:lnTo>
                <a:lnTo>
                  <a:pt x="602" y="852"/>
                </a:lnTo>
                <a:lnTo>
                  <a:pt x="602" y="852"/>
                </a:lnTo>
                <a:lnTo>
                  <a:pt x="616" y="868"/>
                </a:lnTo>
                <a:lnTo>
                  <a:pt x="616" y="868"/>
                </a:lnTo>
                <a:lnTo>
                  <a:pt x="630" y="882"/>
                </a:lnTo>
                <a:lnTo>
                  <a:pt x="630" y="882"/>
                </a:lnTo>
                <a:lnTo>
                  <a:pt x="632" y="882"/>
                </a:lnTo>
                <a:lnTo>
                  <a:pt x="632" y="882"/>
                </a:lnTo>
                <a:lnTo>
                  <a:pt x="636" y="880"/>
                </a:lnTo>
                <a:lnTo>
                  <a:pt x="636" y="880"/>
                </a:lnTo>
                <a:lnTo>
                  <a:pt x="652" y="872"/>
                </a:lnTo>
                <a:lnTo>
                  <a:pt x="652" y="872"/>
                </a:lnTo>
                <a:lnTo>
                  <a:pt x="668" y="864"/>
                </a:lnTo>
                <a:lnTo>
                  <a:pt x="668" y="864"/>
                </a:lnTo>
                <a:lnTo>
                  <a:pt x="672" y="862"/>
                </a:lnTo>
                <a:lnTo>
                  <a:pt x="672" y="862"/>
                </a:lnTo>
                <a:lnTo>
                  <a:pt x="674" y="862"/>
                </a:lnTo>
                <a:lnTo>
                  <a:pt x="674" y="862"/>
                </a:lnTo>
                <a:lnTo>
                  <a:pt x="670" y="840"/>
                </a:lnTo>
                <a:lnTo>
                  <a:pt x="670" y="840"/>
                </a:lnTo>
                <a:lnTo>
                  <a:pt x="666" y="820"/>
                </a:lnTo>
                <a:lnTo>
                  <a:pt x="666" y="820"/>
                </a:lnTo>
                <a:lnTo>
                  <a:pt x="662" y="796"/>
                </a:lnTo>
                <a:lnTo>
                  <a:pt x="662" y="796"/>
                </a:lnTo>
                <a:lnTo>
                  <a:pt x="656" y="776"/>
                </a:lnTo>
                <a:lnTo>
                  <a:pt x="656" y="776"/>
                </a:lnTo>
                <a:lnTo>
                  <a:pt x="666" y="770"/>
                </a:lnTo>
                <a:lnTo>
                  <a:pt x="666" y="770"/>
                </a:lnTo>
                <a:lnTo>
                  <a:pt x="682" y="758"/>
                </a:lnTo>
                <a:lnTo>
                  <a:pt x="682" y="758"/>
                </a:lnTo>
                <a:lnTo>
                  <a:pt x="688" y="754"/>
                </a:lnTo>
                <a:lnTo>
                  <a:pt x="688" y="754"/>
                </a:lnTo>
                <a:lnTo>
                  <a:pt x="690" y="752"/>
                </a:lnTo>
                <a:lnTo>
                  <a:pt x="690" y="752"/>
                </a:lnTo>
                <a:lnTo>
                  <a:pt x="694" y="748"/>
                </a:lnTo>
                <a:lnTo>
                  <a:pt x="694" y="748"/>
                </a:lnTo>
                <a:lnTo>
                  <a:pt x="708" y="736"/>
                </a:lnTo>
                <a:lnTo>
                  <a:pt x="708" y="736"/>
                </a:lnTo>
                <a:lnTo>
                  <a:pt x="718" y="728"/>
                </a:lnTo>
                <a:lnTo>
                  <a:pt x="718" y="728"/>
                </a:lnTo>
                <a:lnTo>
                  <a:pt x="736" y="738"/>
                </a:lnTo>
                <a:lnTo>
                  <a:pt x="736" y="738"/>
                </a:lnTo>
                <a:lnTo>
                  <a:pt x="776" y="756"/>
                </a:lnTo>
                <a:lnTo>
                  <a:pt x="776" y="756"/>
                </a:lnTo>
                <a:lnTo>
                  <a:pt x="790" y="762"/>
                </a:lnTo>
                <a:lnTo>
                  <a:pt x="790" y="762"/>
                </a:lnTo>
                <a:lnTo>
                  <a:pt x="796" y="764"/>
                </a:lnTo>
                <a:lnTo>
                  <a:pt x="796" y="764"/>
                </a:lnTo>
                <a:lnTo>
                  <a:pt x="802" y="758"/>
                </a:lnTo>
                <a:lnTo>
                  <a:pt x="802" y="758"/>
                </a:lnTo>
                <a:lnTo>
                  <a:pt x="806" y="752"/>
                </a:lnTo>
                <a:lnTo>
                  <a:pt x="806" y="752"/>
                </a:lnTo>
                <a:lnTo>
                  <a:pt x="812" y="746"/>
                </a:lnTo>
                <a:lnTo>
                  <a:pt x="812" y="746"/>
                </a:lnTo>
                <a:lnTo>
                  <a:pt x="822" y="732"/>
                </a:lnTo>
                <a:lnTo>
                  <a:pt x="822" y="732"/>
                </a:lnTo>
                <a:lnTo>
                  <a:pt x="826" y="726"/>
                </a:lnTo>
                <a:lnTo>
                  <a:pt x="826" y="726"/>
                </a:lnTo>
                <a:lnTo>
                  <a:pt x="814" y="708"/>
                </a:lnTo>
                <a:lnTo>
                  <a:pt x="814" y="708"/>
                </a:lnTo>
                <a:lnTo>
                  <a:pt x="788" y="672"/>
                </a:lnTo>
                <a:lnTo>
                  <a:pt x="788" y="672"/>
                </a:lnTo>
                <a:lnTo>
                  <a:pt x="774" y="656"/>
                </a:lnTo>
                <a:lnTo>
                  <a:pt x="774" y="656"/>
                </a:lnTo>
                <a:lnTo>
                  <a:pt x="778" y="650"/>
                </a:lnTo>
                <a:lnTo>
                  <a:pt x="778" y="650"/>
                </a:lnTo>
                <a:lnTo>
                  <a:pt x="780" y="646"/>
                </a:lnTo>
                <a:lnTo>
                  <a:pt x="780" y="646"/>
                </a:lnTo>
                <a:lnTo>
                  <a:pt x="790" y="628"/>
                </a:lnTo>
                <a:lnTo>
                  <a:pt x="790" y="628"/>
                </a:lnTo>
                <a:lnTo>
                  <a:pt x="792" y="622"/>
                </a:lnTo>
                <a:lnTo>
                  <a:pt x="792" y="622"/>
                </a:lnTo>
                <a:lnTo>
                  <a:pt x="796" y="616"/>
                </a:lnTo>
                <a:lnTo>
                  <a:pt x="796" y="616"/>
                </a:lnTo>
                <a:lnTo>
                  <a:pt x="804" y="598"/>
                </a:lnTo>
                <a:lnTo>
                  <a:pt x="804" y="598"/>
                </a:lnTo>
                <a:lnTo>
                  <a:pt x="808" y="586"/>
                </a:lnTo>
                <a:lnTo>
                  <a:pt x="808" y="586"/>
                </a:lnTo>
                <a:lnTo>
                  <a:pt x="828" y="586"/>
                </a:lnTo>
                <a:lnTo>
                  <a:pt x="828" y="586"/>
                </a:lnTo>
                <a:lnTo>
                  <a:pt x="852" y="586"/>
                </a:lnTo>
                <a:lnTo>
                  <a:pt x="852" y="586"/>
                </a:lnTo>
                <a:lnTo>
                  <a:pt x="864" y="586"/>
                </a:lnTo>
                <a:lnTo>
                  <a:pt x="864" y="586"/>
                </a:lnTo>
                <a:lnTo>
                  <a:pt x="874" y="586"/>
                </a:lnTo>
                <a:lnTo>
                  <a:pt x="874" y="586"/>
                </a:lnTo>
                <a:lnTo>
                  <a:pt x="894" y="584"/>
                </a:lnTo>
                <a:lnTo>
                  <a:pt x="894" y="584"/>
                </a:lnTo>
                <a:lnTo>
                  <a:pt x="896" y="578"/>
                </a:lnTo>
                <a:lnTo>
                  <a:pt x="896" y="578"/>
                </a:lnTo>
                <a:lnTo>
                  <a:pt x="898" y="574"/>
                </a:lnTo>
                <a:lnTo>
                  <a:pt x="898" y="574"/>
                </a:lnTo>
                <a:lnTo>
                  <a:pt x="898" y="570"/>
                </a:lnTo>
                <a:lnTo>
                  <a:pt x="898" y="570"/>
                </a:lnTo>
                <a:lnTo>
                  <a:pt x="900" y="560"/>
                </a:lnTo>
                <a:lnTo>
                  <a:pt x="900" y="560"/>
                </a:lnTo>
                <a:lnTo>
                  <a:pt x="902" y="552"/>
                </a:lnTo>
                <a:lnTo>
                  <a:pt x="902" y="552"/>
                </a:lnTo>
                <a:lnTo>
                  <a:pt x="904" y="544"/>
                </a:lnTo>
                <a:lnTo>
                  <a:pt x="904" y="544"/>
                </a:lnTo>
                <a:lnTo>
                  <a:pt x="906" y="536"/>
                </a:lnTo>
                <a:lnTo>
                  <a:pt x="906" y="536"/>
                </a:lnTo>
                <a:lnTo>
                  <a:pt x="888" y="526"/>
                </a:lnTo>
                <a:lnTo>
                  <a:pt x="888" y="526"/>
                </a:lnTo>
                <a:lnTo>
                  <a:pt x="846" y="506"/>
                </a:lnTo>
                <a:lnTo>
                  <a:pt x="846" y="506"/>
                </a:lnTo>
                <a:close/>
                <a:moveTo>
                  <a:pt x="452" y="736"/>
                </a:moveTo>
                <a:lnTo>
                  <a:pt x="452" y="736"/>
                </a:lnTo>
                <a:lnTo>
                  <a:pt x="424" y="734"/>
                </a:lnTo>
                <a:lnTo>
                  <a:pt x="398" y="730"/>
                </a:lnTo>
                <a:lnTo>
                  <a:pt x="370" y="724"/>
                </a:lnTo>
                <a:lnTo>
                  <a:pt x="346" y="714"/>
                </a:lnTo>
                <a:lnTo>
                  <a:pt x="320" y="702"/>
                </a:lnTo>
                <a:lnTo>
                  <a:pt x="298" y="688"/>
                </a:lnTo>
                <a:lnTo>
                  <a:pt x="276" y="672"/>
                </a:lnTo>
                <a:lnTo>
                  <a:pt x="258" y="654"/>
                </a:lnTo>
                <a:lnTo>
                  <a:pt x="240" y="634"/>
                </a:lnTo>
                <a:lnTo>
                  <a:pt x="224" y="614"/>
                </a:lnTo>
                <a:lnTo>
                  <a:pt x="210" y="590"/>
                </a:lnTo>
                <a:lnTo>
                  <a:pt x="198" y="566"/>
                </a:lnTo>
                <a:lnTo>
                  <a:pt x="188" y="542"/>
                </a:lnTo>
                <a:lnTo>
                  <a:pt x="182" y="514"/>
                </a:lnTo>
                <a:lnTo>
                  <a:pt x="178" y="488"/>
                </a:lnTo>
                <a:lnTo>
                  <a:pt x="176" y="458"/>
                </a:lnTo>
                <a:lnTo>
                  <a:pt x="176" y="458"/>
                </a:lnTo>
                <a:lnTo>
                  <a:pt x="178" y="430"/>
                </a:lnTo>
                <a:lnTo>
                  <a:pt x="182" y="402"/>
                </a:lnTo>
                <a:lnTo>
                  <a:pt x="188" y="376"/>
                </a:lnTo>
                <a:lnTo>
                  <a:pt x="198" y="350"/>
                </a:lnTo>
                <a:lnTo>
                  <a:pt x="210" y="326"/>
                </a:lnTo>
                <a:lnTo>
                  <a:pt x="224" y="304"/>
                </a:lnTo>
                <a:lnTo>
                  <a:pt x="240" y="282"/>
                </a:lnTo>
                <a:lnTo>
                  <a:pt x="258" y="262"/>
                </a:lnTo>
                <a:lnTo>
                  <a:pt x="276" y="246"/>
                </a:lnTo>
                <a:lnTo>
                  <a:pt x="298" y="230"/>
                </a:lnTo>
                <a:lnTo>
                  <a:pt x="320" y="216"/>
                </a:lnTo>
                <a:lnTo>
                  <a:pt x="346" y="204"/>
                </a:lnTo>
                <a:lnTo>
                  <a:pt x="370" y="194"/>
                </a:lnTo>
                <a:lnTo>
                  <a:pt x="398" y="188"/>
                </a:lnTo>
                <a:lnTo>
                  <a:pt x="424" y="184"/>
                </a:lnTo>
                <a:lnTo>
                  <a:pt x="452" y="182"/>
                </a:lnTo>
                <a:lnTo>
                  <a:pt x="452" y="182"/>
                </a:lnTo>
                <a:lnTo>
                  <a:pt x="482" y="184"/>
                </a:lnTo>
                <a:lnTo>
                  <a:pt x="508" y="188"/>
                </a:lnTo>
                <a:lnTo>
                  <a:pt x="536" y="194"/>
                </a:lnTo>
                <a:lnTo>
                  <a:pt x="560" y="204"/>
                </a:lnTo>
                <a:lnTo>
                  <a:pt x="584" y="216"/>
                </a:lnTo>
                <a:lnTo>
                  <a:pt x="608" y="230"/>
                </a:lnTo>
                <a:lnTo>
                  <a:pt x="630" y="246"/>
                </a:lnTo>
                <a:lnTo>
                  <a:pt x="648" y="262"/>
                </a:lnTo>
                <a:lnTo>
                  <a:pt x="666" y="282"/>
                </a:lnTo>
                <a:lnTo>
                  <a:pt x="682" y="304"/>
                </a:lnTo>
                <a:lnTo>
                  <a:pt x="696" y="326"/>
                </a:lnTo>
                <a:lnTo>
                  <a:pt x="708" y="350"/>
                </a:lnTo>
                <a:lnTo>
                  <a:pt x="718" y="376"/>
                </a:lnTo>
                <a:lnTo>
                  <a:pt x="724" y="402"/>
                </a:lnTo>
                <a:lnTo>
                  <a:pt x="728" y="430"/>
                </a:lnTo>
                <a:lnTo>
                  <a:pt x="730" y="458"/>
                </a:lnTo>
                <a:lnTo>
                  <a:pt x="730" y="458"/>
                </a:lnTo>
                <a:lnTo>
                  <a:pt x="728" y="488"/>
                </a:lnTo>
                <a:lnTo>
                  <a:pt x="724" y="514"/>
                </a:lnTo>
                <a:lnTo>
                  <a:pt x="718" y="542"/>
                </a:lnTo>
                <a:lnTo>
                  <a:pt x="708" y="566"/>
                </a:lnTo>
                <a:lnTo>
                  <a:pt x="696" y="590"/>
                </a:lnTo>
                <a:lnTo>
                  <a:pt x="682" y="614"/>
                </a:lnTo>
                <a:lnTo>
                  <a:pt x="666" y="634"/>
                </a:lnTo>
                <a:lnTo>
                  <a:pt x="648" y="654"/>
                </a:lnTo>
                <a:lnTo>
                  <a:pt x="630" y="672"/>
                </a:lnTo>
                <a:lnTo>
                  <a:pt x="608" y="688"/>
                </a:lnTo>
                <a:lnTo>
                  <a:pt x="584" y="702"/>
                </a:lnTo>
                <a:lnTo>
                  <a:pt x="560" y="714"/>
                </a:lnTo>
                <a:lnTo>
                  <a:pt x="536" y="724"/>
                </a:lnTo>
                <a:lnTo>
                  <a:pt x="508" y="730"/>
                </a:lnTo>
                <a:lnTo>
                  <a:pt x="482" y="734"/>
                </a:lnTo>
                <a:lnTo>
                  <a:pt x="452" y="736"/>
                </a:lnTo>
                <a:lnTo>
                  <a:pt x="452" y="736"/>
                </a:lnTo>
                <a:close/>
              </a:path>
            </a:pathLst>
          </a:custGeom>
          <a:solidFill>
            <a:srgbClr val="A8BAEC"/>
          </a:solidFill>
          <a:ln w="57150"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" name="Freeform 5"/>
          <p:cNvSpPr>
            <a:spLocks noEditPoints="1"/>
          </p:cNvSpPr>
          <p:nvPr/>
        </p:nvSpPr>
        <p:spPr bwMode="auto">
          <a:xfrm>
            <a:off x="2722267" y="3356992"/>
            <a:ext cx="646200" cy="654757"/>
          </a:xfrm>
          <a:custGeom>
            <a:avLst/>
            <a:gdLst>
              <a:gd name="T0" fmla="*/ 830 w 906"/>
              <a:gd name="T1" fmla="*/ 452 h 918"/>
              <a:gd name="T2" fmla="*/ 906 w 906"/>
              <a:gd name="T3" fmla="*/ 380 h 918"/>
              <a:gd name="T4" fmla="*/ 896 w 906"/>
              <a:gd name="T5" fmla="*/ 340 h 918"/>
              <a:gd name="T6" fmla="*/ 828 w 906"/>
              <a:gd name="T7" fmla="*/ 330 h 918"/>
              <a:gd name="T8" fmla="*/ 780 w 906"/>
              <a:gd name="T9" fmla="*/ 272 h 918"/>
              <a:gd name="T10" fmla="*/ 826 w 906"/>
              <a:gd name="T11" fmla="*/ 192 h 918"/>
              <a:gd name="T12" fmla="*/ 790 w 906"/>
              <a:gd name="T13" fmla="*/ 156 h 918"/>
              <a:gd name="T14" fmla="*/ 694 w 906"/>
              <a:gd name="T15" fmla="*/ 168 h 918"/>
              <a:gd name="T16" fmla="*/ 662 w 906"/>
              <a:gd name="T17" fmla="*/ 122 h 918"/>
              <a:gd name="T18" fmla="*/ 668 w 906"/>
              <a:gd name="T19" fmla="*/ 52 h 918"/>
              <a:gd name="T20" fmla="*/ 602 w 906"/>
              <a:gd name="T21" fmla="*/ 66 h 918"/>
              <a:gd name="T22" fmla="*/ 548 w 906"/>
              <a:gd name="T23" fmla="*/ 94 h 918"/>
              <a:gd name="T24" fmla="*/ 494 w 906"/>
              <a:gd name="T25" fmla="*/ 64 h 918"/>
              <a:gd name="T26" fmla="*/ 452 w 906"/>
              <a:gd name="T27" fmla="*/ 0 h 918"/>
              <a:gd name="T28" fmla="*/ 408 w 906"/>
              <a:gd name="T29" fmla="*/ 84 h 918"/>
              <a:gd name="T30" fmla="*/ 358 w 906"/>
              <a:gd name="T31" fmla="*/ 94 h 918"/>
              <a:gd name="T32" fmla="*/ 290 w 906"/>
              <a:gd name="T33" fmla="*/ 50 h 918"/>
              <a:gd name="T34" fmla="*/ 238 w 906"/>
              <a:gd name="T35" fmla="*/ 52 h 918"/>
              <a:gd name="T36" fmla="*/ 250 w 906"/>
              <a:gd name="T37" fmla="*/ 142 h 918"/>
              <a:gd name="T38" fmla="*/ 212 w 906"/>
              <a:gd name="T39" fmla="*/ 168 h 918"/>
              <a:gd name="T40" fmla="*/ 110 w 906"/>
              <a:gd name="T41" fmla="*/ 154 h 918"/>
              <a:gd name="T42" fmla="*/ 80 w 906"/>
              <a:gd name="T43" fmla="*/ 192 h 918"/>
              <a:gd name="T44" fmla="*/ 116 w 906"/>
              <a:gd name="T45" fmla="*/ 288 h 918"/>
              <a:gd name="T46" fmla="*/ 78 w 906"/>
              <a:gd name="T47" fmla="*/ 330 h 918"/>
              <a:gd name="T48" fmla="*/ 8 w 906"/>
              <a:gd name="T49" fmla="*/ 344 h 918"/>
              <a:gd name="T50" fmla="*/ 0 w 906"/>
              <a:gd name="T51" fmla="*/ 380 h 918"/>
              <a:gd name="T52" fmla="*/ 76 w 906"/>
              <a:gd name="T53" fmla="*/ 458 h 918"/>
              <a:gd name="T54" fmla="*/ 18 w 906"/>
              <a:gd name="T55" fmla="*/ 526 h 918"/>
              <a:gd name="T56" fmla="*/ 8 w 906"/>
              <a:gd name="T57" fmla="*/ 574 h 918"/>
              <a:gd name="T58" fmla="*/ 54 w 906"/>
              <a:gd name="T59" fmla="*/ 586 h 918"/>
              <a:gd name="T60" fmla="*/ 116 w 906"/>
              <a:gd name="T61" fmla="*/ 628 h 918"/>
              <a:gd name="T62" fmla="*/ 92 w 906"/>
              <a:gd name="T63" fmla="*/ 708 h 918"/>
              <a:gd name="T64" fmla="*/ 110 w 906"/>
              <a:gd name="T65" fmla="*/ 764 h 918"/>
              <a:gd name="T66" fmla="*/ 198 w 906"/>
              <a:gd name="T67" fmla="*/ 736 h 918"/>
              <a:gd name="T68" fmla="*/ 250 w 906"/>
              <a:gd name="T69" fmla="*/ 776 h 918"/>
              <a:gd name="T70" fmla="*/ 234 w 906"/>
              <a:gd name="T71" fmla="*/ 862 h 918"/>
              <a:gd name="T72" fmla="*/ 290 w 906"/>
              <a:gd name="T73" fmla="*/ 868 h 918"/>
              <a:gd name="T74" fmla="*/ 354 w 906"/>
              <a:gd name="T75" fmla="*/ 822 h 918"/>
              <a:gd name="T76" fmla="*/ 408 w 906"/>
              <a:gd name="T77" fmla="*/ 832 h 918"/>
              <a:gd name="T78" fmla="*/ 436 w 906"/>
              <a:gd name="T79" fmla="*/ 918 h 918"/>
              <a:gd name="T80" fmla="*/ 494 w 906"/>
              <a:gd name="T81" fmla="*/ 854 h 918"/>
              <a:gd name="T82" fmla="*/ 544 w 906"/>
              <a:gd name="T83" fmla="*/ 824 h 918"/>
              <a:gd name="T84" fmla="*/ 602 w 906"/>
              <a:gd name="T85" fmla="*/ 852 h 918"/>
              <a:gd name="T86" fmla="*/ 652 w 906"/>
              <a:gd name="T87" fmla="*/ 872 h 918"/>
              <a:gd name="T88" fmla="*/ 662 w 906"/>
              <a:gd name="T89" fmla="*/ 796 h 918"/>
              <a:gd name="T90" fmla="*/ 690 w 906"/>
              <a:gd name="T91" fmla="*/ 752 h 918"/>
              <a:gd name="T92" fmla="*/ 790 w 906"/>
              <a:gd name="T93" fmla="*/ 762 h 918"/>
              <a:gd name="T94" fmla="*/ 822 w 906"/>
              <a:gd name="T95" fmla="*/ 732 h 918"/>
              <a:gd name="T96" fmla="*/ 780 w 906"/>
              <a:gd name="T97" fmla="*/ 646 h 918"/>
              <a:gd name="T98" fmla="*/ 808 w 906"/>
              <a:gd name="T99" fmla="*/ 586 h 918"/>
              <a:gd name="T100" fmla="*/ 896 w 906"/>
              <a:gd name="T101" fmla="*/ 578 h 918"/>
              <a:gd name="T102" fmla="*/ 904 w 906"/>
              <a:gd name="T103" fmla="*/ 544 h 918"/>
              <a:gd name="T104" fmla="*/ 370 w 906"/>
              <a:gd name="T105" fmla="*/ 724 h 918"/>
              <a:gd name="T106" fmla="*/ 182 w 906"/>
              <a:gd name="T107" fmla="*/ 514 h 918"/>
              <a:gd name="T108" fmla="*/ 258 w 906"/>
              <a:gd name="T109" fmla="*/ 262 h 918"/>
              <a:gd name="T110" fmla="*/ 508 w 906"/>
              <a:gd name="T111" fmla="*/ 188 h 918"/>
              <a:gd name="T112" fmla="*/ 718 w 906"/>
              <a:gd name="T113" fmla="*/ 376 h 918"/>
              <a:gd name="T114" fmla="*/ 666 w 906"/>
              <a:gd name="T115" fmla="*/ 634 h 9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906" h="918">
                <a:moveTo>
                  <a:pt x="846" y="506"/>
                </a:moveTo>
                <a:lnTo>
                  <a:pt x="846" y="506"/>
                </a:lnTo>
                <a:lnTo>
                  <a:pt x="828" y="498"/>
                </a:lnTo>
                <a:lnTo>
                  <a:pt x="828" y="498"/>
                </a:lnTo>
                <a:lnTo>
                  <a:pt x="828" y="486"/>
                </a:lnTo>
                <a:lnTo>
                  <a:pt x="828" y="486"/>
                </a:lnTo>
                <a:lnTo>
                  <a:pt x="830" y="466"/>
                </a:lnTo>
                <a:lnTo>
                  <a:pt x="830" y="466"/>
                </a:lnTo>
                <a:lnTo>
                  <a:pt x="830" y="458"/>
                </a:lnTo>
                <a:lnTo>
                  <a:pt x="830" y="458"/>
                </a:lnTo>
                <a:lnTo>
                  <a:pt x="830" y="452"/>
                </a:lnTo>
                <a:lnTo>
                  <a:pt x="830" y="452"/>
                </a:lnTo>
                <a:lnTo>
                  <a:pt x="828" y="432"/>
                </a:lnTo>
                <a:lnTo>
                  <a:pt x="828" y="432"/>
                </a:lnTo>
                <a:lnTo>
                  <a:pt x="828" y="420"/>
                </a:lnTo>
                <a:lnTo>
                  <a:pt x="828" y="420"/>
                </a:lnTo>
                <a:lnTo>
                  <a:pt x="846" y="412"/>
                </a:lnTo>
                <a:lnTo>
                  <a:pt x="846" y="412"/>
                </a:lnTo>
                <a:lnTo>
                  <a:pt x="888" y="390"/>
                </a:lnTo>
                <a:lnTo>
                  <a:pt x="888" y="390"/>
                </a:lnTo>
                <a:lnTo>
                  <a:pt x="906" y="380"/>
                </a:lnTo>
                <a:lnTo>
                  <a:pt x="906" y="380"/>
                </a:lnTo>
                <a:lnTo>
                  <a:pt x="904" y="374"/>
                </a:lnTo>
                <a:lnTo>
                  <a:pt x="904" y="374"/>
                </a:lnTo>
                <a:lnTo>
                  <a:pt x="902" y="366"/>
                </a:lnTo>
                <a:lnTo>
                  <a:pt x="902" y="366"/>
                </a:lnTo>
                <a:lnTo>
                  <a:pt x="900" y="356"/>
                </a:lnTo>
                <a:lnTo>
                  <a:pt x="900" y="356"/>
                </a:lnTo>
                <a:lnTo>
                  <a:pt x="898" y="348"/>
                </a:lnTo>
                <a:lnTo>
                  <a:pt x="898" y="348"/>
                </a:lnTo>
                <a:lnTo>
                  <a:pt x="898" y="344"/>
                </a:lnTo>
                <a:lnTo>
                  <a:pt x="898" y="344"/>
                </a:lnTo>
                <a:lnTo>
                  <a:pt x="896" y="340"/>
                </a:lnTo>
                <a:lnTo>
                  <a:pt x="896" y="340"/>
                </a:lnTo>
                <a:lnTo>
                  <a:pt x="894" y="332"/>
                </a:lnTo>
                <a:lnTo>
                  <a:pt x="894" y="332"/>
                </a:lnTo>
                <a:lnTo>
                  <a:pt x="874" y="332"/>
                </a:lnTo>
                <a:lnTo>
                  <a:pt x="874" y="332"/>
                </a:lnTo>
                <a:lnTo>
                  <a:pt x="864" y="330"/>
                </a:lnTo>
                <a:lnTo>
                  <a:pt x="864" y="330"/>
                </a:lnTo>
                <a:lnTo>
                  <a:pt x="852" y="330"/>
                </a:lnTo>
                <a:lnTo>
                  <a:pt x="852" y="330"/>
                </a:lnTo>
                <a:lnTo>
                  <a:pt x="828" y="330"/>
                </a:lnTo>
                <a:lnTo>
                  <a:pt x="828" y="330"/>
                </a:lnTo>
                <a:lnTo>
                  <a:pt x="808" y="332"/>
                </a:lnTo>
                <a:lnTo>
                  <a:pt x="808" y="332"/>
                </a:lnTo>
                <a:lnTo>
                  <a:pt x="804" y="320"/>
                </a:lnTo>
                <a:lnTo>
                  <a:pt x="804" y="320"/>
                </a:lnTo>
                <a:lnTo>
                  <a:pt x="796" y="302"/>
                </a:lnTo>
                <a:lnTo>
                  <a:pt x="796" y="302"/>
                </a:lnTo>
                <a:lnTo>
                  <a:pt x="792" y="296"/>
                </a:lnTo>
                <a:lnTo>
                  <a:pt x="792" y="296"/>
                </a:lnTo>
                <a:lnTo>
                  <a:pt x="790" y="288"/>
                </a:lnTo>
                <a:lnTo>
                  <a:pt x="790" y="288"/>
                </a:lnTo>
                <a:lnTo>
                  <a:pt x="780" y="272"/>
                </a:lnTo>
                <a:lnTo>
                  <a:pt x="780" y="272"/>
                </a:lnTo>
                <a:lnTo>
                  <a:pt x="778" y="266"/>
                </a:lnTo>
                <a:lnTo>
                  <a:pt x="778" y="266"/>
                </a:lnTo>
                <a:lnTo>
                  <a:pt x="774" y="262"/>
                </a:lnTo>
                <a:lnTo>
                  <a:pt x="774" y="262"/>
                </a:lnTo>
                <a:lnTo>
                  <a:pt x="788" y="246"/>
                </a:lnTo>
                <a:lnTo>
                  <a:pt x="788" y="246"/>
                </a:lnTo>
                <a:lnTo>
                  <a:pt x="814" y="210"/>
                </a:lnTo>
                <a:lnTo>
                  <a:pt x="814" y="210"/>
                </a:lnTo>
                <a:lnTo>
                  <a:pt x="826" y="192"/>
                </a:lnTo>
                <a:lnTo>
                  <a:pt x="826" y="192"/>
                </a:lnTo>
                <a:lnTo>
                  <a:pt x="822" y="186"/>
                </a:lnTo>
                <a:lnTo>
                  <a:pt x="822" y="186"/>
                </a:lnTo>
                <a:lnTo>
                  <a:pt x="812" y="172"/>
                </a:lnTo>
                <a:lnTo>
                  <a:pt x="812" y="172"/>
                </a:lnTo>
                <a:lnTo>
                  <a:pt x="806" y="166"/>
                </a:lnTo>
                <a:lnTo>
                  <a:pt x="806" y="166"/>
                </a:lnTo>
                <a:lnTo>
                  <a:pt x="802" y="160"/>
                </a:lnTo>
                <a:lnTo>
                  <a:pt x="802" y="160"/>
                </a:lnTo>
                <a:lnTo>
                  <a:pt x="796" y="154"/>
                </a:lnTo>
                <a:lnTo>
                  <a:pt x="796" y="154"/>
                </a:lnTo>
                <a:lnTo>
                  <a:pt x="790" y="156"/>
                </a:lnTo>
                <a:lnTo>
                  <a:pt x="790" y="156"/>
                </a:lnTo>
                <a:lnTo>
                  <a:pt x="776" y="162"/>
                </a:lnTo>
                <a:lnTo>
                  <a:pt x="776" y="162"/>
                </a:lnTo>
                <a:lnTo>
                  <a:pt x="736" y="180"/>
                </a:lnTo>
                <a:lnTo>
                  <a:pt x="736" y="180"/>
                </a:lnTo>
                <a:lnTo>
                  <a:pt x="718" y="190"/>
                </a:lnTo>
                <a:lnTo>
                  <a:pt x="718" y="190"/>
                </a:lnTo>
                <a:lnTo>
                  <a:pt x="708" y="182"/>
                </a:lnTo>
                <a:lnTo>
                  <a:pt x="708" y="182"/>
                </a:lnTo>
                <a:lnTo>
                  <a:pt x="694" y="168"/>
                </a:lnTo>
                <a:lnTo>
                  <a:pt x="694" y="168"/>
                </a:lnTo>
                <a:lnTo>
                  <a:pt x="690" y="166"/>
                </a:lnTo>
                <a:lnTo>
                  <a:pt x="690" y="166"/>
                </a:lnTo>
                <a:lnTo>
                  <a:pt x="688" y="164"/>
                </a:lnTo>
                <a:lnTo>
                  <a:pt x="688" y="164"/>
                </a:lnTo>
                <a:lnTo>
                  <a:pt x="682" y="160"/>
                </a:lnTo>
                <a:lnTo>
                  <a:pt x="682" y="160"/>
                </a:lnTo>
                <a:lnTo>
                  <a:pt x="666" y="148"/>
                </a:lnTo>
                <a:lnTo>
                  <a:pt x="666" y="148"/>
                </a:lnTo>
                <a:lnTo>
                  <a:pt x="656" y="142"/>
                </a:lnTo>
                <a:lnTo>
                  <a:pt x="656" y="142"/>
                </a:lnTo>
                <a:lnTo>
                  <a:pt x="662" y="122"/>
                </a:lnTo>
                <a:lnTo>
                  <a:pt x="662" y="122"/>
                </a:lnTo>
                <a:lnTo>
                  <a:pt x="666" y="98"/>
                </a:lnTo>
                <a:lnTo>
                  <a:pt x="666" y="98"/>
                </a:lnTo>
                <a:lnTo>
                  <a:pt x="670" y="76"/>
                </a:lnTo>
                <a:lnTo>
                  <a:pt x="670" y="76"/>
                </a:lnTo>
                <a:lnTo>
                  <a:pt x="674" y="56"/>
                </a:lnTo>
                <a:lnTo>
                  <a:pt x="674" y="56"/>
                </a:lnTo>
                <a:lnTo>
                  <a:pt x="672" y="56"/>
                </a:lnTo>
                <a:lnTo>
                  <a:pt x="672" y="56"/>
                </a:lnTo>
                <a:lnTo>
                  <a:pt x="668" y="52"/>
                </a:lnTo>
                <a:lnTo>
                  <a:pt x="668" y="52"/>
                </a:lnTo>
                <a:lnTo>
                  <a:pt x="652" y="44"/>
                </a:lnTo>
                <a:lnTo>
                  <a:pt x="652" y="44"/>
                </a:lnTo>
                <a:lnTo>
                  <a:pt x="636" y="38"/>
                </a:lnTo>
                <a:lnTo>
                  <a:pt x="636" y="38"/>
                </a:lnTo>
                <a:lnTo>
                  <a:pt x="632" y="36"/>
                </a:lnTo>
                <a:lnTo>
                  <a:pt x="632" y="36"/>
                </a:lnTo>
                <a:lnTo>
                  <a:pt x="630" y="34"/>
                </a:lnTo>
                <a:lnTo>
                  <a:pt x="630" y="34"/>
                </a:lnTo>
                <a:lnTo>
                  <a:pt x="616" y="50"/>
                </a:lnTo>
                <a:lnTo>
                  <a:pt x="616" y="50"/>
                </a:lnTo>
                <a:lnTo>
                  <a:pt x="602" y="66"/>
                </a:lnTo>
                <a:lnTo>
                  <a:pt x="602" y="66"/>
                </a:lnTo>
                <a:lnTo>
                  <a:pt x="586" y="86"/>
                </a:lnTo>
                <a:lnTo>
                  <a:pt x="586" y="86"/>
                </a:lnTo>
                <a:lnTo>
                  <a:pt x="574" y="102"/>
                </a:lnTo>
                <a:lnTo>
                  <a:pt x="574" y="102"/>
                </a:lnTo>
                <a:lnTo>
                  <a:pt x="562" y="98"/>
                </a:lnTo>
                <a:lnTo>
                  <a:pt x="562" y="98"/>
                </a:lnTo>
                <a:lnTo>
                  <a:pt x="552" y="96"/>
                </a:lnTo>
                <a:lnTo>
                  <a:pt x="552" y="96"/>
                </a:lnTo>
                <a:lnTo>
                  <a:pt x="548" y="94"/>
                </a:lnTo>
                <a:lnTo>
                  <a:pt x="548" y="94"/>
                </a:lnTo>
                <a:lnTo>
                  <a:pt x="544" y="94"/>
                </a:lnTo>
                <a:lnTo>
                  <a:pt x="544" y="94"/>
                </a:lnTo>
                <a:lnTo>
                  <a:pt x="536" y="92"/>
                </a:lnTo>
                <a:lnTo>
                  <a:pt x="536" y="92"/>
                </a:lnTo>
                <a:lnTo>
                  <a:pt x="530" y="90"/>
                </a:lnTo>
                <a:lnTo>
                  <a:pt x="530" y="90"/>
                </a:lnTo>
                <a:lnTo>
                  <a:pt x="510" y="86"/>
                </a:lnTo>
                <a:lnTo>
                  <a:pt x="510" y="86"/>
                </a:lnTo>
                <a:lnTo>
                  <a:pt x="498" y="84"/>
                </a:lnTo>
                <a:lnTo>
                  <a:pt x="498" y="84"/>
                </a:lnTo>
                <a:lnTo>
                  <a:pt x="494" y="64"/>
                </a:lnTo>
                <a:lnTo>
                  <a:pt x="494" y="64"/>
                </a:lnTo>
                <a:lnTo>
                  <a:pt x="484" y="20"/>
                </a:lnTo>
                <a:lnTo>
                  <a:pt x="484" y="20"/>
                </a:lnTo>
                <a:lnTo>
                  <a:pt x="478" y="0"/>
                </a:lnTo>
                <a:lnTo>
                  <a:pt x="478" y="0"/>
                </a:lnTo>
                <a:lnTo>
                  <a:pt x="476" y="0"/>
                </a:lnTo>
                <a:lnTo>
                  <a:pt x="476" y="0"/>
                </a:lnTo>
                <a:lnTo>
                  <a:pt x="470" y="0"/>
                </a:lnTo>
                <a:lnTo>
                  <a:pt x="470" y="0"/>
                </a:lnTo>
                <a:lnTo>
                  <a:pt x="452" y="0"/>
                </a:lnTo>
                <a:lnTo>
                  <a:pt x="452" y="0"/>
                </a:lnTo>
                <a:lnTo>
                  <a:pt x="436" y="0"/>
                </a:lnTo>
                <a:lnTo>
                  <a:pt x="436" y="0"/>
                </a:lnTo>
                <a:lnTo>
                  <a:pt x="430" y="0"/>
                </a:lnTo>
                <a:lnTo>
                  <a:pt x="430" y="0"/>
                </a:lnTo>
                <a:lnTo>
                  <a:pt x="428" y="0"/>
                </a:lnTo>
                <a:lnTo>
                  <a:pt x="428" y="0"/>
                </a:lnTo>
                <a:lnTo>
                  <a:pt x="422" y="20"/>
                </a:lnTo>
                <a:lnTo>
                  <a:pt x="422" y="20"/>
                </a:lnTo>
                <a:lnTo>
                  <a:pt x="412" y="64"/>
                </a:lnTo>
                <a:lnTo>
                  <a:pt x="412" y="64"/>
                </a:lnTo>
                <a:lnTo>
                  <a:pt x="408" y="84"/>
                </a:lnTo>
                <a:lnTo>
                  <a:pt x="408" y="84"/>
                </a:lnTo>
                <a:lnTo>
                  <a:pt x="394" y="86"/>
                </a:lnTo>
                <a:lnTo>
                  <a:pt x="394" y="86"/>
                </a:lnTo>
                <a:lnTo>
                  <a:pt x="376" y="90"/>
                </a:lnTo>
                <a:lnTo>
                  <a:pt x="376" y="90"/>
                </a:lnTo>
                <a:lnTo>
                  <a:pt x="370" y="92"/>
                </a:lnTo>
                <a:lnTo>
                  <a:pt x="370" y="92"/>
                </a:lnTo>
                <a:lnTo>
                  <a:pt x="362" y="94"/>
                </a:lnTo>
                <a:lnTo>
                  <a:pt x="362" y="94"/>
                </a:lnTo>
                <a:lnTo>
                  <a:pt x="358" y="94"/>
                </a:lnTo>
                <a:lnTo>
                  <a:pt x="358" y="94"/>
                </a:lnTo>
                <a:lnTo>
                  <a:pt x="354" y="96"/>
                </a:lnTo>
                <a:lnTo>
                  <a:pt x="354" y="96"/>
                </a:lnTo>
                <a:lnTo>
                  <a:pt x="344" y="98"/>
                </a:lnTo>
                <a:lnTo>
                  <a:pt x="344" y="98"/>
                </a:lnTo>
                <a:lnTo>
                  <a:pt x="332" y="102"/>
                </a:lnTo>
                <a:lnTo>
                  <a:pt x="332" y="102"/>
                </a:lnTo>
                <a:lnTo>
                  <a:pt x="320" y="86"/>
                </a:lnTo>
                <a:lnTo>
                  <a:pt x="320" y="86"/>
                </a:lnTo>
                <a:lnTo>
                  <a:pt x="304" y="66"/>
                </a:lnTo>
                <a:lnTo>
                  <a:pt x="304" y="66"/>
                </a:lnTo>
                <a:lnTo>
                  <a:pt x="290" y="50"/>
                </a:lnTo>
                <a:lnTo>
                  <a:pt x="290" y="50"/>
                </a:lnTo>
                <a:lnTo>
                  <a:pt x="276" y="34"/>
                </a:lnTo>
                <a:lnTo>
                  <a:pt x="276" y="34"/>
                </a:lnTo>
                <a:lnTo>
                  <a:pt x="274" y="36"/>
                </a:lnTo>
                <a:lnTo>
                  <a:pt x="274" y="36"/>
                </a:lnTo>
                <a:lnTo>
                  <a:pt x="268" y="38"/>
                </a:lnTo>
                <a:lnTo>
                  <a:pt x="268" y="38"/>
                </a:lnTo>
                <a:lnTo>
                  <a:pt x="254" y="44"/>
                </a:lnTo>
                <a:lnTo>
                  <a:pt x="254" y="44"/>
                </a:lnTo>
                <a:lnTo>
                  <a:pt x="238" y="52"/>
                </a:lnTo>
                <a:lnTo>
                  <a:pt x="238" y="52"/>
                </a:lnTo>
                <a:lnTo>
                  <a:pt x="234" y="56"/>
                </a:lnTo>
                <a:lnTo>
                  <a:pt x="234" y="56"/>
                </a:lnTo>
                <a:lnTo>
                  <a:pt x="232" y="56"/>
                </a:lnTo>
                <a:lnTo>
                  <a:pt x="232" y="56"/>
                </a:lnTo>
                <a:lnTo>
                  <a:pt x="236" y="76"/>
                </a:lnTo>
                <a:lnTo>
                  <a:pt x="236" y="76"/>
                </a:lnTo>
                <a:lnTo>
                  <a:pt x="240" y="98"/>
                </a:lnTo>
                <a:lnTo>
                  <a:pt x="240" y="98"/>
                </a:lnTo>
                <a:lnTo>
                  <a:pt x="244" y="122"/>
                </a:lnTo>
                <a:lnTo>
                  <a:pt x="244" y="122"/>
                </a:lnTo>
                <a:lnTo>
                  <a:pt x="250" y="142"/>
                </a:lnTo>
                <a:lnTo>
                  <a:pt x="250" y="142"/>
                </a:lnTo>
                <a:lnTo>
                  <a:pt x="240" y="148"/>
                </a:lnTo>
                <a:lnTo>
                  <a:pt x="240" y="148"/>
                </a:lnTo>
                <a:lnTo>
                  <a:pt x="224" y="160"/>
                </a:lnTo>
                <a:lnTo>
                  <a:pt x="224" y="160"/>
                </a:lnTo>
                <a:lnTo>
                  <a:pt x="218" y="164"/>
                </a:lnTo>
                <a:lnTo>
                  <a:pt x="218" y="164"/>
                </a:lnTo>
                <a:lnTo>
                  <a:pt x="216" y="166"/>
                </a:lnTo>
                <a:lnTo>
                  <a:pt x="216" y="166"/>
                </a:lnTo>
                <a:lnTo>
                  <a:pt x="212" y="168"/>
                </a:lnTo>
                <a:lnTo>
                  <a:pt x="212" y="168"/>
                </a:lnTo>
                <a:lnTo>
                  <a:pt x="198" y="182"/>
                </a:lnTo>
                <a:lnTo>
                  <a:pt x="198" y="182"/>
                </a:lnTo>
                <a:lnTo>
                  <a:pt x="188" y="190"/>
                </a:lnTo>
                <a:lnTo>
                  <a:pt x="188" y="190"/>
                </a:lnTo>
                <a:lnTo>
                  <a:pt x="170" y="180"/>
                </a:lnTo>
                <a:lnTo>
                  <a:pt x="170" y="180"/>
                </a:lnTo>
                <a:lnTo>
                  <a:pt x="128" y="162"/>
                </a:lnTo>
                <a:lnTo>
                  <a:pt x="128" y="162"/>
                </a:lnTo>
                <a:lnTo>
                  <a:pt x="114" y="156"/>
                </a:lnTo>
                <a:lnTo>
                  <a:pt x="114" y="156"/>
                </a:lnTo>
                <a:lnTo>
                  <a:pt x="110" y="154"/>
                </a:lnTo>
                <a:lnTo>
                  <a:pt x="110" y="154"/>
                </a:lnTo>
                <a:lnTo>
                  <a:pt x="104" y="160"/>
                </a:lnTo>
                <a:lnTo>
                  <a:pt x="104" y="160"/>
                </a:lnTo>
                <a:lnTo>
                  <a:pt x="100" y="166"/>
                </a:lnTo>
                <a:lnTo>
                  <a:pt x="100" y="166"/>
                </a:lnTo>
                <a:lnTo>
                  <a:pt x="94" y="172"/>
                </a:lnTo>
                <a:lnTo>
                  <a:pt x="94" y="172"/>
                </a:lnTo>
                <a:lnTo>
                  <a:pt x="84" y="186"/>
                </a:lnTo>
                <a:lnTo>
                  <a:pt x="84" y="186"/>
                </a:lnTo>
                <a:lnTo>
                  <a:pt x="80" y="192"/>
                </a:lnTo>
                <a:lnTo>
                  <a:pt x="80" y="192"/>
                </a:lnTo>
                <a:lnTo>
                  <a:pt x="92" y="210"/>
                </a:lnTo>
                <a:lnTo>
                  <a:pt x="92" y="210"/>
                </a:lnTo>
                <a:lnTo>
                  <a:pt x="118" y="246"/>
                </a:lnTo>
                <a:lnTo>
                  <a:pt x="118" y="246"/>
                </a:lnTo>
                <a:lnTo>
                  <a:pt x="132" y="262"/>
                </a:lnTo>
                <a:lnTo>
                  <a:pt x="132" y="262"/>
                </a:lnTo>
                <a:lnTo>
                  <a:pt x="128" y="266"/>
                </a:lnTo>
                <a:lnTo>
                  <a:pt x="128" y="266"/>
                </a:lnTo>
                <a:lnTo>
                  <a:pt x="126" y="272"/>
                </a:lnTo>
                <a:lnTo>
                  <a:pt x="126" y="272"/>
                </a:lnTo>
                <a:lnTo>
                  <a:pt x="116" y="288"/>
                </a:lnTo>
                <a:lnTo>
                  <a:pt x="116" y="288"/>
                </a:lnTo>
                <a:lnTo>
                  <a:pt x="114" y="296"/>
                </a:lnTo>
                <a:lnTo>
                  <a:pt x="114" y="296"/>
                </a:lnTo>
                <a:lnTo>
                  <a:pt x="110" y="302"/>
                </a:lnTo>
                <a:lnTo>
                  <a:pt x="110" y="302"/>
                </a:lnTo>
                <a:lnTo>
                  <a:pt x="102" y="320"/>
                </a:lnTo>
                <a:lnTo>
                  <a:pt x="102" y="320"/>
                </a:lnTo>
                <a:lnTo>
                  <a:pt x="98" y="332"/>
                </a:lnTo>
                <a:lnTo>
                  <a:pt x="98" y="332"/>
                </a:lnTo>
                <a:lnTo>
                  <a:pt x="78" y="330"/>
                </a:lnTo>
                <a:lnTo>
                  <a:pt x="78" y="330"/>
                </a:lnTo>
                <a:lnTo>
                  <a:pt x="54" y="330"/>
                </a:lnTo>
                <a:lnTo>
                  <a:pt x="54" y="330"/>
                </a:lnTo>
                <a:lnTo>
                  <a:pt x="42" y="330"/>
                </a:lnTo>
                <a:lnTo>
                  <a:pt x="42" y="330"/>
                </a:lnTo>
                <a:lnTo>
                  <a:pt x="32" y="332"/>
                </a:lnTo>
                <a:lnTo>
                  <a:pt x="32" y="332"/>
                </a:lnTo>
                <a:lnTo>
                  <a:pt x="12" y="332"/>
                </a:lnTo>
                <a:lnTo>
                  <a:pt x="12" y="332"/>
                </a:lnTo>
                <a:lnTo>
                  <a:pt x="10" y="340"/>
                </a:lnTo>
                <a:lnTo>
                  <a:pt x="10" y="340"/>
                </a:lnTo>
                <a:lnTo>
                  <a:pt x="8" y="344"/>
                </a:lnTo>
                <a:lnTo>
                  <a:pt x="8" y="344"/>
                </a:lnTo>
                <a:lnTo>
                  <a:pt x="8" y="348"/>
                </a:lnTo>
                <a:lnTo>
                  <a:pt x="8" y="348"/>
                </a:lnTo>
                <a:lnTo>
                  <a:pt x="6" y="356"/>
                </a:lnTo>
                <a:lnTo>
                  <a:pt x="6" y="356"/>
                </a:lnTo>
                <a:lnTo>
                  <a:pt x="4" y="366"/>
                </a:lnTo>
                <a:lnTo>
                  <a:pt x="4" y="366"/>
                </a:lnTo>
                <a:lnTo>
                  <a:pt x="2" y="374"/>
                </a:lnTo>
                <a:lnTo>
                  <a:pt x="2" y="374"/>
                </a:lnTo>
                <a:lnTo>
                  <a:pt x="0" y="380"/>
                </a:lnTo>
                <a:lnTo>
                  <a:pt x="0" y="380"/>
                </a:lnTo>
                <a:lnTo>
                  <a:pt x="18" y="390"/>
                </a:lnTo>
                <a:lnTo>
                  <a:pt x="18" y="390"/>
                </a:lnTo>
                <a:lnTo>
                  <a:pt x="60" y="412"/>
                </a:lnTo>
                <a:lnTo>
                  <a:pt x="60" y="412"/>
                </a:lnTo>
                <a:lnTo>
                  <a:pt x="78" y="420"/>
                </a:lnTo>
                <a:lnTo>
                  <a:pt x="78" y="420"/>
                </a:lnTo>
                <a:lnTo>
                  <a:pt x="78" y="432"/>
                </a:lnTo>
                <a:lnTo>
                  <a:pt x="78" y="432"/>
                </a:lnTo>
                <a:lnTo>
                  <a:pt x="76" y="452"/>
                </a:lnTo>
                <a:lnTo>
                  <a:pt x="76" y="452"/>
                </a:lnTo>
                <a:lnTo>
                  <a:pt x="76" y="458"/>
                </a:lnTo>
                <a:lnTo>
                  <a:pt x="76" y="458"/>
                </a:lnTo>
                <a:lnTo>
                  <a:pt x="76" y="466"/>
                </a:lnTo>
                <a:lnTo>
                  <a:pt x="76" y="466"/>
                </a:lnTo>
                <a:lnTo>
                  <a:pt x="78" y="486"/>
                </a:lnTo>
                <a:lnTo>
                  <a:pt x="78" y="486"/>
                </a:lnTo>
                <a:lnTo>
                  <a:pt x="78" y="498"/>
                </a:lnTo>
                <a:lnTo>
                  <a:pt x="78" y="498"/>
                </a:lnTo>
                <a:lnTo>
                  <a:pt x="60" y="506"/>
                </a:lnTo>
                <a:lnTo>
                  <a:pt x="60" y="506"/>
                </a:lnTo>
                <a:lnTo>
                  <a:pt x="18" y="526"/>
                </a:lnTo>
                <a:lnTo>
                  <a:pt x="18" y="526"/>
                </a:lnTo>
                <a:lnTo>
                  <a:pt x="0" y="536"/>
                </a:lnTo>
                <a:lnTo>
                  <a:pt x="0" y="536"/>
                </a:lnTo>
                <a:lnTo>
                  <a:pt x="2" y="544"/>
                </a:lnTo>
                <a:lnTo>
                  <a:pt x="2" y="544"/>
                </a:lnTo>
                <a:lnTo>
                  <a:pt x="4" y="552"/>
                </a:lnTo>
                <a:lnTo>
                  <a:pt x="4" y="552"/>
                </a:lnTo>
                <a:lnTo>
                  <a:pt x="6" y="560"/>
                </a:lnTo>
                <a:lnTo>
                  <a:pt x="6" y="560"/>
                </a:lnTo>
                <a:lnTo>
                  <a:pt x="8" y="570"/>
                </a:lnTo>
                <a:lnTo>
                  <a:pt x="8" y="570"/>
                </a:lnTo>
                <a:lnTo>
                  <a:pt x="8" y="574"/>
                </a:lnTo>
                <a:lnTo>
                  <a:pt x="8" y="574"/>
                </a:lnTo>
                <a:lnTo>
                  <a:pt x="10" y="578"/>
                </a:lnTo>
                <a:lnTo>
                  <a:pt x="10" y="578"/>
                </a:lnTo>
                <a:lnTo>
                  <a:pt x="12" y="584"/>
                </a:lnTo>
                <a:lnTo>
                  <a:pt x="12" y="584"/>
                </a:lnTo>
                <a:lnTo>
                  <a:pt x="32" y="586"/>
                </a:lnTo>
                <a:lnTo>
                  <a:pt x="32" y="586"/>
                </a:lnTo>
                <a:lnTo>
                  <a:pt x="42" y="586"/>
                </a:lnTo>
                <a:lnTo>
                  <a:pt x="42" y="586"/>
                </a:lnTo>
                <a:lnTo>
                  <a:pt x="54" y="586"/>
                </a:lnTo>
                <a:lnTo>
                  <a:pt x="54" y="586"/>
                </a:lnTo>
                <a:lnTo>
                  <a:pt x="78" y="586"/>
                </a:lnTo>
                <a:lnTo>
                  <a:pt x="78" y="586"/>
                </a:lnTo>
                <a:lnTo>
                  <a:pt x="98" y="586"/>
                </a:lnTo>
                <a:lnTo>
                  <a:pt x="98" y="586"/>
                </a:lnTo>
                <a:lnTo>
                  <a:pt x="102" y="598"/>
                </a:lnTo>
                <a:lnTo>
                  <a:pt x="102" y="598"/>
                </a:lnTo>
                <a:lnTo>
                  <a:pt x="110" y="616"/>
                </a:lnTo>
                <a:lnTo>
                  <a:pt x="110" y="616"/>
                </a:lnTo>
                <a:lnTo>
                  <a:pt x="114" y="622"/>
                </a:lnTo>
                <a:lnTo>
                  <a:pt x="114" y="622"/>
                </a:lnTo>
                <a:lnTo>
                  <a:pt x="116" y="628"/>
                </a:lnTo>
                <a:lnTo>
                  <a:pt x="116" y="628"/>
                </a:lnTo>
                <a:lnTo>
                  <a:pt x="126" y="646"/>
                </a:lnTo>
                <a:lnTo>
                  <a:pt x="126" y="646"/>
                </a:lnTo>
                <a:lnTo>
                  <a:pt x="128" y="650"/>
                </a:lnTo>
                <a:lnTo>
                  <a:pt x="128" y="650"/>
                </a:lnTo>
                <a:lnTo>
                  <a:pt x="132" y="656"/>
                </a:lnTo>
                <a:lnTo>
                  <a:pt x="132" y="656"/>
                </a:lnTo>
                <a:lnTo>
                  <a:pt x="118" y="672"/>
                </a:lnTo>
                <a:lnTo>
                  <a:pt x="118" y="672"/>
                </a:lnTo>
                <a:lnTo>
                  <a:pt x="92" y="708"/>
                </a:lnTo>
                <a:lnTo>
                  <a:pt x="92" y="708"/>
                </a:lnTo>
                <a:lnTo>
                  <a:pt x="80" y="726"/>
                </a:lnTo>
                <a:lnTo>
                  <a:pt x="80" y="726"/>
                </a:lnTo>
                <a:lnTo>
                  <a:pt x="84" y="732"/>
                </a:lnTo>
                <a:lnTo>
                  <a:pt x="84" y="732"/>
                </a:lnTo>
                <a:lnTo>
                  <a:pt x="94" y="746"/>
                </a:lnTo>
                <a:lnTo>
                  <a:pt x="94" y="746"/>
                </a:lnTo>
                <a:lnTo>
                  <a:pt x="100" y="752"/>
                </a:lnTo>
                <a:lnTo>
                  <a:pt x="100" y="752"/>
                </a:lnTo>
                <a:lnTo>
                  <a:pt x="104" y="758"/>
                </a:lnTo>
                <a:lnTo>
                  <a:pt x="104" y="758"/>
                </a:lnTo>
                <a:lnTo>
                  <a:pt x="110" y="764"/>
                </a:lnTo>
                <a:lnTo>
                  <a:pt x="110" y="764"/>
                </a:lnTo>
                <a:lnTo>
                  <a:pt x="114" y="762"/>
                </a:lnTo>
                <a:lnTo>
                  <a:pt x="114" y="762"/>
                </a:lnTo>
                <a:lnTo>
                  <a:pt x="128" y="756"/>
                </a:lnTo>
                <a:lnTo>
                  <a:pt x="128" y="756"/>
                </a:lnTo>
                <a:lnTo>
                  <a:pt x="170" y="738"/>
                </a:lnTo>
                <a:lnTo>
                  <a:pt x="170" y="738"/>
                </a:lnTo>
                <a:lnTo>
                  <a:pt x="188" y="728"/>
                </a:lnTo>
                <a:lnTo>
                  <a:pt x="188" y="728"/>
                </a:lnTo>
                <a:lnTo>
                  <a:pt x="198" y="736"/>
                </a:lnTo>
                <a:lnTo>
                  <a:pt x="198" y="736"/>
                </a:lnTo>
                <a:lnTo>
                  <a:pt x="212" y="748"/>
                </a:lnTo>
                <a:lnTo>
                  <a:pt x="212" y="748"/>
                </a:lnTo>
                <a:lnTo>
                  <a:pt x="216" y="752"/>
                </a:lnTo>
                <a:lnTo>
                  <a:pt x="216" y="752"/>
                </a:lnTo>
                <a:lnTo>
                  <a:pt x="218" y="754"/>
                </a:lnTo>
                <a:lnTo>
                  <a:pt x="218" y="754"/>
                </a:lnTo>
                <a:lnTo>
                  <a:pt x="224" y="758"/>
                </a:lnTo>
                <a:lnTo>
                  <a:pt x="224" y="758"/>
                </a:lnTo>
                <a:lnTo>
                  <a:pt x="240" y="770"/>
                </a:lnTo>
                <a:lnTo>
                  <a:pt x="240" y="770"/>
                </a:lnTo>
                <a:lnTo>
                  <a:pt x="250" y="776"/>
                </a:lnTo>
                <a:lnTo>
                  <a:pt x="250" y="776"/>
                </a:lnTo>
                <a:lnTo>
                  <a:pt x="244" y="796"/>
                </a:lnTo>
                <a:lnTo>
                  <a:pt x="244" y="796"/>
                </a:lnTo>
                <a:lnTo>
                  <a:pt x="240" y="820"/>
                </a:lnTo>
                <a:lnTo>
                  <a:pt x="240" y="820"/>
                </a:lnTo>
                <a:lnTo>
                  <a:pt x="236" y="840"/>
                </a:lnTo>
                <a:lnTo>
                  <a:pt x="236" y="840"/>
                </a:lnTo>
                <a:lnTo>
                  <a:pt x="232" y="862"/>
                </a:lnTo>
                <a:lnTo>
                  <a:pt x="232" y="862"/>
                </a:lnTo>
                <a:lnTo>
                  <a:pt x="234" y="862"/>
                </a:lnTo>
                <a:lnTo>
                  <a:pt x="234" y="862"/>
                </a:lnTo>
                <a:lnTo>
                  <a:pt x="238" y="864"/>
                </a:lnTo>
                <a:lnTo>
                  <a:pt x="238" y="864"/>
                </a:lnTo>
                <a:lnTo>
                  <a:pt x="254" y="872"/>
                </a:lnTo>
                <a:lnTo>
                  <a:pt x="254" y="872"/>
                </a:lnTo>
                <a:lnTo>
                  <a:pt x="268" y="880"/>
                </a:lnTo>
                <a:lnTo>
                  <a:pt x="268" y="880"/>
                </a:lnTo>
                <a:lnTo>
                  <a:pt x="274" y="882"/>
                </a:lnTo>
                <a:lnTo>
                  <a:pt x="274" y="882"/>
                </a:lnTo>
                <a:lnTo>
                  <a:pt x="276" y="882"/>
                </a:lnTo>
                <a:lnTo>
                  <a:pt x="276" y="882"/>
                </a:lnTo>
                <a:lnTo>
                  <a:pt x="290" y="868"/>
                </a:lnTo>
                <a:lnTo>
                  <a:pt x="290" y="868"/>
                </a:lnTo>
                <a:lnTo>
                  <a:pt x="304" y="852"/>
                </a:lnTo>
                <a:lnTo>
                  <a:pt x="304" y="852"/>
                </a:lnTo>
                <a:lnTo>
                  <a:pt x="320" y="832"/>
                </a:lnTo>
                <a:lnTo>
                  <a:pt x="320" y="832"/>
                </a:lnTo>
                <a:lnTo>
                  <a:pt x="332" y="816"/>
                </a:lnTo>
                <a:lnTo>
                  <a:pt x="332" y="816"/>
                </a:lnTo>
                <a:lnTo>
                  <a:pt x="344" y="820"/>
                </a:lnTo>
                <a:lnTo>
                  <a:pt x="344" y="820"/>
                </a:lnTo>
                <a:lnTo>
                  <a:pt x="354" y="822"/>
                </a:lnTo>
                <a:lnTo>
                  <a:pt x="354" y="822"/>
                </a:lnTo>
                <a:lnTo>
                  <a:pt x="358" y="824"/>
                </a:lnTo>
                <a:lnTo>
                  <a:pt x="358" y="824"/>
                </a:lnTo>
                <a:lnTo>
                  <a:pt x="362" y="824"/>
                </a:lnTo>
                <a:lnTo>
                  <a:pt x="362" y="824"/>
                </a:lnTo>
                <a:lnTo>
                  <a:pt x="370" y="826"/>
                </a:lnTo>
                <a:lnTo>
                  <a:pt x="370" y="826"/>
                </a:lnTo>
                <a:lnTo>
                  <a:pt x="376" y="828"/>
                </a:lnTo>
                <a:lnTo>
                  <a:pt x="376" y="828"/>
                </a:lnTo>
                <a:lnTo>
                  <a:pt x="394" y="832"/>
                </a:lnTo>
                <a:lnTo>
                  <a:pt x="394" y="832"/>
                </a:lnTo>
                <a:lnTo>
                  <a:pt x="408" y="832"/>
                </a:lnTo>
                <a:lnTo>
                  <a:pt x="408" y="832"/>
                </a:lnTo>
                <a:lnTo>
                  <a:pt x="412" y="854"/>
                </a:lnTo>
                <a:lnTo>
                  <a:pt x="412" y="854"/>
                </a:lnTo>
                <a:lnTo>
                  <a:pt x="422" y="898"/>
                </a:lnTo>
                <a:lnTo>
                  <a:pt x="422" y="898"/>
                </a:lnTo>
                <a:lnTo>
                  <a:pt x="428" y="918"/>
                </a:lnTo>
                <a:lnTo>
                  <a:pt x="428" y="918"/>
                </a:lnTo>
                <a:lnTo>
                  <a:pt x="430" y="918"/>
                </a:lnTo>
                <a:lnTo>
                  <a:pt x="430" y="918"/>
                </a:lnTo>
                <a:lnTo>
                  <a:pt x="436" y="918"/>
                </a:lnTo>
                <a:lnTo>
                  <a:pt x="436" y="918"/>
                </a:lnTo>
                <a:lnTo>
                  <a:pt x="452" y="918"/>
                </a:lnTo>
                <a:lnTo>
                  <a:pt x="452" y="918"/>
                </a:lnTo>
                <a:lnTo>
                  <a:pt x="470" y="918"/>
                </a:lnTo>
                <a:lnTo>
                  <a:pt x="470" y="918"/>
                </a:lnTo>
                <a:lnTo>
                  <a:pt x="476" y="918"/>
                </a:lnTo>
                <a:lnTo>
                  <a:pt x="476" y="918"/>
                </a:lnTo>
                <a:lnTo>
                  <a:pt x="478" y="918"/>
                </a:lnTo>
                <a:lnTo>
                  <a:pt x="478" y="918"/>
                </a:lnTo>
                <a:lnTo>
                  <a:pt x="484" y="898"/>
                </a:lnTo>
                <a:lnTo>
                  <a:pt x="484" y="898"/>
                </a:lnTo>
                <a:lnTo>
                  <a:pt x="494" y="854"/>
                </a:lnTo>
                <a:lnTo>
                  <a:pt x="494" y="854"/>
                </a:lnTo>
                <a:lnTo>
                  <a:pt x="498" y="832"/>
                </a:lnTo>
                <a:lnTo>
                  <a:pt x="498" y="832"/>
                </a:lnTo>
                <a:lnTo>
                  <a:pt x="510" y="832"/>
                </a:lnTo>
                <a:lnTo>
                  <a:pt x="510" y="832"/>
                </a:lnTo>
                <a:lnTo>
                  <a:pt x="530" y="828"/>
                </a:lnTo>
                <a:lnTo>
                  <a:pt x="530" y="828"/>
                </a:lnTo>
                <a:lnTo>
                  <a:pt x="536" y="826"/>
                </a:lnTo>
                <a:lnTo>
                  <a:pt x="536" y="826"/>
                </a:lnTo>
                <a:lnTo>
                  <a:pt x="544" y="824"/>
                </a:lnTo>
                <a:lnTo>
                  <a:pt x="544" y="824"/>
                </a:lnTo>
                <a:lnTo>
                  <a:pt x="548" y="824"/>
                </a:lnTo>
                <a:lnTo>
                  <a:pt x="548" y="824"/>
                </a:lnTo>
                <a:lnTo>
                  <a:pt x="552" y="822"/>
                </a:lnTo>
                <a:lnTo>
                  <a:pt x="552" y="822"/>
                </a:lnTo>
                <a:lnTo>
                  <a:pt x="562" y="820"/>
                </a:lnTo>
                <a:lnTo>
                  <a:pt x="562" y="820"/>
                </a:lnTo>
                <a:lnTo>
                  <a:pt x="574" y="816"/>
                </a:lnTo>
                <a:lnTo>
                  <a:pt x="574" y="816"/>
                </a:lnTo>
                <a:lnTo>
                  <a:pt x="586" y="832"/>
                </a:lnTo>
                <a:lnTo>
                  <a:pt x="586" y="832"/>
                </a:lnTo>
                <a:lnTo>
                  <a:pt x="602" y="852"/>
                </a:lnTo>
                <a:lnTo>
                  <a:pt x="602" y="852"/>
                </a:lnTo>
                <a:lnTo>
                  <a:pt x="616" y="868"/>
                </a:lnTo>
                <a:lnTo>
                  <a:pt x="616" y="868"/>
                </a:lnTo>
                <a:lnTo>
                  <a:pt x="630" y="882"/>
                </a:lnTo>
                <a:lnTo>
                  <a:pt x="630" y="882"/>
                </a:lnTo>
                <a:lnTo>
                  <a:pt x="632" y="882"/>
                </a:lnTo>
                <a:lnTo>
                  <a:pt x="632" y="882"/>
                </a:lnTo>
                <a:lnTo>
                  <a:pt x="636" y="880"/>
                </a:lnTo>
                <a:lnTo>
                  <a:pt x="636" y="880"/>
                </a:lnTo>
                <a:lnTo>
                  <a:pt x="652" y="872"/>
                </a:lnTo>
                <a:lnTo>
                  <a:pt x="652" y="872"/>
                </a:lnTo>
                <a:lnTo>
                  <a:pt x="668" y="864"/>
                </a:lnTo>
                <a:lnTo>
                  <a:pt x="668" y="864"/>
                </a:lnTo>
                <a:lnTo>
                  <a:pt x="672" y="862"/>
                </a:lnTo>
                <a:lnTo>
                  <a:pt x="672" y="862"/>
                </a:lnTo>
                <a:lnTo>
                  <a:pt x="674" y="862"/>
                </a:lnTo>
                <a:lnTo>
                  <a:pt x="674" y="862"/>
                </a:lnTo>
                <a:lnTo>
                  <a:pt x="670" y="840"/>
                </a:lnTo>
                <a:lnTo>
                  <a:pt x="670" y="840"/>
                </a:lnTo>
                <a:lnTo>
                  <a:pt x="666" y="820"/>
                </a:lnTo>
                <a:lnTo>
                  <a:pt x="666" y="820"/>
                </a:lnTo>
                <a:lnTo>
                  <a:pt x="662" y="796"/>
                </a:lnTo>
                <a:lnTo>
                  <a:pt x="662" y="796"/>
                </a:lnTo>
                <a:lnTo>
                  <a:pt x="656" y="776"/>
                </a:lnTo>
                <a:lnTo>
                  <a:pt x="656" y="776"/>
                </a:lnTo>
                <a:lnTo>
                  <a:pt x="666" y="770"/>
                </a:lnTo>
                <a:lnTo>
                  <a:pt x="666" y="770"/>
                </a:lnTo>
                <a:lnTo>
                  <a:pt x="682" y="758"/>
                </a:lnTo>
                <a:lnTo>
                  <a:pt x="682" y="758"/>
                </a:lnTo>
                <a:lnTo>
                  <a:pt x="688" y="754"/>
                </a:lnTo>
                <a:lnTo>
                  <a:pt x="688" y="754"/>
                </a:lnTo>
                <a:lnTo>
                  <a:pt x="690" y="752"/>
                </a:lnTo>
                <a:lnTo>
                  <a:pt x="690" y="752"/>
                </a:lnTo>
                <a:lnTo>
                  <a:pt x="694" y="748"/>
                </a:lnTo>
                <a:lnTo>
                  <a:pt x="694" y="748"/>
                </a:lnTo>
                <a:lnTo>
                  <a:pt x="708" y="736"/>
                </a:lnTo>
                <a:lnTo>
                  <a:pt x="708" y="736"/>
                </a:lnTo>
                <a:lnTo>
                  <a:pt x="718" y="728"/>
                </a:lnTo>
                <a:lnTo>
                  <a:pt x="718" y="728"/>
                </a:lnTo>
                <a:lnTo>
                  <a:pt x="736" y="738"/>
                </a:lnTo>
                <a:lnTo>
                  <a:pt x="736" y="738"/>
                </a:lnTo>
                <a:lnTo>
                  <a:pt x="776" y="756"/>
                </a:lnTo>
                <a:lnTo>
                  <a:pt x="776" y="756"/>
                </a:lnTo>
                <a:lnTo>
                  <a:pt x="790" y="762"/>
                </a:lnTo>
                <a:lnTo>
                  <a:pt x="790" y="762"/>
                </a:lnTo>
                <a:lnTo>
                  <a:pt x="796" y="764"/>
                </a:lnTo>
                <a:lnTo>
                  <a:pt x="796" y="764"/>
                </a:lnTo>
                <a:lnTo>
                  <a:pt x="802" y="758"/>
                </a:lnTo>
                <a:lnTo>
                  <a:pt x="802" y="758"/>
                </a:lnTo>
                <a:lnTo>
                  <a:pt x="806" y="752"/>
                </a:lnTo>
                <a:lnTo>
                  <a:pt x="806" y="752"/>
                </a:lnTo>
                <a:lnTo>
                  <a:pt x="812" y="746"/>
                </a:lnTo>
                <a:lnTo>
                  <a:pt x="812" y="746"/>
                </a:lnTo>
                <a:lnTo>
                  <a:pt x="822" y="732"/>
                </a:lnTo>
                <a:lnTo>
                  <a:pt x="822" y="732"/>
                </a:lnTo>
                <a:lnTo>
                  <a:pt x="826" y="726"/>
                </a:lnTo>
                <a:lnTo>
                  <a:pt x="826" y="726"/>
                </a:lnTo>
                <a:lnTo>
                  <a:pt x="814" y="708"/>
                </a:lnTo>
                <a:lnTo>
                  <a:pt x="814" y="708"/>
                </a:lnTo>
                <a:lnTo>
                  <a:pt x="788" y="672"/>
                </a:lnTo>
                <a:lnTo>
                  <a:pt x="788" y="672"/>
                </a:lnTo>
                <a:lnTo>
                  <a:pt x="774" y="656"/>
                </a:lnTo>
                <a:lnTo>
                  <a:pt x="774" y="656"/>
                </a:lnTo>
                <a:lnTo>
                  <a:pt x="778" y="650"/>
                </a:lnTo>
                <a:lnTo>
                  <a:pt x="778" y="650"/>
                </a:lnTo>
                <a:lnTo>
                  <a:pt x="780" y="646"/>
                </a:lnTo>
                <a:lnTo>
                  <a:pt x="780" y="646"/>
                </a:lnTo>
                <a:lnTo>
                  <a:pt x="790" y="628"/>
                </a:lnTo>
                <a:lnTo>
                  <a:pt x="790" y="628"/>
                </a:lnTo>
                <a:lnTo>
                  <a:pt x="792" y="622"/>
                </a:lnTo>
                <a:lnTo>
                  <a:pt x="792" y="622"/>
                </a:lnTo>
                <a:lnTo>
                  <a:pt x="796" y="616"/>
                </a:lnTo>
                <a:lnTo>
                  <a:pt x="796" y="616"/>
                </a:lnTo>
                <a:lnTo>
                  <a:pt x="804" y="598"/>
                </a:lnTo>
                <a:lnTo>
                  <a:pt x="804" y="598"/>
                </a:lnTo>
                <a:lnTo>
                  <a:pt x="808" y="586"/>
                </a:lnTo>
                <a:lnTo>
                  <a:pt x="808" y="586"/>
                </a:lnTo>
                <a:lnTo>
                  <a:pt x="828" y="586"/>
                </a:lnTo>
                <a:lnTo>
                  <a:pt x="828" y="586"/>
                </a:lnTo>
                <a:lnTo>
                  <a:pt x="852" y="586"/>
                </a:lnTo>
                <a:lnTo>
                  <a:pt x="852" y="586"/>
                </a:lnTo>
                <a:lnTo>
                  <a:pt x="864" y="586"/>
                </a:lnTo>
                <a:lnTo>
                  <a:pt x="864" y="586"/>
                </a:lnTo>
                <a:lnTo>
                  <a:pt x="874" y="586"/>
                </a:lnTo>
                <a:lnTo>
                  <a:pt x="874" y="586"/>
                </a:lnTo>
                <a:lnTo>
                  <a:pt x="894" y="584"/>
                </a:lnTo>
                <a:lnTo>
                  <a:pt x="894" y="584"/>
                </a:lnTo>
                <a:lnTo>
                  <a:pt x="896" y="578"/>
                </a:lnTo>
                <a:lnTo>
                  <a:pt x="896" y="578"/>
                </a:lnTo>
                <a:lnTo>
                  <a:pt x="898" y="574"/>
                </a:lnTo>
                <a:lnTo>
                  <a:pt x="898" y="574"/>
                </a:lnTo>
                <a:lnTo>
                  <a:pt x="898" y="570"/>
                </a:lnTo>
                <a:lnTo>
                  <a:pt x="898" y="570"/>
                </a:lnTo>
                <a:lnTo>
                  <a:pt x="900" y="560"/>
                </a:lnTo>
                <a:lnTo>
                  <a:pt x="900" y="560"/>
                </a:lnTo>
                <a:lnTo>
                  <a:pt x="902" y="552"/>
                </a:lnTo>
                <a:lnTo>
                  <a:pt x="902" y="552"/>
                </a:lnTo>
                <a:lnTo>
                  <a:pt x="904" y="544"/>
                </a:lnTo>
                <a:lnTo>
                  <a:pt x="904" y="544"/>
                </a:lnTo>
                <a:lnTo>
                  <a:pt x="906" y="536"/>
                </a:lnTo>
                <a:lnTo>
                  <a:pt x="906" y="536"/>
                </a:lnTo>
                <a:lnTo>
                  <a:pt x="888" y="526"/>
                </a:lnTo>
                <a:lnTo>
                  <a:pt x="888" y="526"/>
                </a:lnTo>
                <a:lnTo>
                  <a:pt x="846" y="506"/>
                </a:lnTo>
                <a:lnTo>
                  <a:pt x="846" y="506"/>
                </a:lnTo>
                <a:close/>
                <a:moveTo>
                  <a:pt x="452" y="736"/>
                </a:moveTo>
                <a:lnTo>
                  <a:pt x="452" y="736"/>
                </a:lnTo>
                <a:lnTo>
                  <a:pt x="424" y="734"/>
                </a:lnTo>
                <a:lnTo>
                  <a:pt x="398" y="730"/>
                </a:lnTo>
                <a:lnTo>
                  <a:pt x="370" y="724"/>
                </a:lnTo>
                <a:lnTo>
                  <a:pt x="346" y="714"/>
                </a:lnTo>
                <a:lnTo>
                  <a:pt x="320" y="702"/>
                </a:lnTo>
                <a:lnTo>
                  <a:pt x="298" y="688"/>
                </a:lnTo>
                <a:lnTo>
                  <a:pt x="276" y="672"/>
                </a:lnTo>
                <a:lnTo>
                  <a:pt x="258" y="654"/>
                </a:lnTo>
                <a:lnTo>
                  <a:pt x="240" y="634"/>
                </a:lnTo>
                <a:lnTo>
                  <a:pt x="224" y="614"/>
                </a:lnTo>
                <a:lnTo>
                  <a:pt x="210" y="590"/>
                </a:lnTo>
                <a:lnTo>
                  <a:pt x="198" y="566"/>
                </a:lnTo>
                <a:lnTo>
                  <a:pt x="188" y="542"/>
                </a:lnTo>
                <a:lnTo>
                  <a:pt x="182" y="514"/>
                </a:lnTo>
                <a:lnTo>
                  <a:pt x="178" y="488"/>
                </a:lnTo>
                <a:lnTo>
                  <a:pt x="176" y="458"/>
                </a:lnTo>
                <a:lnTo>
                  <a:pt x="176" y="458"/>
                </a:lnTo>
                <a:lnTo>
                  <a:pt x="178" y="430"/>
                </a:lnTo>
                <a:lnTo>
                  <a:pt x="182" y="402"/>
                </a:lnTo>
                <a:lnTo>
                  <a:pt x="188" y="376"/>
                </a:lnTo>
                <a:lnTo>
                  <a:pt x="198" y="350"/>
                </a:lnTo>
                <a:lnTo>
                  <a:pt x="210" y="326"/>
                </a:lnTo>
                <a:lnTo>
                  <a:pt x="224" y="304"/>
                </a:lnTo>
                <a:lnTo>
                  <a:pt x="240" y="282"/>
                </a:lnTo>
                <a:lnTo>
                  <a:pt x="258" y="262"/>
                </a:lnTo>
                <a:lnTo>
                  <a:pt x="276" y="246"/>
                </a:lnTo>
                <a:lnTo>
                  <a:pt x="298" y="230"/>
                </a:lnTo>
                <a:lnTo>
                  <a:pt x="320" y="216"/>
                </a:lnTo>
                <a:lnTo>
                  <a:pt x="346" y="204"/>
                </a:lnTo>
                <a:lnTo>
                  <a:pt x="370" y="194"/>
                </a:lnTo>
                <a:lnTo>
                  <a:pt x="398" y="188"/>
                </a:lnTo>
                <a:lnTo>
                  <a:pt x="424" y="184"/>
                </a:lnTo>
                <a:lnTo>
                  <a:pt x="452" y="182"/>
                </a:lnTo>
                <a:lnTo>
                  <a:pt x="452" y="182"/>
                </a:lnTo>
                <a:lnTo>
                  <a:pt x="482" y="184"/>
                </a:lnTo>
                <a:lnTo>
                  <a:pt x="508" y="188"/>
                </a:lnTo>
                <a:lnTo>
                  <a:pt x="536" y="194"/>
                </a:lnTo>
                <a:lnTo>
                  <a:pt x="560" y="204"/>
                </a:lnTo>
                <a:lnTo>
                  <a:pt x="584" y="216"/>
                </a:lnTo>
                <a:lnTo>
                  <a:pt x="608" y="230"/>
                </a:lnTo>
                <a:lnTo>
                  <a:pt x="630" y="246"/>
                </a:lnTo>
                <a:lnTo>
                  <a:pt x="648" y="262"/>
                </a:lnTo>
                <a:lnTo>
                  <a:pt x="666" y="282"/>
                </a:lnTo>
                <a:lnTo>
                  <a:pt x="682" y="304"/>
                </a:lnTo>
                <a:lnTo>
                  <a:pt x="696" y="326"/>
                </a:lnTo>
                <a:lnTo>
                  <a:pt x="708" y="350"/>
                </a:lnTo>
                <a:lnTo>
                  <a:pt x="718" y="376"/>
                </a:lnTo>
                <a:lnTo>
                  <a:pt x="724" y="402"/>
                </a:lnTo>
                <a:lnTo>
                  <a:pt x="728" y="430"/>
                </a:lnTo>
                <a:lnTo>
                  <a:pt x="730" y="458"/>
                </a:lnTo>
                <a:lnTo>
                  <a:pt x="730" y="458"/>
                </a:lnTo>
                <a:lnTo>
                  <a:pt x="728" y="488"/>
                </a:lnTo>
                <a:lnTo>
                  <a:pt x="724" y="514"/>
                </a:lnTo>
                <a:lnTo>
                  <a:pt x="718" y="542"/>
                </a:lnTo>
                <a:lnTo>
                  <a:pt x="708" y="566"/>
                </a:lnTo>
                <a:lnTo>
                  <a:pt x="696" y="590"/>
                </a:lnTo>
                <a:lnTo>
                  <a:pt x="682" y="614"/>
                </a:lnTo>
                <a:lnTo>
                  <a:pt x="666" y="634"/>
                </a:lnTo>
                <a:lnTo>
                  <a:pt x="648" y="654"/>
                </a:lnTo>
                <a:lnTo>
                  <a:pt x="630" y="672"/>
                </a:lnTo>
                <a:lnTo>
                  <a:pt x="608" y="688"/>
                </a:lnTo>
                <a:lnTo>
                  <a:pt x="584" y="702"/>
                </a:lnTo>
                <a:lnTo>
                  <a:pt x="560" y="714"/>
                </a:lnTo>
                <a:lnTo>
                  <a:pt x="536" y="724"/>
                </a:lnTo>
                <a:lnTo>
                  <a:pt x="508" y="730"/>
                </a:lnTo>
                <a:lnTo>
                  <a:pt x="482" y="734"/>
                </a:lnTo>
                <a:lnTo>
                  <a:pt x="452" y="736"/>
                </a:lnTo>
                <a:lnTo>
                  <a:pt x="452" y="736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lt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Freeform 5"/>
          <p:cNvSpPr>
            <a:spLocks noEditPoints="1"/>
          </p:cNvSpPr>
          <p:nvPr/>
        </p:nvSpPr>
        <p:spPr bwMode="auto">
          <a:xfrm rot="516516">
            <a:off x="2841521" y="3998953"/>
            <a:ext cx="547919" cy="555176"/>
          </a:xfrm>
          <a:custGeom>
            <a:avLst/>
            <a:gdLst>
              <a:gd name="T0" fmla="*/ 830 w 906"/>
              <a:gd name="T1" fmla="*/ 452 h 918"/>
              <a:gd name="T2" fmla="*/ 906 w 906"/>
              <a:gd name="T3" fmla="*/ 380 h 918"/>
              <a:gd name="T4" fmla="*/ 896 w 906"/>
              <a:gd name="T5" fmla="*/ 340 h 918"/>
              <a:gd name="T6" fmla="*/ 828 w 906"/>
              <a:gd name="T7" fmla="*/ 330 h 918"/>
              <a:gd name="T8" fmla="*/ 780 w 906"/>
              <a:gd name="T9" fmla="*/ 272 h 918"/>
              <a:gd name="T10" fmla="*/ 826 w 906"/>
              <a:gd name="T11" fmla="*/ 192 h 918"/>
              <a:gd name="T12" fmla="*/ 790 w 906"/>
              <a:gd name="T13" fmla="*/ 156 h 918"/>
              <a:gd name="T14" fmla="*/ 694 w 906"/>
              <a:gd name="T15" fmla="*/ 168 h 918"/>
              <a:gd name="T16" fmla="*/ 662 w 906"/>
              <a:gd name="T17" fmla="*/ 122 h 918"/>
              <a:gd name="T18" fmla="*/ 668 w 906"/>
              <a:gd name="T19" fmla="*/ 52 h 918"/>
              <a:gd name="T20" fmla="*/ 602 w 906"/>
              <a:gd name="T21" fmla="*/ 66 h 918"/>
              <a:gd name="T22" fmla="*/ 548 w 906"/>
              <a:gd name="T23" fmla="*/ 94 h 918"/>
              <a:gd name="T24" fmla="*/ 494 w 906"/>
              <a:gd name="T25" fmla="*/ 64 h 918"/>
              <a:gd name="T26" fmla="*/ 452 w 906"/>
              <a:gd name="T27" fmla="*/ 0 h 918"/>
              <a:gd name="T28" fmla="*/ 408 w 906"/>
              <a:gd name="T29" fmla="*/ 84 h 918"/>
              <a:gd name="T30" fmla="*/ 358 w 906"/>
              <a:gd name="T31" fmla="*/ 94 h 918"/>
              <a:gd name="T32" fmla="*/ 290 w 906"/>
              <a:gd name="T33" fmla="*/ 50 h 918"/>
              <a:gd name="T34" fmla="*/ 238 w 906"/>
              <a:gd name="T35" fmla="*/ 52 h 918"/>
              <a:gd name="T36" fmla="*/ 250 w 906"/>
              <a:gd name="T37" fmla="*/ 142 h 918"/>
              <a:gd name="T38" fmla="*/ 212 w 906"/>
              <a:gd name="T39" fmla="*/ 168 h 918"/>
              <a:gd name="T40" fmla="*/ 110 w 906"/>
              <a:gd name="T41" fmla="*/ 154 h 918"/>
              <a:gd name="T42" fmla="*/ 80 w 906"/>
              <a:gd name="T43" fmla="*/ 192 h 918"/>
              <a:gd name="T44" fmla="*/ 116 w 906"/>
              <a:gd name="T45" fmla="*/ 288 h 918"/>
              <a:gd name="T46" fmla="*/ 78 w 906"/>
              <a:gd name="T47" fmla="*/ 330 h 918"/>
              <a:gd name="T48" fmla="*/ 8 w 906"/>
              <a:gd name="T49" fmla="*/ 344 h 918"/>
              <a:gd name="T50" fmla="*/ 0 w 906"/>
              <a:gd name="T51" fmla="*/ 380 h 918"/>
              <a:gd name="T52" fmla="*/ 76 w 906"/>
              <a:gd name="T53" fmla="*/ 458 h 918"/>
              <a:gd name="T54" fmla="*/ 18 w 906"/>
              <a:gd name="T55" fmla="*/ 526 h 918"/>
              <a:gd name="T56" fmla="*/ 8 w 906"/>
              <a:gd name="T57" fmla="*/ 574 h 918"/>
              <a:gd name="T58" fmla="*/ 54 w 906"/>
              <a:gd name="T59" fmla="*/ 586 h 918"/>
              <a:gd name="T60" fmla="*/ 116 w 906"/>
              <a:gd name="T61" fmla="*/ 628 h 918"/>
              <a:gd name="T62" fmla="*/ 92 w 906"/>
              <a:gd name="T63" fmla="*/ 708 h 918"/>
              <a:gd name="T64" fmla="*/ 110 w 906"/>
              <a:gd name="T65" fmla="*/ 764 h 918"/>
              <a:gd name="T66" fmla="*/ 198 w 906"/>
              <a:gd name="T67" fmla="*/ 736 h 918"/>
              <a:gd name="T68" fmla="*/ 250 w 906"/>
              <a:gd name="T69" fmla="*/ 776 h 918"/>
              <a:gd name="T70" fmla="*/ 234 w 906"/>
              <a:gd name="T71" fmla="*/ 862 h 918"/>
              <a:gd name="T72" fmla="*/ 290 w 906"/>
              <a:gd name="T73" fmla="*/ 868 h 918"/>
              <a:gd name="T74" fmla="*/ 354 w 906"/>
              <a:gd name="T75" fmla="*/ 822 h 918"/>
              <a:gd name="T76" fmla="*/ 408 w 906"/>
              <a:gd name="T77" fmla="*/ 832 h 918"/>
              <a:gd name="T78" fmla="*/ 436 w 906"/>
              <a:gd name="T79" fmla="*/ 918 h 918"/>
              <a:gd name="T80" fmla="*/ 494 w 906"/>
              <a:gd name="T81" fmla="*/ 854 h 918"/>
              <a:gd name="T82" fmla="*/ 544 w 906"/>
              <a:gd name="T83" fmla="*/ 824 h 918"/>
              <a:gd name="T84" fmla="*/ 602 w 906"/>
              <a:gd name="T85" fmla="*/ 852 h 918"/>
              <a:gd name="T86" fmla="*/ 652 w 906"/>
              <a:gd name="T87" fmla="*/ 872 h 918"/>
              <a:gd name="T88" fmla="*/ 662 w 906"/>
              <a:gd name="T89" fmla="*/ 796 h 918"/>
              <a:gd name="T90" fmla="*/ 690 w 906"/>
              <a:gd name="T91" fmla="*/ 752 h 918"/>
              <a:gd name="T92" fmla="*/ 790 w 906"/>
              <a:gd name="T93" fmla="*/ 762 h 918"/>
              <a:gd name="T94" fmla="*/ 822 w 906"/>
              <a:gd name="T95" fmla="*/ 732 h 918"/>
              <a:gd name="T96" fmla="*/ 780 w 906"/>
              <a:gd name="T97" fmla="*/ 646 h 918"/>
              <a:gd name="T98" fmla="*/ 808 w 906"/>
              <a:gd name="T99" fmla="*/ 586 h 918"/>
              <a:gd name="T100" fmla="*/ 896 w 906"/>
              <a:gd name="T101" fmla="*/ 578 h 918"/>
              <a:gd name="T102" fmla="*/ 904 w 906"/>
              <a:gd name="T103" fmla="*/ 544 h 918"/>
              <a:gd name="T104" fmla="*/ 370 w 906"/>
              <a:gd name="T105" fmla="*/ 724 h 918"/>
              <a:gd name="T106" fmla="*/ 182 w 906"/>
              <a:gd name="T107" fmla="*/ 514 h 918"/>
              <a:gd name="T108" fmla="*/ 258 w 906"/>
              <a:gd name="T109" fmla="*/ 262 h 918"/>
              <a:gd name="T110" fmla="*/ 508 w 906"/>
              <a:gd name="T111" fmla="*/ 188 h 918"/>
              <a:gd name="T112" fmla="*/ 718 w 906"/>
              <a:gd name="T113" fmla="*/ 376 h 918"/>
              <a:gd name="T114" fmla="*/ 666 w 906"/>
              <a:gd name="T115" fmla="*/ 634 h 9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906" h="918">
                <a:moveTo>
                  <a:pt x="846" y="506"/>
                </a:moveTo>
                <a:lnTo>
                  <a:pt x="846" y="506"/>
                </a:lnTo>
                <a:lnTo>
                  <a:pt x="828" y="498"/>
                </a:lnTo>
                <a:lnTo>
                  <a:pt x="828" y="498"/>
                </a:lnTo>
                <a:lnTo>
                  <a:pt x="828" y="486"/>
                </a:lnTo>
                <a:lnTo>
                  <a:pt x="828" y="486"/>
                </a:lnTo>
                <a:lnTo>
                  <a:pt x="830" y="466"/>
                </a:lnTo>
                <a:lnTo>
                  <a:pt x="830" y="466"/>
                </a:lnTo>
                <a:lnTo>
                  <a:pt x="830" y="458"/>
                </a:lnTo>
                <a:lnTo>
                  <a:pt x="830" y="458"/>
                </a:lnTo>
                <a:lnTo>
                  <a:pt x="830" y="452"/>
                </a:lnTo>
                <a:lnTo>
                  <a:pt x="830" y="452"/>
                </a:lnTo>
                <a:lnTo>
                  <a:pt x="828" y="432"/>
                </a:lnTo>
                <a:lnTo>
                  <a:pt x="828" y="432"/>
                </a:lnTo>
                <a:lnTo>
                  <a:pt x="828" y="420"/>
                </a:lnTo>
                <a:lnTo>
                  <a:pt x="828" y="420"/>
                </a:lnTo>
                <a:lnTo>
                  <a:pt x="846" y="412"/>
                </a:lnTo>
                <a:lnTo>
                  <a:pt x="846" y="412"/>
                </a:lnTo>
                <a:lnTo>
                  <a:pt x="888" y="390"/>
                </a:lnTo>
                <a:lnTo>
                  <a:pt x="888" y="390"/>
                </a:lnTo>
                <a:lnTo>
                  <a:pt x="906" y="380"/>
                </a:lnTo>
                <a:lnTo>
                  <a:pt x="906" y="380"/>
                </a:lnTo>
                <a:lnTo>
                  <a:pt x="904" y="374"/>
                </a:lnTo>
                <a:lnTo>
                  <a:pt x="904" y="374"/>
                </a:lnTo>
                <a:lnTo>
                  <a:pt x="902" y="366"/>
                </a:lnTo>
                <a:lnTo>
                  <a:pt x="902" y="366"/>
                </a:lnTo>
                <a:lnTo>
                  <a:pt x="900" y="356"/>
                </a:lnTo>
                <a:lnTo>
                  <a:pt x="900" y="356"/>
                </a:lnTo>
                <a:lnTo>
                  <a:pt x="898" y="348"/>
                </a:lnTo>
                <a:lnTo>
                  <a:pt x="898" y="348"/>
                </a:lnTo>
                <a:lnTo>
                  <a:pt x="898" y="344"/>
                </a:lnTo>
                <a:lnTo>
                  <a:pt x="898" y="344"/>
                </a:lnTo>
                <a:lnTo>
                  <a:pt x="896" y="340"/>
                </a:lnTo>
                <a:lnTo>
                  <a:pt x="896" y="340"/>
                </a:lnTo>
                <a:lnTo>
                  <a:pt x="894" y="332"/>
                </a:lnTo>
                <a:lnTo>
                  <a:pt x="894" y="332"/>
                </a:lnTo>
                <a:lnTo>
                  <a:pt x="874" y="332"/>
                </a:lnTo>
                <a:lnTo>
                  <a:pt x="874" y="332"/>
                </a:lnTo>
                <a:lnTo>
                  <a:pt x="864" y="330"/>
                </a:lnTo>
                <a:lnTo>
                  <a:pt x="864" y="330"/>
                </a:lnTo>
                <a:lnTo>
                  <a:pt x="852" y="330"/>
                </a:lnTo>
                <a:lnTo>
                  <a:pt x="852" y="330"/>
                </a:lnTo>
                <a:lnTo>
                  <a:pt x="828" y="330"/>
                </a:lnTo>
                <a:lnTo>
                  <a:pt x="828" y="330"/>
                </a:lnTo>
                <a:lnTo>
                  <a:pt x="808" y="332"/>
                </a:lnTo>
                <a:lnTo>
                  <a:pt x="808" y="332"/>
                </a:lnTo>
                <a:lnTo>
                  <a:pt x="804" y="320"/>
                </a:lnTo>
                <a:lnTo>
                  <a:pt x="804" y="320"/>
                </a:lnTo>
                <a:lnTo>
                  <a:pt x="796" y="302"/>
                </a:lnTo>
                <a:lnTo>
                  <a:pt x="796" y="302"/>
                </a:lnTo>
                <a:lnTo>
                  <a:pt x="792" y="296"/>
                </a:lnTo>
                <a:lnTo>
                  <a:pt x="792" y="296"/>
                </a:lnTo>
                <a:lnTo>
                  <a:pt x="790" y="288"/>
                </a:lnTo>
                <a:lnTo>
                  <a:pt x="790" y="288"/>
                </a:lnTo>
                <a:lnTo>
                  <a:pt x="780" y="272"/>
                </a:lnTo>
                <a:lnTo>
                  <a:pt x="780" y="272"/>
                </a:lnTo>
                <a:lnTo>
                  <a:pt x="778" y="266"/>
                </a:lnTo>
                <a:lnTo>
                  <a:pt x="778" y="266"/>
                </a:lnTo>
                <a:lnTo>
                  <a:pt x="774" y="262"/>
                </a:lnTo>
                <a:lnTo>
                  <a:pt x="774" y="262"/>
                </a:lnTo>
                <a:lnTo>
                  <a:pt x="788" y="246"/>
                </a:lnTo>
                <a:lnTo>
                  <a:pt x="788" y="246"/>
                </a:lnTo>
                <a:lnTo>
                  <a:pt x="814" y="210"/>
                </a:lnTo>
                <a:lnTo>
                  <a:pt x="814" y="210"/>
                </a:lnTo>
                <a:lnTo>
                  <a:pt x="826" y="192"/>
                </a:lnTo>
                <a:lnTo>
                  <a:pt x="826" y="192"/>
                </a:lnTo>
                <a:lnTo>
                  <a:pt x="822" y="186"/>
                </a:lnTo>
                <a:lnTo>
                  <a:pt x="822" y="186"/>
                </a:lnTo>
                <a:lnTo>
                  <a:pt x="812" y="172"/>
                </a:lnTo>
                <a:lnTo>
                  <a:pt x="812" y="172"/>
                </a:lnTo>
                <a:lnTo>
                  <a:pt x="806" y="166"/>
                </a:lnTo>
                <a:lnTo>
                  <a:pt x="806" y="166"/>
                </a:lnTo>
                <a:lnTo>
                  <a:pt x="802" y="160"/>
                </a:lnTo>
                <a:lnTo>
                  <a:pt x="802" y="160"/>
                </a:lnTo>
                <a:lnTo>
                  <a:pt x="796" y="154"/>
                </a:lnTo>
                <a:lnTo>
                  <a:pt x="796" y="154"/>
                </a:lnTo>
                <a:lnTo>
                  <a:pt x="790" y="156"/>
                </a:lnTo>
                <a:lnTo>
                  <a:pt x="790" y="156"/>
                </a:lnTo>
                <a:lnTo>
                  <a:pt x="776" y="162"/>
                </a:lnTo>
                <a:lnTo>
                  <a:pt x="776" y="162"/>
                </a:lnTo>
                <a:lnTo>
                  <a:pt x="736" y="180"/>
                </a:lnTo>
                <a:lnTo>
                  <a:pt x="736" y="180"/>
                </a:lnTo>
                <a:lnTo>
                  <a:pt x="718" y="190"/>
                </a:lnTo>
                <a:lnTo>
                  <a:pt x="718" y="190"/>
                </a:lnTo>
                <a:lnTo>
                  <a:pt x="708" y="182"/>
                </a:lnTo>
                <a:lnTo>
                  <a:pt x="708" y="182"/>
                </a:lnTo>
                <a:lnTo>
                  <a:pt x="694" y="168"/>
                </a:lnTo>
                <a:lnTo>
                  <a:pt x="694" y="168"/>
                </a:lnTo>
                <a:lnTo>
                  <a:pt x="690" y="166"/>
                </a:lnTo>
                <a:lnTo>
                  <a:pt x="690" y="166"/>
                </a:lnTo>
                <a:lnTo>
                  <a:pt x="688" y="164"/>
                </a:lnTo>
                <a:lnTo>
                  <a:pt x="688" y="164"/>
                </a:lnTo>
                <a:lnTo>
                  <a:pt x="682" y="160"/>
                </a:lnTo>
                <a:lnTo>
                  <a:pt x="682" y="160"/>
                </a:lnTo>
                <a:lnTo>
                  <a:pt x="666" y="148"/>
                </a:lnTo>
                <a:lnTo>
                  <a:pt x="666" y="148"/>
                </a:lnTo>
                <a:lnTo>
                  <a:pt x="656" y="142"/>
                </a:lnTo>
                <a:lnTo>
                  <a:pt x="656" y="142"/>
                </a:lnTo>
                <a:lnTo>
                  <a:pt x="662" y="122"/>
                </a:lnTo>
                <a:lnTo>
                  <a:pt x="662" y="122"/>
                </a:lnTo>
                <a:lnTo>
                  <a:pt x="666" y="98"/>
                </a:lnTo>
                <a:lnTo>
                  <a:pt x="666" y="98"/>
                </a:lnTo>
                <a:lnTo>
                  <a:pt x="670" y="76"/>
                </a:lnTo>
                <a:lnTo>
                  <a:pt x="670" y="76"/>
                </a:lnTo>
                <a:lnTo>
                  <a:pt x="674" y="56"/>
                </a:lnTo>
                <a:lnTo>
                  <a:pt x="674" y="56"/>
                </a:lnTo>
                <a:lnTo>
                  <a:pt x="672" y="56"/>
                </a:lnTo>
                <a:lnTo>
                  <a:pt x="672" y="56"/>
                </a:lnTo>
                <a:lnTo>
                  <a:pt x="668" y="52"/>
                </a:lnTo>
                <a:lnTo>
                  <a:pt x="668" y="52"/>
                </a:lnTo>
                <a:lnTo>
                  <a:pt x="652" y="44"/>
                </a:lnTo>
                <a:lnTo>
                  <a:pt x="652" y="44"/>
                </a:lnTo>
                <a:lnTo>
                  <a:pt x="636" y="38"/>
                </a:lnTo>
                <a:lnTo>
                  <a:pt x="636" y="38"/>
                </a:lnTo>
                <a:lnTo>
                  <a:pt x="632" y="36"/>
                </a:lnTo>
                <a:lnTo>
                  <a:pt x="632" y="36"/>
                </a:lnTo>
                <a:lnTo>
                  <a:pt x="630" y="34"/>
                </a:lnTo>
                <a:lnTo>
                  <a:pt x="630" y="34"/>
                </a:lnTo>
                <a:lnTo>
                  <a:pt x="616" y="50"/>
                </a:lnTo>
                <a:lnTo>
                  <a:pt x="616" y="50"/>
                </a:lnTo>
                <a:lnTo>
                  <a:pt x="602" y="66"/>
                </a:lnTo>
                <a:lnTo>
                  <a:pt x="602" y="66"/>
                </a:lnTo>
                <a:lnTo>
                  <a:pt x="586" y="86"/>
                </a:lnTo>
                <a:lnTo>
                  <a:pt x="586" y="86"/>
                </a:lnTo>
                <a:lnTo>
                  <a:pt x="574" y="102"/>
                </a:lnTo>
                <a:lnTo>
                  <a:pt x="574" y="102"/>
                </a:lnTo>
                <a:lnTo>
                  <a:pt x="562" y="98"/>
                </a:lnTo>
                <a:lnTo>
                  <a:pt x="562" y="98"/>
                </a:lnTo>
                <a:lnTo>
                  <a:pt x="552" y="96"/>
                </a:lnTo>
                <a:lnTo>
                  <a:pt x="552" y="96"/>
                </a:lnTo>
                <a:lnTo>
                  <a:pt x="548" y="94"/>
                </a:lnTo>
                <a:lnTo>
                  <a:pt x="548" y="94"/>
                </a:lnTo>
                <a:lnTo>
                  <a:pt x="544" y="94"/>
                </a:lnTo>
                <a:lnTo>
                  <a:pt x="544" y="94"/>
                </a:lnTo>
                <a:lnTo>
                  <a:pt x="536" y="92"/>
                </a:lnTo>
                <a:lnTo>
                  <a:pt x="536" y="92"/>
                </a:lnTo>
                <a:lnTo>
                  <a:pt x="530" y="90"/>
                </a:lnTo>
                <a:lnTo>
                  <a:pt x="530" y="90"/>
                </a:lnTo>
                <a:lnTo>
                  <a:pt x="510" y="86"/>
                </a:lnTo>
                <a:lnTo>
                  <a:pt x="510" y="86"/>
                </a:lnTo>
                <a:lnTo>
                  <a:pt x="498" y="84"/>
                </a:lnTo>
                <a:lnTo>
                  <a:pt x="498" y="84"/>
                </a:lnTo>
                <a:lnTo>
                  <a:pt x="494" y="64"/>
                </a:lnTo>
                <a:lnTo>
                  <a:pt x="494" y="64"/>
                </a:lnTo>
                <a:lnTo>
                  <a:pt x="484" y="20"/>
                </a:lnTo>
                <a:lnTo>
                  <a:pt x="484" y="20"/>
                </a:lnTo>
                <a:lnTo>
                  <a:pt x="478" y="0"/>
                </a:lnTo>
                <a:lnTo>
                  <a:pt x="478" y="0"/>
                </a:lnTo>
                <a:lnTo>
                  <a:pt x="476" y="0"/>
                </a:lnTo>
                <a:lnTo>
                  <a:pt x="476" y="0"/>
                </a:lnTo>
                <a:lnTo>
                  <a:pt x="470" y="0"/>
                </a:lnTo>
                <a:lnTo>
                  <a:pt x="470" y="0"/>
                </a:lnTo>
                <a:lnTo>
                  <a:pt x="452" y="0"/>
                </a:lnTo>
                <a:lnTo>
                  <a:pt x="452" y="0"/>
                </a:lnTo>
                <a:lnTo>
                  <a:pt x="436" y="0"/>
                </a:lnTo>
                <a:lnTo>
                  <a:pt x="436" y="0"/>
                </a:lnTo>
                <a:lnTo>
                  <a:pt x="430" y="0"/>
                </a:lnTo>
                <a:lnTo>
                  <a:pt x="430" y="0"/>
                </a:lnTo>
                <a:lnTo>
                  <a:pt x="428" y="0"/>
                </a:lnTo>
                <a:lnTo>
                  <a:pt x="428" y="0"/>
                </a:lnTo>
                <a:lnTo>
                  <a:pt x="422" y="20"/>
                </a:lnTo>
                <a:lnTo>
                  <a:pt x="422" y="20"/>
                </a:lnTo>
                <a:lnTo>
                  <a:pt x="412" y="64"/>
                </a:lnTo>
                <a:lnTo>
                  <a:pt x="412" y="64"/>
                </a:lnTo>
                <a:lnTo>
                  <a:pt x="408" y="84"/>
                </a:lnTo>
                <a:lnTo>
                  <a:pt x="408" y="84"/>
                </a:lnTo>
                <a:lnTo>
                  <a:pt x="394" y="86"/>
                </a:lnTo>
                <a:lnTo>
                  <a:pt x="394" y="86"/>
                </a:lnTo>
                <a:lnTo>
                  <a:pt x="376" y="90"/>
                </a:lnTo>
                <a:lnTo>
                  <a:pt x="376" y="90"/>
                </a:lnTo>
                <a:lnTo>
                  <a:pt x="370" y="92"/>
                </a:lnTo>
                <a:lnTo>
                  <a:pt x="370" y="92"/>
                </a:lnTo>
                <a:lnTo>
                  <a:pt x="362" y="94"/>
                </a:lnTo>
                <a:lnTo>
                  <a:pt x="362" y="94"/>
                </a:lnTo>
                <a:lnTo>
                  <a:pt x="358" y="94"/>
                </a:lnTo>
                <a:lnTo>
                  <a:pt x="358" y="94"/>
                </a:lnTo>
                <a:lnTo>
                  <a:pt x="354" y="96"/>
                </a:lnTo>
                <a:lnTo>
                  <a:pt x="354" y="96"/>
                </a:lnTo>
                <a:lnTo>
                  <a:pt x="344" y="98"/>
                </a:lnTo>
                <a:lnTo>
                  <a:pt x="344" y="98"/>
                </a:lnTo>
                <a:lnTo>
                  <a:pt x="332" y="102"/>
                </a:lnTo>
                <a:lnTo>
                  <a:pt x="332" y="102"/>
                </a:lnTo>
                <a:lnTo>
                  <a:pt x="320" y="86"/>
                </a:lnTo>
                <a:lnTo>
                  <a:pt x="320" y="86"/>
                </a:lnTo>
                <a:lnTo>
                  <a:pt x="304" y="66"/>
                </a:lnTo>
                <a:lnTo>
                  <a:pt x="304" y="66"/>
                </a:lnTo>
                <a:lnTo>
                  <a:pt x="290" y="50"/>
                </a:lnTo>
                <a:lnTo>
                  <a:pt x="290" y="50"/>
                </a:lnTo>
                <a:lnTo>
                  <a:pt x="276" y="34"/>
                </a:lnTo>
                <a:lnTo>
                  <a:pt x="276" y="34"/>
                </a:lnTo>
                <a:lnTo>
                  <a:pt x="274" y="36"/>
                </a:lnTo>
                <a:lnTo>
                  <a:pt x="274" y="36"/>
                </a:lnTo>
                <a:lnTo>
                  <a:pt x="268" y="38"/>
                </a:lnTo>
                <a:lnTo>
                  <a:pt x="268" y="38"/>
                </a:lnTo>
                <a:lnTo>
                  <a:pt x="254" y="44"/>
                </a:lnTo>
                <a:lnTo>
                  <a:pt x="254" y="44"/>
                </a:lnTo>
                <a:lnTo>
                  <a:pt x="238" y="52"/>
                </a:lnTo>
                <a:lnTo>
                  <a:pt x="238" y="52"/>
                </a:lnTo>
                <a:lnTo>
                  <a:pt x="234" y="56"/>
                </a:lnTo>
                <a:lnTo>
                  <a:pt x="234" y="56"/>
                </a:lnTo>
                <a:lnTo>
                  <a:pt x="232" y="56"/>
                </a:lnTo>
                <a:lnTo>
                  <a:pt x="232" y="56"/>
                </a:lnTo>
                <a:lnTo>
                  <a:pt x="236" y="76"/>
                </a:lnTo>
                <a:lnTo>
                  <a:pt x="236" y="76"/>
                </a:lnTo>
                <a:lnTo>
                  <a:pt x="240" y="98"/>
                </a:lnTo>
                <a:lnTo>
                  <a:pt x="240" y="98"/>
                </a:lnTo>
                <a:lnTo>
                  <a:pt x="244" y="122"/>
                </a:lnTo>
                <a:lnTo>
                  <a:pt x="244" y="122"/>
                </a:lnTo>
                <a:lnTo>
                  <a:pt x="250" y="142"/>
                </a:lnTo>
                <a:lnTo>
                  <a:pt x="250" y="142"/>
                </a:lnTo>
                <a:lnTo>
                  <a:pt x="240" y="148"/>
                </a:lnTo>
                <a:lnTo>
                  <a:pt x="240" y="148"/>
                </a:lnTo>
                <a:lnTo>
                  <a:pt x="224" y="160"/>
                </a:lnTo>
                <a:lnTo>
                  <a:pt x="224" y="160"/>
                </a:lnTo>
                <a:lnTo>
                  <a:pt x="218" y="164"/>
                </a:lnTo>
                <a:lnTo>
                  <a:pt x="218" y="164"/>
                </a:lnTo>
                <a:lnTo>
                  <a:pt x="216" y="166"/>
                </a:lnTo>
                <a:lnTo>
                  <a:pt x="216" y="166"/>
                </a:lnTo>
                <a:lnTo>
                  <a:pt x="212" y="168"/>
                </a:lnTo>
                <a:lnTo>
                  <a:pt x="212" y="168"/>
                </a:lnTo>
                <a:lnTo>
                  <a:pt x="198" y="182"/>
                </a:lnTo>
                <a:lnTo>
                  <a:pt x="198" y="182"/>
                </a:lnTo>
                <a:lnTo>
                  <a:pt x="188" y="190"/>
                </a:lnTo>
                <a:lnTo>
                  <a:pt x="188" y="190"/>
                </a:lnTo>
                <a:lnTo>
                  <a:pt x="170" y="180"/>
                </a:lnTo>
                <a:lnTo>
                  <a:pt x="170" y="180"/>
                </a:lnTo>
                <a:lnTo>
                  <a:pt x="128" y="162"/>
                </a:lnTo>
                <a:lnTo>
                  <a:pt x="128" y="162"/>
                </a:lnTo>
                <a:lnTo>
                  <a:pt x="114" y="156"/>
                </a:lnTo>
                <a:lnTo>
                  <a:pt x="114" y="156"/>
                </a:lnTo>
                <a:lnTo>
                  <a:pt x="110" y="154"/>
                </a:lnTo>
                <a:lnTo>
                  <a:pt x="110" y="154"/>
                </a:lnTo>
                <a:lnTo>
                  <a:pt x="104" y="160"/>
                </a:lnTo>
                <a:lnTo>
                  <a:pt x="104" y="160"/>
                </a:lnTo>
                <a:lnTo>
                  <a:pt x="100" y="166"/>
                </a:lnTo>
                <a:lnTo>
                  <a:pt x="100" y="166"/>
                </a:lnTo>
                <a:lnTo>
                  <a:pt x="94" y="172"/>
                </a:lnTo>
                <a:lnTo>
                  <a:pt x="94" y="172"/>
                </a:lnTo>
                <a:lnTo>
                  <a:pt x="84" y="186"/>
                </a:lnTo>
                <a:lnTo>
                  <a:pt x="84" y="186"/>
                </a:lnTo>
                <a:lnTo>
                  <a:pt x="80" y="192"/>
                </a:lnTo>
                <a:lnTo>
                  <a:pt x="80" y="192"/>
                </a:lnTo>
                <a:lnTo>
                  <a:pt x="92" y="210"/>
                </a:lnTo>
                <a:lnTo>
                  <a:pt x="92" y="210"/>
                </a:lnTo>
                <a:lnTo>
                  <a:pt x="118" y="246"/>
                </a:lnTo>
                <a:lnTo>
                  <a:pt x="118" y="246"/>
                </a:lnTo>
                <a:lnTo>
                  <a:pt x="132" y="262"/>
                </a:lnTo>
                <a:lnTo>
                  <a:pt x="132" y="262"/>
                </a:lnTo>
                <a:lnTo>
                  <a:pt x="128" y="266"/>
                </a:lnTo>
                <a:lnTo>
                  <a:pt x="128" y="266"/>
                </a:lnTo>
                <a:lnTo>
                  <a:pt x="126" y="272"/>
                </a:lnTo>
                <a:lnTo>
                  <a:pt x="126" y="272"/>
                </a:lnTo>
                <a:lnTo>
                  <a:pt x="116" y="288"/>
                </a:lnTo>
                <a:lnTo>
                  <a:pt x="116" y="288"/>
                </a:lnTo>
                <a:lnTo>
                  <a:pt x="114" y="296"/>
                </a:lnTo>
                <a:lnTo>
                  <a:pt x="114" y="296"/>
                </a:lnTo>
                <a:lnTo>
                  <a:pt x="110" y="302"/>
                </a:lnTo>
                <a:lnTo>
                  <a:pt x="110" y="302"/>
                </a:lnTo>
                <a:lnTo>
                  <a:pt x="102" y="320"/>
                </a:lnTo>
                <a:lnTo>
                  <a:pt x="102" y="320"/>
                </a:lnTo>
                <a:lnTo>
                  <a:pt x="98" y="332"/>
                </a:lnTo>
                <a:lnTo>
                  <a:pt x="98" y="332"/>
                </a:lnTo>
                <a:lnTo>
                  <a:pt x="78" y="330"/>
                </a:lnTo>
                <a:lnTo>
                  <a:pt x="78" y="330"/>
                </a:lnTo>
                <a:lnTo>
                  <a:pt x="54" y="330"/>
                </a:lnTo>
                <a:lnTo>
                  <a:pt x="54" y="330"/>
                </a:lnTo>
                <a:lnTo>
                  <a:pt x="42" y="330"/>
                </a:lnTo>
                <a:lnTo>
                  <a:pt x="42" y="330"/>
                </a:lnTo>
                <a:lnTo>
                  <a:pt x="32" y="332"/>
                </a:lnTo>
                <a:lnTo>
                  <a:pt x="32" y="332"/>
                </a:lnTo>
                <a:lnTo>
                  <a:pt x="12" y="332"/>
                </a:lnTo>
                <a:lnTo>
                  <a:pt x="12" y="332"/>
                </a:lnTo>
                <a:lnTo>
                  <a:pt x="10" y="340"/>
                </a:lnTo>
                <a:lnTo>
                  <a:pt x="10" y="340"/>
                </a:lnTo>
                <a:lnTo>
                  <a:pt x="8" y="344"/>
                </a:lnTo>
                <a:lnTo>
                  <a:pt x="8" y="344"/>
                </a:lnTo>
                <a:lnTo>
                  <a:pt x="8" y="348"/>
                </a:lnTo>
                <a:lnTo>
                  <a:pt x="8" y="348"/>
                </a:lnTo>
                <a:lnTo>
                  <a:pt x="6" y="356"/>
                </a:lnTo>
                <a:lnTo>
                  <a:pt x="6" y="356"/>
                </a:lnTo>
                <a:lnTo>
                  <a:pt x="4" y="366"/>
                </a:lnTo>
                <a:lnTo>
                  <a:pt x="4" y="366"/>
                </a:lnTo>
                <a:lnTo>
                  <a:pt x="2" y="374"/>
                </a:lnTo>
                <a:lnTo>
                  <a:pt x="2" y="374"/>
                </a:lnTo>
                <a:lnTo>
                  <a:pt x="0" y="380"/>
                </a:lnTo>
                <a:lnTo>
                  <a:pt x="0" y="380"/>
                </a:lnTo>
                <a:lnTo>
                  <a:pt x="18" y="390"/>
                </a:lnTo>
                <a:lnTo>
                  <a:pt x="18" y="390"/>
                </a:lnTo>
                <a:lnTo>
                  <a:pt x="60" y="412"/>
                </a:lnTo>
                <a:lnTo>
                  <a:pt x="60" y="412"/>
                </a:lnTo>
                <a:lnTo>
                  <a:pt x="78" y="420"/>
                </a:lnTo>
                <a:lnTo>
                  <a:pt x="78" y="420"/>
                </a:lnTo>
                <a:lnTo>
                  <a:pt x="78" y="432"/>
                </a:lnTo>
                <a:lnTo>
                  <a:pt x="78" y="432"/>
                </a:lnTo>
                <a:lnTo>
                  <a:pt x="76" y="452"/>
                </a:lnTo>
                <a:lnTo>
                  <a:pt x="76" y="452"/>
                </a:lnTo>
                <a:lnTo>
                  <a:pt x="76" y="458"/>
                </a:lnTo>
                <a:lnTo>
                  <a:pt x="76" y="458"/>
                </a:lnTo>
                <a:lnTo>
                  <a:pt x="76" y="466"/>
                </a:lnTo>
                <a:lnTo>
                  <a:pt x="76" y="466"/>
                </a:lnTo>
                <a:lnTo>
                  <a:pt x="78" y="486"/>
                </a:lnTo>
                <a:lnTo>
                  <a:pt x="78" y="486"/>
                </a:lnTo>
                <a:lnTo>
                  <a:pt x="78" y="498"/>
                </a:lnTo>
                <a:lnTo>
                  <a:pt x="78" y="498"/>
                </a:lnTo>
                <a:lnTo>
                  <a:pt x="60" y="506"/>
                </a:lnTo>
                <a:lnTo>
                  <a:pt x="60" y="506"/>
                </a:lnTo>
                <a:lnTo>
                  <a:pt x="18" y="526"/>
                </a:lnTo>
                <a:lnTo>
                  <a:pt x="18" y="526"/>
                </a:lnTo>
                <a:lnTo>
                  <a:pt x="0" y="536"/>
                </a:lnTo>
                <a:lnTo>
                  <a:pt x="0" y="536"/>
                </a:lnTo>
                <a:lnTo>
                  <a:pt x="2" y="544"/>
                </a:lnTo>
                <a:lnTo>
                  <a:pt x="2" y="544"/>
                </a:lnTo>
                <a:lnTo>
                  <a:pt x="4" y="552"/>
                </a:lnTo>
                <a:lnTo>
                  <a:pt x="4" y="552"/>
                </a:lnTo>
                <a:lnTo>
                  <a:pt x="6" y="560"/>
                </a:lnTo>
                <a:lnTo>
                  <a:pt x="6" y="560"/>
                </a:lnTo>
                <a:lnTo>
                  <a:pt x="8" y="570"/>
                </a:lnTo>
                <a:lnTo>
                  <a:pt x="8" y="570"/>
                </a:lnTo>
                <a:lnTo>
                  <a:pt x="8" y="574"/>
                </a:lnTo>
                <a:lnTo>
                  <a:pt x="8" y="574"/>
                </a:lnTo>
                <a:lnTo>
                  <a:pt x="10" y="578"/>
                </a:lnTo>
                <a:lnTo>
                  <a:pt x="10" y="578"/>
                </a:lnTo>
                <a:lnTo>
                  <a:pt x="12" y="584"/>
                </a:lnTo>
                <a:lnTo>
                  <a:pt x="12" y="584"/>
                </a:lnTo>
                <a:lnTo>
                  <a:pt x="32" y="586"/>
                </a:lnTo>
                <a:lnTo>
                  <a:pt x="32" y="586"/>
                </a:lnTo>
                <a:lnTo>
                  <a:pt x="42" y="586"/>
                </a:lnTo>
                <a:lnTo>
                  <a:pt x="42" y="586"/>
                </a:lnTo>
                <a:lnTo>
                  <a:pt x="54" y="586"/>
                </a:lnTo>
                <a:lnTo>
                  <a:pt x="54" y="586"/>
                </a:lnTo>
                <a:lnTo>
                  <a:pt x="78" y="586"/>
                </a:lnTo>
                <a:lnTo>
                  <a:pt x="78" y="586"/>
                </a:lnTo>
                <a:lnTo>
                  <a:pt x="98" y="586"/>
                </a:lnTo>
                <a:lnTo>
                  <a:pt x="98" y="586"/>
                </a:lnTo>
                <a:lnTo>
                  <a:pt x="102" y="598"/>
                </a:lnTo>
                <a:lnTo>
                  <a:pt x="102" y="598"/>
                </a:lnTo>
                <a:lnTo>
                  <a:pt x="110" y="616"/>
                </a:lnTo>
                <a:lnTo>
                  <a:pt x="110" y="616"/>
                </a:lnTo>
                <a:lnTo>
                  <a:pt x="114" y="622"/>
                </a:lnTo>
                <a:lnTo>
                  <a:pt x="114" y="622"/>
                </a:lnTo>
                <a:lnTo>
                  <a:pt x="116" y="628"/>
                </a:lnTo>
                <a:lnTo>
                  <a:pt x="116" y="628"/>
                </a:lnTo>
                <a:lnTo>
                  <a:pt x="126" y="646"/>
                </a:lnTo>
                <a:lnTo>
                  <a:pt x="126" y="646"/>
                </a:lnTo>
                <a:lnTo>
                  <a:pt x="128" y="650"/>
                </a:lnTo>
                <a:lnTo>
                  <a:pt x="128" y="650"/>
                </a:lnTo>
                <a:lnTo>
                  <a:pt x="132" y="656"/>
                </a:lnTo>
                <a:lnTo>
                  <a:pt x="132" y="656"/>
                </a:lnTo>
                <a:lnTo>
                  <a:pt x="118" y="672"/>
                </a:lnTo>
                <a:lnTo>
                  <a:pt x="118" y="672"/>
                </a:lnTo>
                <a:lnTo>
                  <a:pt x="92" y="708"/>
                </a:lnTo>
                <a:lnTo>
                  <a:pt x="92" y="708"/>
                </a:lnTo>
                <a:lnTo>
                  <a:pt x="80" y="726"/>
                </a:lnTo>
                <a:lnTo>
                  <a:pt x="80" y="726"/>
                </a:lnTo>
                <a:lnTo>
                  <a:pt x="84" y="732"/>
                </a:lnTo>
                <a:lnTo>
                  <a:pt x="84" y="732"/>
                </a:lnTo>
                <a:lnTo>
                  <a:pt x="94" y="746"/>
                </a:lnTo>
                <a:lnTo>
                  <a:pt x="94" y="746"/>
                </a:lnTo>
                <a:lnTo>
                  <a:pt x="100" y="752"/>
                </a:lnTo>
                <a:lnTo>
                  <a:pt x="100" y="752"/>
                </a:lnTo>
                <a:lnTo>
                  <a:pt x="104" y="758"/>
                </a:lnTo>
                <a:lnTo>
                  <a:pt x="104" y="758"/>
                </a:lnTo>
                <a:lnTo>
                  <a:pt x="110" y="764"/>
                </a:lnTo>
                <a:lnTo>
                  <a:pt x="110" y="764"/>
                </a:lnTo>
                <a:lnTo>
                  <a:pt x="114" y="762"/>
                </a:lnTo>
                <a:lnTo>
                  <a:pt x="114" y="762"/>
                </a:lnTo>
                <a:lnTo>
                  <a:pt x="128" y="756"/>
                </a:lnTo>
                <a:lnTo>
                  <a:pt x="128" y="756"/>
                </a:lnTo>
                <a:lnTo>
                  <a:pt x="170" y="738"/>
                </a:lnTo>
                <a:lnTo>
                  <a:pt x="170" y="738"/>
                </a:lnTo>
                <a:lnTo>
                  <a:pt x="188" y="728"/>
                </a:lnTo>
                <a:lnTo>
                  <a:pt x="188" y="728"/>
                </a:lnTo>
                <a:lnTo>
                  <a:pt x="198" y="736"/>
                </a:lnTo>
                <a:lnTo>
                  <a:pt x="198" y="736"/>
                </a:lnTo>
                <a:lnTo>
                  <a:pt x="212" y="748"/>
                </a:lnTo>
                <a:lnTo>
                  <a:pt x="212" y="748"/>
                </a:lnTo>
                <a:lnTo>
                  <a:pt x="216" y="752"/>
                </a:lnTo>
                <a:lnTo>
                  <a:pt x="216" y="752"/>
                </a:lnTo>
                <a:lnTo>
                  <a:pt x="218" y="754"/>
                </a:lnTo>
                <a:lnTo>
                  <a:pt x="218" y="754"/>
                </a:lnTo>
                <a:lnTo>
                  <a:pt x="224" y="758"/>
                </a:lnTo>
                <a:lnTo>
                  <a:pt x="224" y="758"/>
                </a:lnTo>
                <a:lnTo>
                  <a:pt x="240" y="770"/>
                </a:lnTo>
                <a:lnTo>
                  <a:pt x="240" y="770"/>
                </a:lnTo>
                <a:lnTo>
                  <a:pt x="250" y="776"/>
                </a:lnTo>
                <a:lnTo>
                  <a:pt x="250" y="776"/>
                </a:lnTo>
                <a:lnTo>
                  <a:pt x="244" y="796"/>
                </a:lnTo>
                <a:lnTo>
                  <a:pt x="244" y="796"/>
                </a:lnTo>
                <a:lnTo>
                  <a:pt x="240" y="820"/>
                </a:lnTo>
                <a:lnTo>
                  <a:pt x="240" y="820"/>
                </a:lnTo>
                <a:lnTo>
                  <a:pt x="236" y="840"/>
                </a:lnTo>
                <a:lnTo>
                  <a:pt x="236" y="840"/>
                </a:lnTo>
                <a:lnTo>
                  <a:pt x="232" y="862"/>
                </a:lnTo>
                <a:lnTo>
                  <a:pt x="232" y="862"/>
                </a:lnTo>
                <a:lnTo>
                  <a:pt x="234" y="862"/>
                </a:lnTo>
                <a:lnTo>
                  <a:pt x="234" y="862"/>
                </a:lnTo>
                <a:lnTo>
                  <a:pt x="238" y="864"/>
                </a:lnTo>
                <a:lnTo>
                  <a:pt x="238" y="864"/>
                </a:lnTo>
                <a:lnTo>
                  <a:pt x="254" y="872"/>
                </a:lnTo>
                <a:lnTo>
                  <a:pt x="254" y="872"/>
                </a:lnTo>
                <a:lnTo>
                  <a:pt x="268" y="880"/>
                </a:lnTo>
                <a:lnTo>
                  <a:pt x="268" y="880"/>
                </a:lnTo>
                <a:lnTo>
                  <a:pt x="274" y="882"/>
                </a:lnTo>
                <a:lnTo>
                  <a:pt x="274" y="882"/>
                </a:lnTo>
                <a:lnTo>
                  <a:pt x="276" y="882"/>
                </a:lnTo>
                <a:lnTo>
                  <a:pt x="276" y="882"/>
                </a:lnTo>
                <a:lnTo>
                  <a:pt x="290" y="868"/>
                </a:lnTo>
                <a:lnTo>
                  <a:pt x="290" y="868"/>
                </a:lnTo>
                <a:lnTo>
                  <a:pt x="304" y="852"/>
                </a:lnTo>
                <a:lnTo>
                  <a:pt x="304" y="852"/>
                </a:lnTo>
                <a:lnTo>
                  <a:pt x="320" y="832"/>
                </a:lnTo>
                <a:lnTo>
                  <a:pt x="320" y="832"/>
                </a:lnTo>
                <a:lnTo>
                  <a:pt x="332" y="816"/>
                </a:lnTo>
                <a:lnTo>
                  <a:pt x="332" y="816"/>
                </a:lnTo>
                <a:lnTo>
                  <a:pt x="344" y="820"/>
                </a:lnTo>
                <a:lnTo>
                  <a:pt x="344" y="820"/>
                </a:lnTo>
                <a:lnTo>
                  <a:pt x="354" y="822"/>
                </a:lnTo>
                <a:lnTo>
                  <a:pt x="354" y="822"/>
                </a:lnTo>
                <a:lnTo>
                  <a:pt x="358" y="824"/>
                </a:lnTo>
                <a:lnTo>
                  <a:pt x="358" y="824"/>
                </a:lnTo>
                <a:lnTo>
                  <a:pt x="362" y="824"/>
                </a:lnTo>
                <a:lnTo>
                  <a:pt x="362" y="824"/>
                </a:lnTo>
                <a:lnTo>
                  <a:pt x="370" y="826"/>
                </a:lnTo>
                <a:lnTo>
                  <a:pt x="370" y="826"/>
                </a:lnTo>
                <a:lnTo>
                  <a:pt x="376" y="828"/>
                </a:lnTo>
                <a:lnTo>
                  <a:pt x="376" y="828"/>
                </a:lnTo>
                <a:lnTo>
                  <a:pt x="394" y="832"/>
                </a:lnTo>
                <a:lnTo>
                  <a:pt x="394" y="832"/>
                </a:lnTo>
                <a:lnTo>
                  <a:pt x="408" y="832"/>
                </a:lnTo>
                <a:lnTo>
                  <a:pt x="408" y="832"/>
                </a:lnTo>
                <a:lnTo>
                  <a:pt x="412" y="854"/>
                </a:lnTo>
                <a:lnTo>
                  <a:pt x="412" y="854"/>
                </a:lnTo>
                <a:lnTo>
                  <a:pt x="422" y="898"/>
                </a:lnTo>
                <a:lnTo>
                  <a:pt x="422" y="898"/>
                </a:lnTo>
                <a:lnTo>
                  <a:pt x="428" y="918"/>
                </a:lnTo>
                <a:lnTo>
                  <a:pt x="428" y="918"/>
                </a:lnTo>
                <a:lnTo>
                  <a:pt x="430" y="918"/>
                </a:lnTo>
                <a:lnTo>
                  <a:pt x="430" y="918"/>
                </a:lnTo>
                <a:lnTo>
                  <a:pt x="436" y="918"/>
                </a:lnTo>
                <a:lnTo>
                  <a:pt x="436" y="918"/>
                </a:lnTo>
                <a:lnTo>
                  <a:pt x="452" y="918"/>
                </a:lnTo>
                <a:lnTo>
                  <a:pt x="452" y="918"/>
                </a:lnTo>
                <a:lnTo>
                  <a:pt x="470" y="918"/>
                </a:lnTo>
                <a:lnTo>
                  <a:pt x="470" y="918"/>
                </a:lnTo>
                <a:lnTo>
                  <a:pt x="476" y="918"/>
                </a:lnTo>
                <a:lnTo>
                  <a:pt x="476" y="918"/>
                </a:lnTo>
                <a:lnTo>
                  <a:pt x="478" y="918"/>
                </a:lnTo>
                <a:lnTo>
                  <a:pt x="478" y="918"/>
                </a:lnTo>
                <a:lnTo>
                  <a:pt x="484" y="898"/>
                </a:lnTo>
                <a:lnTo>
                  <a:pt x="484" y="898"/>
                </a:lnTo>
                <a:lnTo>
                  <a:pt x="494" y="854"/>
                </a:lnTo>
                <a:lnTo>
                  <a:pt x="494" y="854"/>
                </a:lnTo>
                <a:lnTo>
                  <a:pt x="498" y="832"/>
                </a:lnTo>
                <a:lnTo>
                  <a:pt x="498" y="832"/>
                </a:lnTo>
                <a:lnTo>
                  <a:pt x="510" y="832"/>
                </a:lnTo>
                <a:lnTo>
                  <a:pt x="510" y="832"/>
                </a:lnTo>
                <a:lnTo>
                  <a:pt x="530" y="828"/>
                </a:lnTo>
                <a:lnTo>
                  <a:pt x="530" y="828"/>
                </a:lnTo>
                <a:lnTo>
                  <a:pt x="536" y="826"/>
                </a:lnTo>
                <a:lnTo>
                  <a:pt x="536" y="826"/>
                </a:lnTo>
                <a:lnTo>
                  <a:pt x="544" y="824"/>
                </a:lnTo>
                <a:lnTo>
                  <a:pt x="544" y="824"/>
                </a:lnTo>
                <a:lnTo>
                  <a:pt x="548" y="824"/>
                </a:lnTo>
                <a:lnTo>
                  <a:pt x="548" y="824"/>
                </a:lnTo>
                <a:lnTo>
                  <a:pt x="552" y="822"/>
                </a:lnTo>
                <a:lnTo>
                  <a:pt x="552" y="822"/>
                </a:lnTo>
                <a:lnTo>
                  <a:pt x="562" y="820"/>
                </a:lnTo>
                <a:lnTo>
                  <a:pt x="562" y="820"/>
                </a:lnTo>
                <a:lnTo>
                  <a:pt x="574" y="816"/>
                </a:lnTo>
                <a:lnTo>
                  <a:pt x="574" y="816"/>
                </a:lnTo>
                <a:lnTo>
                  <a:pt x="586" y="832"/>
                </a:lnTo>
                <a:lnTo>
                  <a:pt x="586" y="832"/>
                </a:lnTo>
                <a:lnTo>
                  <a:pt x="602" y="852"/>
                </a:lnTo>
                <a:lnTo>
                  <a:pt x="602" y="852"/>
                </a:lnTo>
                <a:lnTo>
                  <a:pt x="616" y="868"/>
                </a:lnTo>
                <a:lnTo>
                  <a:pt x="616" y="868"/>
                </a:lnTo>
                <a:lnTo>
                  <a:pt x="630" y="882"/>
                </a:lnTo>
                <a:lnTo>
                  <a:pt x="630" y="882"/>
                </a:lnTo>
                <a:lnTo>
                  <a:pt x="632" y="882"/>
                </a:lnTo>
                <a:lnTo>
                  <a:pt x="632" y="882"/>
                </a:lnTo>
                <a:lnTo>
                  <a:pt x="636" y="880"/>
                </a:lnTo>
                <a:lnTo>
                  <a:pt x="636" y="880"/>
                </a:lnTo>
                <a:lnTo>
                  <a:pt x="652" y="872"/>
                </a:lnTo>
                <a:lnTo>
                  <a:pt x="652" y="872"/>
                </a:lnTo>
                <a:lnTo>
                  <a:pt x="668" y="864"/>
                </a:lnTo>
                <a:lnTo>
                  <a:pt x="668" y="864"/>
                </a:lnTo>
                <a:lnTo>
                  <a:pt x="672" y="862"/>
                </a:lnTo>
                <a:lnTo>
                  <a:pt x="672" y="862"/>
                </a:lnTo>
                <a:lnTo>
                  <a:pt x="674" y="862"/>
                </a:lnTo>
                <a:lnTo>
                  <a:pt x="674" y="862"/>
                </a:lnTo>
                <a:lnTo>
                  <a:pt x="670" y="840"/>
                </a:lnTo>
                <a:lnTo>
                  <a:pt x="670" y="840"/>
                </a:lnTo>
                <a:lnTo>
                  <a:pt x="666" y="820"/>
                </a:lnTo>
                <a:lnTo>
                  <a:pt x="666" y="820"/>
                </a:lnTo>
                <a:lnTo>
                  <a:pt x="662" y="796"/>
                </a:lnTo>
                <a:lnTo>
                  <a:pt x="662" y="796"/>
                </a:lnTo>
                <a:lnTo>
                  <a:pt x="656" y="776"/>
                </a:lnTo>
                <a:lnTo>
                  <a:pt x="656" y="776"/>
                </a:lnTo>
                <a:lnTo>
                  <a:pt x="666" y="770"/>
                </a:lnTo>
                <a:lnTo>
                  <a:pt x="666" y="770"/>
                </a:lnTo>
                <a:lnTo>
                  <a:pt x="682" y="758"/>
                </a:lnTo>
                <a:lnTo>
                  <a:pt x="682" y="758"/>
                </a:lnTo>
                <a:lnTo>
                  <a:pt x="688" y="754"/>
                </a:lnTo>
                <a:lnTo>
                  <a:pt x="688" y="754"/>
                </a:lnTo>
                <a:lnTo>
                  <a:pt x="690" y="752"/>
                </a:lnTo>
                <a:lnTo>
                  <a:pt x="690" y="752"/>
                </a:lnTo>
                <a:lnTo>
                  <a:pt x="694" y="748"/>
                </a:lnTo>
                <a:lnTo>
                  <a:pt x="694" y="748"/>
                </a:lnTo>
                <a:lnTo>
                  <a:pt x="708" y="736"/>
                </a:lnTo>
                <a:lnTo>
                  <a:pt x="708" y="736"/>
                </a:lnTo>
                <a:lnTo>
                  <a:pt x="718" y="728"/>
                </a:lnTo>
                <a:lnTo>
                  <a:pt x="718" y="728"/>
                </a:lnTo>
                <a:lnTo>
                  <a:pt x="736" y="738"/>
                </a:lnTo>
                <a:lnTo>
                  <a:pt x="736" y="738"/>
                </a:lnTo>
                <a:lnTo>
                  <a:pt x="776" y="756"/>
                </a:lnTo>
                <a:lnTo>
                  <a:pt x="776" y="756"/>
                </a:lnTo>
                <a:lnTo>
                  <a:pt x="790" y="762"/>
                </a:lnTo>
                <a:lnTo>
                  <a:pt x="790" y="762"/>
                </a:lnTo>
                <a:lnTo>
                  <a:pt x="796" y="764"/>
                </a:lnTo>
                <a:lnTo>
                  <a:pt x="796" y="764"/>
                </a:lnTo>
                <a:lnTo>
                  <a:pt x="802" y="758"/>
                </a:lnTo>
                <a:lnTo>
                  <a:pt x="802" y="758"/>
                </a:lnTo>
                <a:lnTo>
                  <a:pt x="806" y="752"/>
                </a:lnTo>
                <a:lnTo>
                  <a:pt x="806" y="752"/>
                </a:lnTo>
                <a:lnTo>
                  <a:pt x="812" y="746"/>
                </a:lnTo>
                <a:lnTo>
                  <a:pt x="812" y="746"/>
                </a:lnTo>
                <a:lnTo>
                  <a:pt x="822" y="732"/>
                </a:lnTo>
                <a:lnTo>
                  <a:pt x="822" y="732"/>
                </a:lnTo>
                <a:lnTo>
                  <a:pt x="826" y="726"/>
                </a:lnTo>
                <a:lnTo>
                  <a:pt x="826" y="726"/>
                </a:lnTo>
                <a:lnTo>
                  <a:pt x="814" y="708"/>
                </a:lnTo>
                <a:lnTo>
                  <a:pt x="814" y="708"/>
                </a:lnTo>
                <a:lnTo>
                  <a:pt x="788" y="672"/>
                </a:lnTo>
                <a:lnTo>
                  <a:pt x="788" y="672"/>
                </a:lnTo>
                <a:lnTo>
                  <a:pt x="774" y="656"/>
                </a:lnTo>
                <a:lnTo>
                  <a:pt x="774" y="656"/>
                </a:lnTo>
                <a:lnTo>
                  <a:pt x="778" y="650"/>
                </a:lnTo>
                <a:lnTo>
                  <a:pt x="778" y="650"/>
                </a:lnTo>
                <a:lnTo>
                  <a:pt x="780" y="646"/>
                </a:lnTo>
                <a:lnTo>
                  <a:pt x="780" y="646"/>
                </a:lnTo>
                <a:lnTo>
                  <a:pt x="790" y="628"/>
                </a:lnTo>
                <a:lnTo>
                  <a:pt x="790" y="628"/>
                </a:lnTo>
                <a:lnTo>
                  <a:pt x="792" y="622"/>
                </a:lnTo>
                <a:lnTo>
                  <a:pt x="792" y="622"/>
                </a:lnTo>
                <a:lnTo>
                  <a:pt x="796" y="616"/>
                </a:lnTo>
                <a:lnTo>
                  <a:pt x="796" y="616"/>
                </a:lnTo>
                <a:lnTo>
                  <a:pt x="804" y="598"/>
                </a:lnTo>
                <a:lnTo>
                  <a:pt x="804" y="598"/>
                </a:lnTo>
                <a:lnTo>
                  <a:pt x="808" y="586"/>
                </a:lnTo>
                <a:lnTo>
                  <a:pt x="808" y="586"/>
                </a:lnTo>
                <a:lnTo>
                  <a:pt x="828" y="586"/>
                </a:lnTo>
                <a:lnTo>
                  <a:pt x="828" y="586"/>
                </a:lnTo>
                <a:lnTo>
                  <a:pt x="852" y="586"/>
                </a:lnTo>
                <a:lnTo>
                  <a:pt x="852" y="586"/>
                </a:lnTo>
                <a:lnTo>
                  <a:pt x="864" y="586"/>
                </a:lnTo>
                <a:lnTo>
                  <a:pt x="864" y="586"/>
                </a:lnTo>
                <a:lnTo>
                  <a:pt x="874" y="586"/>
                </a:lnTo>
                <a:lnTo>
                  <a:pt x="874" y="586"/>
                </a:lnTo>
                <a:lnTo>
                  <a:pt x="894" y="584"/>
                </a:lnTo>
                <a:lnTo>
                  <a:pt x="894" y="584"/>
                </a:lnTo>
                <a:lnTo>
                  <a:pt x="896" y="578"/>
                </a:lnTo>
                <a:lnTo>
                  <a:pt x="896" y="578"/>
                </a:lnTo>
                <a:lnTo>
                  <a:pt x="898" y="574"/>
                </a:lnTo>
                <a:lnTo>
                  <a:pt x="898" y="574"/>
                </a:lnTo>
                <a:lnTo>
                  <a:pt x="898" y="570"/>
                </a:lnTo>
                <a:lnTo>
                  <a:pt x="898" y="570"/>
                </a:lnTo>
                <a:lnTo>
                  <a:pt x="900" y="560"/>
                </a:lnTo>
                <a:lnTo>
                  <a:pt x="900" y="560"/>
                </a:lnTo>
                <a:lnTo>
                  <a:pt x="902" y="552"/>
                </a:lnTo>
                <a:lnTo>
                  <a:pt x="902" y="552"/>
                </a:lnTo>
                <a:lnTo>
                  <a:pt x="904" y="544"/>
                </a:lnTo>
                <a:lnTo>
                  <a:pt x="904" y="544"/>
                </a:lnTo>
                <a:lnTo>
                  <a:pt x="906" y="536"/>
                </a:lnTo>
                <a:lnTo>
                  <a:pt x="906" y="536"/>
                </a:lnTo>
                <a:lnTo>
                  <a:pt x="888" y="526"/>
                </a:lnTo>
                <a:lnTo>
                  <a:pt x="888" y="526"/>
                </a:lnTo>
                <a:lnTo>
                  <a:pt x="846" y="506"/>
                </a:lnTo>
                <a:lnTo>
                  <a:pt x="846" y="506"/>
                </a:lnTo>
                <a:close/>
                <a:moveTo>
                  <a:pt x="452" y="736"/>
                </a:moveTo>
                <a:lnTo>
                  <a:pt x="452" y="736"/>
                </a:lnTo>
                <a:lnTo>
                  <a:pt x="424" y="734"/>
                </a:lnTo>
                <a:lnTo>
                  <a:pt x="398" y="730"/>
                </a:lnTo>
                <a:lnTo>
                  <a:pt x="370" y="724"/>
                </a:lnTo>
                <a:lnTo>
                  <a:pt x="346" y="714"/>
                </a:lnTo>
                <a:lnTo>
                  <a:pt x="320" y="702"/>
                </a:lnTo>
                <a:lnTo>
                  <a:pt x="298" y="688"/>
                </a:lnTo>
                <a:lnTo>
                  <a:pt x="276" y="672"/>
                </a:lnTo>
                <a:lnTo>
                  <a:pt x="258" y="654"/>
                </a:lnTo>
                <a:lnTo>
                  <a:pt x="240" y="634"/>
                </a:lnTo>
                <a:lnTo>
                  <a:pt x="224" y="614"/>
                </a:lnTo>
                <a:lnTo>
                  <a:pt x="210" y="590"/>
                </a:lnTo>
                <a:lnTo>
                  <a:pt x="198" y="566"/>
                </a:lnTo>
                <a:lnTo>
                  <a:pt x="188" y="542"/>
                </a:lnTo>
                <a:lnTo>
                  <a:pt x="182" y="514"/>
                </a:lnTo>
                <a:lnTo>
                  <a:pt x="178" y="488"/>
                </a:lnTo>
                <a:lnTo>
                  <a:pt x="176" y="458"/>
                </a:lnTo>
                <a:lnTo>
                  <a:pt x="176" y="458"/>
                </a:lnTo>
                <a:lnTo>
                  <a:pt x="178" y="430"/>
                </a:lnTo>
                <a:lnTo>
                  <a:pt x="182" y="402"/>
                </a:lnTo>
                <a:lnTo>
                  <a:pt x="188" y="376"/>
                </a:lnTo>
                <a:lnTo>
                  <a:pt x="198" y="350"/>
                </a:lnTo>
                <a:lnTo>
                  <a:pt x="210" y="326"/>
                </a:lnTo>
                <a:lnTo>
                  <a:pt x="224" y="304"/>
                </a:lnTo>
                <a:lnTo>
                  <a:pt x="240" y="282"/>
                </a:lnTo>
                <a:lnTo>
                  <a:pt x="258" y="262"/>
                </a:lnTo>
                <a:lnTo>
                  <a:pt x="276" y="246"/>
                </a:lnTo>
                <a:lnTo>
                  <a:pt x="298" y="230"/>
                </a:lnTo>
                <a:lnTo>
                  <a:pt x="320" y="216"/>
                </a:lnTo>
                <a:lnTo>
                  <a:pt x="346" y="204"/>
                </a:lnTo>
                <a:lnTo>
                  <a:pt x="370" y="194"/>
                </a:lnTo>
                <a:lnTo>
                  <a:pt x="398" y="188"/>
                </a:lnTo>
                <a:lnTo>
                  <a:pt x="424" y="184"/>
                </a:lnTo>
                <a:lnTo>
                  <a:pt x="452" y="182"/>
                </a:lnTo>
                <a:lnTo>
                  <a:pt x="452" y="182"/>
                </a:lnTo>
                <a:lnTo>
                  <a:pt x="482" y="184"/>
                </a:lnTo>
                <a:lnTo>
                  <a:pt x="508" y="188"/>
                </a:lnTo>
                <a:lnTo>
                  <a:pt x="536" y="194"/>
                </a:lnTo>
                <a:lnTo>
                  <a:pt x="560" y="204"/>
                </a:lnTo>
                <a:lnTo>
                  <a:pt x="584" y="216"/>
                </a:lnTo>
                <a:lnTo>
                  <a:pt x="608" y="230"/>
                </a:lnTo>
                <a:lnTo>
                  <a:pt x="630" y="246"/>
                </a:lnTo>
                <a:lnTo>
                  <a:pt x="648" y="262"/>
                </a:lnTo>
                <a:lnTo>
                  <a:pt x="666" y="282"/>
                </a:lnTo>
                <a:lnTo>
                  <a:pt x="682" y="304"/>
                </a:lnTo>
                <a:lnTo>
                  <a:pt x="696" y="326"/>
                </a:lnTo>
                <a:lnTo>
                  <a:pt x="708" y="350"/>
                </a:lnTo>
                <a:lnTo>
                  <a:pt x="718" y="376"/>
                </a:lnTo>
                <a:lnTo>
                  <a:pt x="724" y="402"/>
                </a:lnTo>
                <a:lnTo>
                  <a:pt x="728" y="430"/>
                </a:lnTo>
                <a:lnTo>
                  <a:pt x="730" y="458"/>
                </a:lnTo>
                <a:lnTo>
                  <a:pt x="730" y="458"/>
                </a:lnTo>
                <a:lnTo>
                  <a:pt x="728" y="488"/>
                </a:lnTo>
                <a:lnTo>
                  <a:pt x="724" y="514"/>
                </a:lnTo>
                <a:lnTo>
                  <a:pt x="718" y="542"/>
                </a:lnTo>
                <a:lnTo>
                  <a:pt x="708" y="566"/>
                </a:lnTo>
                <a:lnTo>
                  <a:pt x="696" y="590"/>
                </a:lnTo>
                <a:lnTo>
                  <a:pt x="682" y="614"/>
                </a:lnTo>
                <a:lnTo>
                  <a:pt x="666" y="634"/>
                </a:lnTo>
                <a:lnTo>
                  <a:pt x="648" y="654"/>
                </a:lnTo>
                <a:lnTo>
                  <a:pt x="630" y="672"/>
                </a:lnTo>
                <a:lnTo>
                  <a:pt x="608" y="688"/>
                </a:lnTo>
                <a:lnTo>
                  <a:pt x="584" y="702"/>
                </a:lnTo>
                <a:lnTo>
                  <a:pt x="560" y="714"/>
                </a:lnTo>
                <a:lnTo>
                  <a:pt x="536" y="724"/>
                </a:lnTo>
                <a:lnTo>
                  <a:pt x="508" y="730"/>
                </a:lnTo>
                <a:lnTo>
                  <a:pt x="482" y="734"/>
                </a:lnTo>
                <a:lnTo>
                  <a:pt x="452" y="736"/>
                </a:lnTo>
                <a:lnTo>
                  <a:pt x="452" y="736"/>
                </a:lnTo>
                <a:close/>
              </a:path>
            </a:pathLst>
          </a:custGeom>
          <a:solidFill>
            <a:schemeClr val="accent4"/>
          </a:solidFill>
          <a:ln w="57150"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4518400" y="2548340"/>
            <a:ext cx="3204358" cy="3246798"/>
            <a:chOff x="4518400" y="2548340"/>
            <a:chExt cx="3204358" cy="3246798"/>
          </a:xfrm>
        </p:grpSpPr>
        <p:sp>
          <p:nvSpPr>
            <p:cNvPr id="18" name="Freeform 5"/>
            <p:cNvSpPr>
              <a:spLocks noEditPoints="1"/>
            </p:cNvSpPr>
            <p:nvPr/>
          </p:nvSpPr>
          <p:spPr bwMode="auto">
            <a:xfrm>
              <a:off x="4518400" y="2548340"/>
              <a:ext cx="3204358" cy="3246798"/>
            </a:xfrm>
            <a:custGeom>
              <a:avLst/>
              <a:gdLst>
                <a:gd name="T0" fmla="*/ 830 w 906"/>
                <a:gd name="T1" fmla="*/ 452 h 918"/>
                <a:gd name="T2" fmla="*/ 906 w 906"/>
                <a:gd name="T3" fmla="*/ 380 h 918"/>
                <a:gd name="T4" fmla="*/ 896 w 906"/>
                <a:gd name="T5" fmla="*/ 340 h 918"/>
                <a:gd name="T6" fmla="*/ 828 w 906"/>
                <a:gd name="T7" fmla="*/ 330 h 918"/>
                <a:gd name="T8" fmla="*/ 780 w 906"/>
                <a:gd name="T9" fmla="*/ 272 h 918"/>
                <a:gd name="T10" fmla="*/ 826 w 906"/>
                <a:gd name="T11" fmla="*/ 192 h 918"/>
                <a:gd name="T12" fmla="*/ 790 w 906"/>
                <a:gd name="T13" fmla="*/ 156 h 918"/>
                <a:gd name="T14" fmla="*/ 694 w 906"/>
                <a:gd name="T15" fmla="*/ 168 h 918"/>
                <a:gd name="T16" fmla="*/ 662 w 906"/>
                <a:gd name="T17" fmla="*/ 122 h 918"/>
                <a:gd name="T18" fmla="*/ 668 w 906"/>
                <a:gd name="T19" fmla="*/ 52 h 918"/>
                <a:gd name="T20" fmla="*/ 602 w 906"/>
                <a:gd name="T21" fmla="*/ 66 h 918"/>
                <a:gd name="T22" fmla="*/ 548 w 906"/>
                <a:gd name="T23" fmla="*/ 94 h 918"/>
                <a:gd name="T24" fmla="*/ 494 w 906"/>
                <a:gd name="T25" fmla="*/ 64 h 918"/>
                <a:gd name="T26" fmla="*/ 452 w 906"/>
                <a:gd name="T27" fmla="*/ 0 h 918"/>
                <a:gd name="T28" fmla="*/ 408 w 906"/>
                <a:gd name="T29" fmla="*/ 84 h 918"/>
                <a:gd name="T30" fmla="*/ 358 w 906"/>
                <a:gd name="T31" fmla="*/ 94 h 918"/>
                <a:gd name="T32" fmla="*/ 290 w 906"/>
                <a:gd name="T33" fmla="*/ 50 h 918"/>
                <a:gd name="T34" fmla="*/ 238 w 906"/>
                <a:gd name="T35" fmla="*/ 52 h 918"/>
                <a:gd name="T36" fmla="*/ 250 w 906"/>
                <a:gd name="T37" fmla="*/ 142 h 918"/>
                <a:gd name="T38" fmla="*/ 212 w 906"/>
                <a:gd name="T39" fmla="*/ 168 h 918"/>
                <a:gd name="T40" fmla="*/ 110 w 906"/>
                <a:gd name="T41" fmla="*/ 154 h 918"/>
                <a:gd name="T42" fmla="*/ 80 w 906"/>
                <a:gd name="T43" fmla="*/ 192 h 918"/>
                <a:gd name="T44" fmla="*/ 116 w 906"/>
                <a:gd name="T45" fmla="*/ 288 h 918"/>
                <a:gd name="T46" fmla="*/ 78 w 906"/>
                <a:gd name="T47" fmla="*/ 330 h 918"/>
                <a:gd name="T48" fmla="*/ 8 w 906"/>
                <a:gd name="T49" fmla="*/ 344 h 918"/>
                <a:gd name="T50" fmla="*/ 0 w 906"/>
                <a:gd name="T51" fmla="*/ 380 h 918"/>
                <a:gd name="T52" fmla="*/ 76 w 906"/>
                <a:gd name="T53" fmla="*/ 458 h 918"/>
                <a:gd name="T54" fmla="*/ 18 w 906"/>
                <a:gd name="T55" fmla="*/ 526 h 918"/>
                <a:gd name="T56" fmla="*/ 8 w 906"/>
                <a:gd name="T57" fmla="*/ 574 h 918"/>
                <a:gd name="T58" fmla="*/ 54 w 906"/>
                <a:gd name="T59" fmla="*/ 586 h 918"/>
                <a:gd name="T60" fmla="*/ 116 w 906"/>
                <a:gd name="T61" fmla="*/ 628 h 918"/>
                <a:gd name="T62" fmla="*/ 92 w 906"/>
                <a:gd name="T63" fmla="*/ 708 h 918"/>
                <a:gd name="T64" fmla="*/ 110 w 906"/>
                <a:gd name="T65" fmla="*/ 764 h 918"/>
                <a:gd name="T66" fmla="*/ 198 w 906"/>
                <a:gd name="T67" fmla="*/ 736 h 918"/>
                <a:gd name="T68" fmla="*/ 250 w 906"/>
                <a:gd name="T69" fmla="*/ 776 h 918"/>
                <a:gd name="T70" fmla="*/ 234 w 906"/>
                <a:gd name="T71" fmla="*/ 862 h 918"/>
                <a:gd name="T72" fmla="*/ 290 w 906"/>
                <a:gd name="T73" fmla="*/ 868 h 918"/>
                <a:gd name="T74" fmla="*/ 354 w 906"/>
                <a:gd name="T75" fmla="*/ 822 h 918"/>
                <a:gd name="T76" fmla="*/ 408 w 906"/>
                <a:gd name="T77" fmla="*/ 832 h 918"/>
                <a:gd name="T78" fmla="*/ 436 w 906"/>
                <a:gd name="T79" fmla="*/ 918 h 918"/>
                <a:gd name="T80" fmla="*/ 494 w 906"/>
                <a:gd name="T81" fmla="*/ 854 h 918"/>
                <a:gd name="T82" fmla="*/ 544 w 906"/>
                <a:gd name="T83" fmla="*/ 824 h 918"/>
                <a:gd name="T84" fmla="*/ 602 w 906"/>
                <a:gd name="T85" fmla="*/ 852 h 918"/>
                <a:gd name="T86" fmla="*/ 652 w 906"/>
                <a:gd name="T87" fmla="*/ 872 h 918"/>
                <a:gd name="T88" fmla="*/ 662 w 906"/>
                <a:gd name="T89" fmla="*/ 796 h 918"/>
                <a:gd name="T90" fmla="*/ 690 w 906"/>
                <a:gd name="T91" fmla="*/ 752 h 918"/>
                <a:gd name="T92" fmla="*/ 790 w 906"/>
                <a:gd name="T93" fmla="*/ 762 h 918"/>
                <a:gd name="T94" fmla="*/ 822 w 906"/>
                <a:gd name="T95" fmla="*/ 732 h 918"/>
                <a:gd name="T96" fmla="*/ 780 w 906"/>
                <a:gd name="T97" fmla="*/ 646 h 918"/>
                <a:gd name="T98" fmla="*/ 808 w 906"/>
                <a:gd name="T99" fmla="*/ 586 h 918"/>
                <a:gd name="T100" fmla="*/ 896 w 906"/>
                <a:gd name="T101" fmla="*/ 578 h 918"/>
                <a:gd name="T102" fmla="*/ 904 w 906"/>
                <a:gd name="T103" fmla="*/ 544 h 918"/>
                <a:gd name="T104" fmla="*/ 370 w 906"/>
                <a:gd name="T105" fmla="*/ 724 h 918"/>
                <a:gd name="T106" fmla="*/ 182 w 906"/>
                <a:gd name="T107" fmla="*/ 514 h 918"/>
                <a:gd name="T108" fmla="*/ 258 w 906"/>
                <a:gd name="T109" fmla="*/ 262 h 918"/>
                <a:gd name="T110" fmla="*/ 508 w 906"/>
                <a:gd name="T111" fmla="*/ 188 h 918"/>
                <a:gd name="T112" fmla="*/ 718 w 906"/>
                <a:gd name="T113" fmla="*/ 376 h 918"/>
                <a:gd name="T114" fmla="*/ 666 w 906"/>
                <a:gd name="T115" fmla="*/ 634 h 9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906" h="918">
                  <a:moveTo>
                    <a:pt x="846" y="506"/>
                  </a:moveTo>
                  <a:lnTo>
                    <a:pt x="846" y="506"/>
                  </a:lnTo>
                  <a:lnTo>
                    <a:pt x="828" y="498"/>
                  </a:lnTo>
                  <a:lnTo>
                    <a:pt x="828" y="498"/>
                  </a:lnTo>
                  <a:lnTo>
                    <a:pt x="828" y="486"/>
                  </a:lnTo>
                  <a:lnTo>
                    <a:pt x="828" y="486"/>
                  </a:lnTo>
                  <a:lnTo>
                    <a:pt x="830" y="466"/>
                  </a:lnTo>
                  <a:lnTo>
                    <a:pt x="830" y="466"/>
                  </a:lnTo>
                  <a:lnTo>
                    <a:pt x="830" y="458"/>
                  </a:lnTo>
                  <a:lnTo>
                    <a:pt x="830" y="458"/>
                  </a:lnTo>
                  <a:lnTo>
                    <a:pt x="830" y="452"/>
                  </a:lnTo>
                  <a:lnTo>
                    <a:pt x="830" y="452"/>
                  </a:lnTo>
                  <a:lnTo>
                    <a:pt x="828" y="432"/>
                  </a:lnTo>
                  <a:lnTo>
                    <a:pt x="828" y="432"/>
                  </a:lnTo>
                  <a:lnTo>
                    <a:pt x="828" y="420"/>
                  </a:lnTo>
                  <a:lnTo>
                    <a:pt x="828" y="420"/>
                  </a:lnTo>
                  <a:lnTo>
                    <a:pt x="846" y="412"/>
                  </a:lnTo>
                  <a:lnTo>
                    <a:pt x="846" y="412"/>
                  </a:lnTo>
                  <a:lnTo>
                    <a:pt x="888" y="390"/>
                  </a:lnTo>
                  <a:lnTo>
                    <a:pt x="888" y="390"/>
                  </a:lnTo>
                  <a:lnTo>
                    <a:pt x="906" y="380"/>
                  </a:lnTo>
                  <a:lnTo>
                    <a:pt x="906" y="380"/>
                  </a:lnTo>
                  <a:lnTo>
                    <a:pt x="904" y="374"/>
                  </a:lnTo>
                  <a:lnTo>
                    <a:pt x="904" y="374"/>
                  </a:lnTo>
                  <a:lnTo>
                    <a:pt x="902" y="366"/>
                  </a:lnTo>
                  <a:lnTo>
                    <a:pt x="902" y="366"/>
                  </a:lnTo>
                  <a:lnTo>
                    <a:pt x="900" y="356"/>
                  </a:lnTo>
                  <a:lnTo>
                    <a:pt x="900" y="356"/>
                  </a:lnTo>
                  <a:lnTo>
                    <a:pt x="898" y="348"/>
                  </a:lnTo>
                  <a:lnTo>
                    <a:pt x="898" y="348"/>
                  </a:lnTo>
                  <a:lnTo>
                    <a:pt x="898" y="344"/>
                  </a:lnTo>
                  <a:lnTo>
                    <a:pt x="898" y="344"/>
                  </a:lnTo>
                  <a:lnTo>
                    <a:pt x="896" y="340"/>
                  </a:lnTo>
                  <a:lnTo>
                    <a:pt x="896" y="340"/>
                  </a:lnTo>
                  <a:lnTo>
                    <a:pt x="894" y="332"/>
                  </a:lnTo>
                  <a:lnTo>
                    <a:pt x="894" y="332"/>
                  </a:lnTo>
                  <a:lnTo>
                    <a:pt x="874" y="332"/>
                  </a:lnTo>
                  <a:lnTo>
                    <a:pt x="874" y="332"/>
                  </a:lnTo>
                  <a:lnTo>
                    <a:pt x="864" y="330"/>
                  </a:lnTo>
                  <a:lnTo>
                    <a:pt x="864" y="330"/>
                  </a:lnTo>
                  <a:lnTo>
                    <a:pt x="852" y="330"/>
                  </a:lnTo>
                  <a:lnTo>
                    <a:pt x="852" y="330"/>
                  </a:lnTo>
                  <a:lnTo>
                    <a:pt x="828" y="330"/>
                  </a:lnTo>
                  <a:lnTo>
                    <a:pt x="828" y="330"/>
                  </a:lnTo>
                  <a:lnTo>
                    <a:pt x="808" y="332"/>
                  </a:lnTo>
                  <a:lnTo>
                    <a:pt x="808" y="332"/>
                  </a:lnTo>
                  <a:lnTo>
                    <a:pt x="804" y="320"/>
                  </a:lnTo>
                  <a:lnTo>
                    <a:pt x="804" y="320"/>
                  </a:lnTo>
                  <a:lnTo>
                    <a:pt x="796" y="302"/>
                  </a:lnTo>
                  <a:lnTo>
                    <a:pt x="796" y="302"/>
                  </a:lnTo>
                  <a:lnTo>
                    <a:pt x="792" y="296"/>
                  </a:lnTo>
                  <a:lnTo>
                    <a:pt x="792" y="296"/>
                  </a:lnTo>
                  <a:lnTo>
                    <a:pt x="790" y="288"/>
                  </a:lnTo>
                  <a:lnTo>
                    <a:pt x="790" y="288"/>
                  </a:lnTo>
                  <a:lnTo>
                    <a:pt x="780" y="272"/>
                  </a:lnTo>
                  <a:lnTo>
                    <a:pt x="780" y="272"/>
                  </a:lnTo>
                  <a:lnTo>
                    <a:pt x="778" y="266"/>
                  </a:lnTo>
                  <a:lnTo>
                    <a:pt x="778" y="266"/>
                  </a:lnTo>
                  <a:lnTo>
                    <a:pt x="774" y="262"/>
                  </a:lnTo>
                  <a:lnTo>
                    <a:pt x="774" y="262"/>
                  </a:lnTo>
                  <a:lnTo>
                    <a:pt x="788" y="246"/>
                  </a:lnTo>
                  <a:lnTo>
                    <a:pt x="788" y="246"/>
                  </a:lnTo>
                  <a:lnTo>
                    <a:pt x="814" y="210"/>
                  </a:lnTo>
                  <a:lnTo>
                    <a:pt x="814" y="210"/>
                  </a:lnTo>
                  <a:lnTo>
                    <a:pt x="826" y="192"/>
                  </a:lnTo>
                  <a:lnTo>
                    <a:pt x="826" y="192"/>
                  </a:lnTo>
                  <a:lnTo>
                    <a:pt x="822" y="186"/>
                  </a:lnTo>
                  <a:lnTo>
                    <a:pt x="822" y="186"/>
                  </a:lnTo>
                  <a:lnTo>
                    <a:pt x="812" y="172"/>
                  </a:lnTo>
                  <a:lnTo>
                    <a:pt x="812" y="172"/>
                  </a:lnTo>
                  <a:lnTo>
                    <a:pt x="806" y="166"/>
                  </a:lnTo>
                  <a:lnTo>
                    <a:pt x="806" y="166"/>
                  </a:lnTo>
                  <a:lnTo>
                    <a:pt x="802" y="160"/>
                  </a:lnTo>
                  <a:lnTo>
                    <a:pt x="802" y="160"/>
                  </a:lnTo>
                  <a:lnTo>
                    <a:pt x="796" y="154"/>
                  </a:lnTo>
                  <a:lnTo>
                    <a:pt x="796" y="154"/>
                  </a:lnTo>
                  <a:lnTo>
                    <a:pt x="790" y="156"/>
                  </a:lnTo>
                  <a:lnTo>
                    <a:pt x="790" y="156"/>
                  </a:lnTo>
                  <a:lnTo>
                    <a:pt x="776" y="162"/>
                  </a:lnTo>
                  <a:lnTo>
                    <a:pt x="776" y="162"/>
                  </a:lnTo>
                  <a:lnTo>
                    <a:pt x="736" y="180"/>
                  </a:lnTo>
                  <a:lnTo>
                    <a:pt x="736" y="180"/>
                  </a:lnTo>
                  <a:lnTo>
                    <a:pt x="718" y="190"/>
                  </a:lnTo>
                  <a:lnTo>
                    <a:pt x="718" y="190"/>
                  </a:lnTo>
                  <a:lnTo>
                    <a:pt x="708" y="182"/>
                  </a:lnTo>
                  <a:lnTo>
                    <a:pt x="708" y="182"/>
                  </a:lnTo>
                  <a:lnTo>
                    <a:pt x="694" y="168"/>
                  </a:lnTo>
                  <a:lnTo>
                    <a:pt x="694" y="168"/>
                  </a:lnTo>
                  <a:lnTo>
                    <a:pt x="690" y="166"/>
                  </a:lnTo>
                  <a:lnTo>
                    <a:pt x="690" y="166"/>
                  </a:lnTo>
                  <a:lnTo>
                    <a:pt x="688" y="164"/>
                  </a:lnTo>
                  <a:lnTo>
                    <a:pt x="688" y="164"/>
                  </a:lnTo>
                  <a:lnTo>
                    <a:pt x="682" y="160"/>
                  </a:lnTo>
                  <a:lnTo>
                    <a:pt x="682" y="160"/>
                  </a:lnTo>
                  <a:lnTo>
                    <a:pt x="666" y="148"/>
                  </a:lnTo>
                  <a:lnTo>
                    <a:pt x="666" y="148"/>
                  </a:lnTo>
                  <a:lnTo>
                    <a:pt x="656" y="142"/>
                  </a:lnTo>
                  <a:lnTo>
                    <a:pt x="656" y="142"/>
                  </a:lnTo>
                  <a:lnTo>
                    <a:pt x="662" y="122"/>
                  </a:lnTo>
                  <a:lnTo>
                    <a:pt x="662" y="122"/>
                  </a:lnTo>
                  <a:lnTo>
                    <a:pt x="666" y="98"/>
                  </a:lnTo>
                  <a:lnTo>
                    <a:pt x="666" y="98"/>
                  </a:lnTo>
                  <a:lnTo>
                    <a:pt x="670" y="76"/>
                  </a:lnTo>
                  <a:lnTo>
                    <a:pt x="670" y="76"/>
                  </a:lnTo>
                  <a:lnTo>
                    <a:pt x="674" y="56"/>
                  </a:lnTo>
                  <a:lnTo>
                    <a:pt x="674" y="56"/>
                  </a:lnTo>
                  <a:lnTo>
                    <a:pt x="672" y="56"/>
                  </a:lnTo>
                  <a:lnTo>
                    <a:pt x="672" y="56"/>
                  </a:lnTo>
                  <a:lnTo>
                    <a:pt x="668" y="52"/>
                  </a:lnTo>
                  <a:lnTo>
                    <a:pt x="668" y="52"/>
                  </a:lnTo>
                  <a:lnTo>
                    <a:pt x="652" y="44"/>
                  </a:lnTo>
                  <a:lnTo>
                    <a:pt x="652" y="44"/>
                  </a:lnTo>
                  <a:lnTo>
                    <a:pt x="636" y="38"/>
                  </a:lnTo>
                  <a:lnTo>
                    <a:pt x="636" y="38"/>
                  </a:lnTo>
                  <a:lnTo>
                    <a:pt x="632" y="36"/>
                  </a:lnTo>
                  <a:lnTo>
                    <a:pt x="632" y="36"/>
                  </a:lnTo>
                  <a:lnTo>
                    <a:pt x="630" y="34"/>
                  </a:lnTo>
                  <a:lnTo>
                    <a:pt x="630" y="34"/>
                  </a:lnTo>
                  <a:lnTo>
                    <a:pt x="616" y="50"/>
                  </a:lnTo>
                  <a:lnTo>
                    <a:pt x="616" y="50"/>
                  </a:lnTo>
                  <a:lnTo>
                    <a:pt x="602" y="66"/>
                  </a:lnTo>
                  <a:lnTo>
                    <a:pt x="602" y="66"/>
                  </a:lnTo>
                  <a:lnTo>
                    <a:pt x="586" y="86"/>
                  </a:lnTo>
                  <a:lnTo>
                    <a:pt x="586" y="86"/>
                  </a:lnTo>
                  <a:lnTo>
                    <a:pt x="574" y="102"/>
                  </a:lnTo>
                  <a:lnTo>
                    <a:pt x="574" y="102"/>
                  </a:lnTo>
                  <a:lnTo>
                    <a:pt x="562" y="98"/>
                  </a:lnTo>
                  <a:lnTo>
                    <a:pt x="562" y="98"/>
                  </a:lnTo>
                  <a:lnTo>
                    <a:pt x="552" y="96"/>
                  </a:lnTo>
                  <a:lnTo>
                    <a:pt x="552" y="96"/>
                  </a:lnTo>
                  <a:lnTo>
                    <a:pt x="548" y="94"/>
                  </a:lnTo>
                  <a:lnTo>
                    <a:pt x="548" y="94"/>
                  </a:lnTo>
                  <a:lnTo>
                    <a:pt x="544" y="94"/>
                  </a:lnTo>
                  <a:lnTo>
                    <a:pt x="544" y="94"/>
                  </a:lnTo>
                  <a:lnTo>
                    <a:pt x="536" y="92"/>
                  </a:lnTo>
                  <a:lnTo>
                    <a:pt x="536" y="92"/>
                  </a:lnTo>
                  <a:lnTo>
                    <a:pt x="530" y="90"/>
                  </a:lnTo>
                  <a:lnTo>
                    <a:pt x="530" y="90"/>
                  </a:lnTo>
                  <a:lnTo>
                    <a:pt x="510" y="86"/>
                  </a:lnTo>
                  <a:lnTo>
                    <a:pt x="510" y="86"/>
                  </a:lnTo>
                  <a:lnTo>
                    <a:pt x="498" y="84"/>
                  </a:lnTo>
                  <a:lnTo>
                    <a:pt x="498" y="84"/>
                  </a:lnTo>
                  <a:lnTo>
                    <a:pt x="494" y="64"/>
                  </a:lnTo>
                  <a:lnTo>
                    <a:pt x="494" y="64"/>
                  </a:lnTo>
                  <a:lnTo>
                    <a:pt x="484" y="20"/>
                  </a:lnTo>
                  <a:lnTo>
                    <a:pt x="484" y="20"/>
                  </a:lnTo>
                  <a:lnTo>
                    <a:pt x="478" y="0"/>
                  </a:lnTo>
                  <a:lnTo>
                    <a:pt x="478" y="0"/>
                  </a:lnTo>
                  <a:lnTo>
                    <a:pt x="476" y="0"/>
                  </a:lnTo>
                  <a:lnTo>
                    <a:pt x="476" y="0"/>
                  </a:lnTo>
                  <a:lnTo>
                    <a:pt x="470" y="0"/>
                  </a:lnTo>
                  <a:lnTo>
                    <a:pt x="470" y="0"/>
                  </a:lnTo>
                  <a:lnTo>
                    <a:pt x="452" y="0"/>
                  </a:lnTo>
                  <a:lnTo>
                    <a:pt x="452" y="0"/>
                  </a:lnTo>
                  <a:lnTo>
                    <a:pt x="436" y="0"/>
                  </a:lnTo>
                  <a:lnTo>
                    <a:pt x="436" y="0"/>
                  </a:lnTo>
                  <a:lnTo>
                    <a:pt x="430" y="0"/>
                  </a:lnTo>
                  <a:lnTo>
                    <a:pt x="430" y="0"/>
                  </a:lnTo>
                  <a:lnTo>
                    <a:pt x="428" y="0"/>
                  </a:lnTo>
                  <a:lnTo>
                    <a:pt x="428" y="0"/>
                  </a:lnTo>
                  <a:lnTo>
                    <a:pt x="422" y="20"/>
                  </a:lnTo>
                  <a:lnTo>
                    <a:pt x="422" y="20"/>
                  </a:lnTo>
                  <a:lnTo>
                    <a:pt x="412" y="64"/>
                  </a:lnTo>
                  <a:lnTo>
                    <a:pt x="412" y="64"/>
                  </a:lnTo>
                  <a:lnTo>
                    <a:pt x="408" y="84"/>
                  </a:lnTo>
                  <a:lnTo>
                    <a:pt x="408" y="84"/>
                  </a:lnTo>
                  <a:lnTo>
                    <a:pt x="394" y="86"/>
                  </a:lnTo>
                  <a:lnTo>
                    <a:pt x="394" y="86"/>
                  </a:lnTo>
                  <a:lnTo>
                    <a:pt x="376" y="90"/>
                  </a:lnTo>
                  <a:lnTo>
                    <a:pt x="376" y="90"/>
                  </a:lnTo>
                  <a:lnTo>
                    <a:pt x="370" y="92"/>
                  </a:lnTo>
                  <a:lnTo>
                    <a:pt x="370" y="92"/>
                  </a:lnTo>
                  <a:lnTo>
                    <a:pt x="362" y="94"/>
                  </a:lnTo>
                  <a:lnTo>
                    <a:pt x="362" y="94"/>
                  </a:lnTo>
                  <a:lnTo>
                    <a:pt x="358" y="94"/>
                  </a:lnTo>
                  <a:lnTo>
                    <a:pt x="358" y="94"/>
                  </a:lnTo>
                  <a:lnTo>
                    <a:pt x="354" y="96"/>
                  </a:lnTo>
                  <a:lnTo>
                    <a:pt x="354" y="96"/>
                  </a:lnTo>
                  <a:lnTo>
                    <a:pt x="344" y="98"/>
                  </a:lnTo>
                  <a:lnTo>
                    <a:pt x="344" y="98"/>
                  </a:lnTo>
                  <a:lnTo>
                    <a:pt x="332" y="102"/>
                  </a:lnTo>
                  <a:lnTo>
                    <a:pt x="332" y="102"/>
                  </a:lnTo>
                  <a:lnTo>
                    <a:pt x="320" y="86"/>
                  </a:lnTo>
                  <a:lnTo>
                    <a:pt x="320" y="86"/>
                  </a:lnTo>
                  <a:lnTo>
                    <a:pt x="304" y="66"/>
                  </a:lnTo>
                  <a:lnTo>
                    <a:pt x="304" y="66"/>
                  </a:lnTo>
                  <a:lnTo>
                    <a:pt x="290" y="50"/>
                  </a:lnTo>
                  <a:lnTo>
                    <a:pt x="290" y="50"/>
                  </a:lnTo>
                  <a:lnTo>
                    <a:pt x="276" y="34"/>
                  </a:lnTo>
                  <a:lnTo>
                    <a:pt x="276" y="34"/>
                  </a:lnTo>
                  <a:lnTo>
                    <a:pt x="274" y="36"/>
                  </a:lnTo>
                  <a:lnTo>
                    <a:pt x="274" y="36"/>
                  </a:lnTo>
                  <a:lnTo>
                    <a:pt x="268" y="38"/>
                  </a:lnTo>
                  <a:lnTo>
                    <a:pt x="268" y="38"/>
                  </a:lnTo>
                  <a:lnTo>
                    <a:pt x="254" y="44"/>
                  </a:lnTo>
                  <a:lnTo>
                    <a:pt x="254" y="44"/>
                  </a:lnTo>
                  <a:lnTo>
                    <a:pt x="238" y="52"/>
                  </a:lnTo>
                  <a:lnTo>
                    <a:pt x="238" y="52"/>
                  </a:lnTo>
                  <a:lnTo>
                    <a:pt x="234" y="56"/>
                  </a:lnTo>
                  <a:lnTo>
                    <a:pt x="234" y="56"/>
                  </a:lnTo>
                  <a:lnTo>
                    <a:pt x="232" y="56"/>
                  </a:lnTo>
                  <a:lnTo>
                    <a:pt x="232" y="56"/>
                  </a:lnTo>
                  <a:lnTo>
                    <a:pt x="236" y="76"/>
                  </a:lnTo>
                  <a:lnTo>
                    <a:pt x="236" y="76"/>
                  </a:lnTo>
                  <a:lnTo>
                    <a:pt x="240" y="98"/>
                  </a:lnTo>
                  <a:lnTo>
                    <a:pt x="240" y="98"/>
                  </a:lnTo>
                  <a:lnTo>
                    <a:pt x="244" y="122"/>
                  </a:lnTo>
                  <a:lnTo>
                    <a:pt x="244" y="122"/>
                  </a:lnTo>
                  <a:lnTo>
                    <a:pt x="250" y="142"/>
                  </a:lnTo>
                  <a:lnTo>
                    <a:pt x="250" y="142"/>
                  </a:lnTo>
                  <a:lnTo>
                    <a:pt x="240" y="148"/>
                  </a:lnTo>
                  <a:lnTo>
                    <a:pt x="240" y="148"/>
                  </a:lnTo>
                  <a:lnTo>
                    <a:pt x="224" y="160"/>
                  </a:lnTo>
                  <a:lnTo>
                    <a:pt x="224" y="160"/>
                  </a:lnTo>
                  <a:lnTo>
                    <a:pt x="218" y="164"/>
                  </a:lnTo>
                  <a:lnTo>
                    <a:pt x="218" y="164"/>
                  </a:lnTo>
                  <a:lnTo>
                    <a:pt x="216" y="166"/>
                  </a:lnTo>
                  <a:lnTo>
                    <a:pt x="216" y="166"/>
                  </a:lnTo>
                  <a:lnTo>
                    <a:pt x="212" y="168"/>
                  </a:lnTo>
                  <a:lnTo>
                    <a:pt x="212" y="168"/>
                  </a:lnTo>
                  <a:lnTo>
                    <a:pt x="198" y="182"/>
                  </a:lnTo>
                  <a:lnTo>
                    <a:pt x="198" y="182"/>
                  </a:lnTo>
                  <a:lnTo>
                    <a:pt x="188" y="190"/>
                  </a:lnTo>
                  <a:lnTo>
                    <a:pt x="188" y="190"/>
                  </a:lnTo>
                  <a:lnTo>
                    <a:pt x="170" y="180"/>
                  </a:lnTo>
                  <a:lnTo>
                    <a:pt x="170" y="180"/>
                  </a:lnTo>
                  <a:lnTo>
                    <a:pt x="128" y="162"/>
                  </a:lnTo>
                  <a:lnTo>
                    <a:pt x="128" y="162"/>
                  </a:lnTo>
                  <a:lnTo>
                    <a:pt x="114" y="156"/>
                  </a:lnTo>
                  <a:lnTo>
                    <a:pt x="114" y="156"/>
                  </a:lnTo>
                  <a:lnTo>
                    <a:pt x="110" y="154"/>
                  </a:lnTo>
                  <a:lnTo>
                    <a:pt x="110" y="154"/>
                  </a:lnTo>
                  <a:lnTo>
                    <a:pt x="104" y="160"/>
                  </a:lnTo>
                  <a:lnTo>
                    <a:pt x="104" y="160"/>
                  </a:lnTo>
                  <a:lnTo>
                    <a:pt x="100" y="166"/>
                  </a:lnTo>
                  <a:lnTo>
                    <a:pt x="100" y="166"/>
                  </a:lnTo>
                  <a:lnTo>
                    <a:pt x="94" y="172"/>
                  </a:lnTo>
                  <a:lnTo>
                    <a:pt x="94" y="172"/>
                  </a:lnTo>
                  <a:lnTo>
                    <a:pt x="84" y="186"/>
                  </a:lnTo>
                  <a:lnTo>
                    <a:pt x="84" y="186"/>
                  </a:lnTo>
                  <a:lnTo>
                    <a:pt x="80" y="192"/>
                  </a:lnTo>
                  <a:lnTo>
                    <a:pt x="80" y="192"/>
                  </a:lnTo>
                  <a:lnTo>
                    <a:pt x="92" y="210"/>
                  </a:lnTo>
                  <a:lnTo>
                    <a:pt x="92" y="210"/>
                  </a:lnTo>
                  <a:lnTo>
                    <a:pt x="118" y="246"/>
                  </a:lnTo>
                  <a:lnTo>
                    <a:pt x="118" y="246"/>
                  </a:lnTo>
                  <a:lnTo>
                    <a:pt x="132" y="262"/>
                  </a:lnTo>
                  <a:lnTo>
                    <a:pt x="132" y="262"/>
                  </a:lnTo>
                  <a:lnTo>
                    <a:pt x="128" y="266"/>
                  </a:lnTo>
                  <a:lnTo>
                    <a:pt x="128" y="266"/>
                  </a:lnTo>
                  <a:lnTo>
                    <a:pt x="126" y="272"/>
                  </a:lnTo>
                  <a:lnTo>
                    <a:pt x="126" y="272"/>
                  </a:lnTo>
                  <a:lnTo>
                    <a:pt x="116" y="288"/>
                  </a:lnTo>
                  <a:lnTo>
                    <a:pt x="116" y="288"/>
                  </a:lnTo>
                  <a:lnTo>
                    <a:pt x="114" y="296"/>
                  </a:lnTo>
                  <a:lnTo>
                    <a:pt x="114" y="296"/>
                  </a:lnTo>
                  <a:lnTo>
                    <a:pt x="110" y="302"/>
                  </a:lnTo>
                  <a:lnTo>
                    <a:pt x="110" y="302"/>
                  </a:lnTo>
                  <a:lnTo>
                    <a:pt x="102" y="320"/>
                  </a:lnTo>
                  <a:lnTo>
                    <a:pt x="102" y="320"/>
                  </a:lnTo>
                  <a:lnTo>
                    <a:pt x="98" y="332"/>
                  </a:lnTo>
                  <a:lnTo>
                    <a:pt x="98" y="332"/>
                  </a:lnTo>
                  <a:lnTo>
                    <a:pt x="78" y="330"/>
                  </a:lnTo>
                  <a:lnTo>
                    <a:pt x="78" y="330"/>
                  </a:lnTo>
                  <a:lnTo>
                    <a:pt x="54" y="330"/>
                  </a:lnTo>
                  <a:lnTo>
                    <a:pt x="54" y="330"/>
                  </a:lnTo>
                  <a:lnTo>
                    <a:pt x="42" y="330"/>
                  </a:lnTo>
                  <a:lnTo>
                    <a:pt x="42" y="330"/>
                  </a:lnTo>
                  <a:lnTo>
                    <a:pt x="32" y="332"/>
                  </a:lnTo>
                  <a:lnTo>
                    <a:pt x="32" y="332"/>
                  </a:lnTo>
                  <a:lnTo>
                    <a:pt x="12" y="332"/>
                  </a:lnTo>
                  <a:lnTo>
                    <a:pt x="12" y="332"/>
                  </a:lnTo>
                  <a:lnTo>
                    <a:pt x="10" y="340"/>
                  </a:lnTo>
                  <a:lnTo>
                    <a:pt x="10" y="340"/>
                  </a:lnTo>
                  <a:lnTo>
                    <a:pt x="8" y="344"/>
                  </a:lnTo>
                  <a:lnTo>
                    <a:pt x="8" y="344"/>
                  </a:lnTo>
                  <a:lnTo>
                    <a:pt x="8" y="348"/>
                  </a:lnTo>
                  <a:lnTo>
                    <a:pt x="8" y="348"/>
                  </a:lnTo>
                  <a:lnTo>
                    <a:pt x="6" y="356"/>
                  </a:lnTo>
                  <a:lnTo>
                    <a:pt x="6" y="356"/>
                  </a:lnTo>
                  <a:lnTo>
                    <a:pt x="4" y="366"/>
                  </a:lnTo>
                  <a:lnTo>
                    <a:pt x="4" y="366"/>
                  </a:lnTo>
                  <a:lnTo>
                    <a:pt x="2" y="374"/>
                  </a:lnTo>
                  <a:lnTo>
                    <a:pt x="2" y="374"/>
                  </a:lnTo>
                  <a:lnTo>
                    <a:pt x="0" y="380"/>
                  </a:lnTo>
                  <a:lnTo>
                    <a:pt x="0" y="380"/>
                  </a:lnTo>
                  <a:lnTo>
                    <a:pt x="18" y="390"/>
                  </a:lnTo>
                  <a:lnTo>
                    <a:pt x="18" y="390"/>
                  </a:lnTo>
                  <a:lnTo>
                    <a:pt x="60" y="412"/>
                  </a:lnTo>
                  <a:lnTo>
                    <a:pt x="60" y="412"/>
                  </a:lnTo>
                  <a:lnTo>
                    <a:pt x="78" y="420"/>
                  </a:lnTo>
                  <a:lnTo>
                    <a:pt x="78" y="420"/>
                  </a:lnTo>
                  <a:lnTo>
                    <a:pt x="78" y="432"/>
                  </a:lnTo>
                  <a:lnTo>
                    <a:pt x="78" y="432"/>
                  </a:lnTo>
                  <a:lnTo>
                    <a:pt x="76" y="452"/>
                  </a:lnTo>
                  <a:lnTo>
                    <a:pt x="76" y="452"/>
                  </a:lnTo>
                  <a:lnTo>
                    <a:pt x="76" y="458"/>
                  </a:lnTo>
                  <a:lnTo>
                    <a:pt x="76" y="458"/>
                  </a:lnTo>
                  <a:lnTo>
                    <a:pt x="76" y="466"/>
                  </a:lnTo>
                  <a:lnTo>
                    <a:pt x="76" y="466"/>
                  </a:lnTo>
                  <a:lnTo>
                    <a:pt x="78" y="486"/>
                  </a:lnTo>
                  <a:lnTo>
                    <a:pt x="78" y="486"/>
                  </a:lnTo>
                  <a:lnTo>
                    <a:pt x="78" y="498"/>
                  </a:lnTo>
                  <a:lnTo>
                    <a:pt x="78" y="498"/>
                  </a:lnTo>
                  <a:lnTo>
                    <a:pt x="60" y="506"/>
                  </a:lnTo>
                  <a:lnTo>
                    <a:pt x="60" y="506"/>
                  </a:lnTo>
                  <a:lnTo>
                    <a:pt x="18" y="526"/>
                  </a:lnTo>
                  <a:lnTo>
                    <a:pt x="18" y="526"/>
                  </a:lnTo>
                  <a:lnTo>
                    <a:pt x="0" y="536"/>
                  </a:lnTo>
                  <a:lnTo>
                    <a:pt x="0" y="536"/>
                  </a:lnTo>
                  <a:lnTo>
                    <a:pt x="2" y="544"/>
                  </a:lnTo>
                  <a:lnTo>
                    <a:pt x="2" y="544"/>
                  </a:lnTo>
                  <a:lnTo>
                    <a:pt x="4" y="552"/>
                  </a:lnTo>
                  <a:lnTo>
                    <a:pt x="4" y="552"/>
                  </a:lnTo>
                  <a:lnTo>
                    <a:pt x="6" y="560"/>
                  </a:lnTo>
                  <a:lnTo>
                    <a:pt x="6" y="560"/>
                  </a:lnTo>
                  <a:lnTo>
                    <a:pt x="8" y="570"/>
                  </a:lnTo>
                  <a:lnTo>
                    <a:pt x="8" y="570"/>
                  </a:lnTo>
                  <a:lnTo>
                    <a:pt x="8" y="574"/>
                  </a:lnTo>
                  <a:lnTo>
                    <a:pt x="8" y="574"/>
                  </a:lnTo>
                  <a:lnTo>
                    <a:pt x="10" y="578"/>
                  </a:lnTo>
                  <a:lnTo>
                    <a:pt x="10" y="578"/>
                  </a:lnTo>
                  <a:lnTo>
                    <a:pt x="12" y="584"/>
                  </a:lnTo>
                  <a:lnTo>
                    <a:pt x="12" y="584"/>
                  </a:lnTo>
                  <a:lnTo>
                    <a:pt x="32" y="586"/>
                  </a:lnTo>
                  <a:lnTo>
                    <a:pt x="32" y="586"/>
                  </a:lnTo>
                  <a:lnTo>
                    <a:pt x="42" y="586"/>
                  </a:lnTo>
                  <a:lnTo>
                    <a:pt x="42" y="586"/>
                  </a:lnTo>
                  <a:lnTo>
                    <a:pt x="54" y="586"/>
                  </a:lnTo>
                  <a:lnTo>
                    <a:pt x="54" y="586"/>
                  </a:lnTo>
                  <a:lnTo>
                    <a:pt x="78" y="586"/>
                  </a:lnTo>
                  <a:lnTo>
                    <a:pt x="78" y="586"/>
                  </a:lnTo>
                  <a:lnTo>
                    <a:pt x="98" y="586"/>
                  </a:lnTo>
                  <a:lnTo>
                    <a:pt x="98" y="586"/>
                  </a:lnTo>
                  <a:lnTo>
                    <a:pt x="102" y="598"/>
                  </a:lnTo>
                  <a:lnTo>
                    <a:pt x="102" y="598"/>
                  </a:lnTo>
                  <a:lnTo>
                    <a:pt x="110" y="616"/>
                  </a:lnTo>
                  <a:lnTo>
                    <a:pt x="110" y="616"/>
                  </a:lnTo>
                  <a:lnTo>
                    <a:pt x="114" y="622"/>
                  </a:lnTo>
                  <a:lnTo>
                    <a:pt x="114" y="622"/>
                  </a:lnTo>
                  <a:lnTo>
                    <a:pt x="116" y="628"/>
                  </a:lnTo>
                  <a:lnTo>
                    <a:pt x="116" y="628"/>
                  </a:lnTo>
                  <a:lnTo>
                    <a:pt x="126" y="646"/>
                  </a:lnTo>
                  <a:lnTo>
                    <a:pt x="126" y="646"/>
                  </a:lnTo>
                  <a:lnTo>
                    <a:pt x="128" y="650"/>
                  </a:lnTo>
                  <a:lnTo>
                    <a:pt x="128" y="650"/>
                  </a:lnTo>
                  <a:lnTo>
                    <a:pt x="132" y="656"/>
                  </a:lnTo>
                  <a:lnTo>
                    <a:pt x="132" y="656"/>
                  </a:lnTo>
                  <a:lnTo>
                    <a:pt x="118" y="672"/>
                  </a:lnTo>
                  <a:lnTo>
                    <a:pt x="118" y="672"/>
                  </a:lnTo>
                  <a:lnTo>
                    <a:pt x="92" y="708"/>
                  </a:lnTo>
                  <a:lnTo>
                    <a:pt x="92" y="708"/>
                  </a:lnTo>
                  <a:lnTo>
                    <a:pt x="80" y="726"/>
                  </a:lnTo>
                  <a:lnTo>
                    <a:pt x="80" y="726"/>
                  </a:lnTo>
                  <a:lnTo>
                    <a:pt x="84" y="732"/>
                  </a:lnTo>
                  <a:lnTo>
                    <a:pt x="84" y="732"/>
                  </a:lnTo>
                  <a:lnTo>
                    <a:pt x="94" y="746"/>
                  </a:lnTo>
                  <a:lnTo>
                    <a:pt x="94" y="746"/>
                  </a:lnTo>
                  <a:lnTo>
                    <a:pt x="100" y="752"/>
                  </a:lnTo>
                  <a:lnTo>
                    <a:pt x="100" y="752"/>
                  </a:lnTo>
                  <a:lnTo>
                    <a:pt x="104" y="758"/>
                  </a:lnTo>
                  <a:lnTo>
                    <a:pt x="104" y="758"/>
                  </a:lnTo>
                  <a:lnTo>
                    <a:pt x="110" y="764"/>
                  </a:lnTo>
                  <a:lnTo>
                    <a:pt x="110" y="764"/>
                  </a:lnTo>
                  <a:lnTo>
                    <a:pt x="114" y="762"/>
                  </a:lnTo>
                  <a:lnTo>
                    <a:pt x="114" y="762"/>
                  </a:lnTo>
                  <a:lnTo>
                    <a:pt x="128" y="756"/>
                  </a:lnTo>
                  <a:lnTo>
                    <a:pt x="128" y="756"/>
                  </a:lnTo>
                  <a:lnTo>
                    <a:pt x="170" y="738"/>
                  </a:lnTo>
                  <a:lnTo>
                    <a:pt x="170" y="738"/>
                  </a:lnTo>
                  <a:lnTo>
                    <a:pt x="188" y="728"/>
                  </a:lnTo>
                  <a:lnTo>
                    <a:pt x="188" y="728"/>
                  </a:lnTo>
                  <a:lnTo>
                    <a:pt x="198" y="736"/>
                  </a:lnTo>
                  <a:lnTo>
                    <a:pt x="198" y="736"/>
                  </a:lnTo>
                  <a:lnTo>
                    <a:pt x="212" y="748"/>
                  </a:lnTo>
                  <a:lnTo>
                    <a:pt x="212" y="748"/>
                  </a:lnTo>
                  <a:lnTo>
                    <a:pt x="216" y="752"/>
                  </a:lnTo>
                  <a:lnTo>
                    <a:pt x="216" y="752"/>
                  </a:lnTo>
                  <a:lnTo>
                    <a:pt x="218" y="754"/>
                  </a:lnTo>
                  <a:lnTo>
                    <a:pt x="218" y="754"/>
                  </a:lnTo>
                  <a:lnTo>
                    <a:pt x="224" y="758"/>
                  </a:lnTo>
                  <a:lnTo>
                    <a:pt x="224" y="758"/>
                  </a:lnTo>
                  <a:lnTo>
                    <a:pt x="240" y="770"/>
                  </a:lnTo>
                  <a:lnTo>
                    <a:pt x="240" y="770"/>
                  </a:lnTo>
                  <a:lnTo>
                    <a:pt x="250" y="776"/>
                  </a:lnTo>
                  <a:lnTo>
                    <a:pt x="250" y="776"/>
                  </a:lnTo>
                  <a:lnTo>
                    <a:pt x="244" y="796"/>
                  </a:lnTo>
                  <a:lnTo>
                    <a:pt x="244" y="796"/>
                  </a:lnTo>
                  <a:lnTo>
                    <a:pt x="240" y="820"/>
                  </a:lnTo>
                  <a:lnTo>
                    <a:pt x="240" y="820"/>
                  </a:lnTo>
                  <a:lnTo>
                    <a:pt x="236" y="840"/>
                  </a:lnTo>
                  <a:lnTo>
                    <a:pt x="236" y="840"/>
                  </a:lnTo>
                  <a:lnTo>
                    <a:pt x="232" y="862"/>
                  </a:lnTo>
                  <a:lnTo>
                    <a:pt x="232" y="862"/>
                  </a:lnTo>
                  <a:lnTo>
                    <a:pt x="234" y="862"/>
                  </a:lnTo>
                  <a:lnTo>
                    <a:pt x="234" y="862"/>
                  </a:lnTo>
                  <a:lnTo>
                    <a:pt x="238" y="864"/>
                  </a:lnTo>
                  <a:lnTo>
                    <a:pt x="238" y="864"/>
                  </a:lnTo>
                  <a:lnTo>
                    <a:pt x="254" y="872"/>
                  </a:lnTo>
                  <a:lnTo>
                    <a:pt x="254" y="872"/>
                  </a:lnTo>
                  <a:lnTo>
                    <a:pt x="268" y="880"/>
                  </a:lnTo>
                  <a:lnTo>
                    <a:pt x="268" y="880"/>
                  </a:lnTo>
                  <a:lnTo>
                    <a:pt x="274" y="882"/>
                  </a:lnTo>
                  <a:lnTo>
                    <a:pt x="274" y="882"/>
                  </a:lnTo>
                  <a:lnTo>
                    <a:pt x="276" y="882"/>
                  </a:lnTo>
                  <a:lnTo>
                    <a:pt x="276" y="882"/>
                  </a:lnTo>
                  <a:lnTo>
                    <a:pt x="290" y="868"/>
                  </a:lnTo>
                  <a:lnTo>
                    <a:pt x="290" y="868"/>
                  </a:lnTo>
                  <a:lnTo>
                    <a:pt x="304" y="852"/>
                  </a:lnTo>
                  <a:lnTo>
                    <a:pt x="304" y="852"/>
                  </a:lnTo>
                  <a:lnTo>
                    <a:pt x="320" y="832"/>
                  </a:lnTo>
                  <a:lnTo>
                    <a:pt x="320" y="832"/>
                  </a:lnTo>
                  <a:lnTo>
                    <a:pt x="332" y="816"/>
                  </a:lnTo>
                  <a:lnTo>
                    <a:pt x="332" y="816"/>
                  </a:lnTo>
                  <a:lnTo>
                    <a:pt x="344" y="820"/>
                  </a:lnTo>
                  <a:lnTo>
                    <a:pt x="344" y="820"/>
                  </a:lnTo>
                  <a:lnTo>
                    <a:pt x="354" y="822"/>
                  </a:lnTo>
                  <a:lnTo>
                    <a:pt x="354" y="822"/>
                  </a:lnTo>
                  <a:lnTo>
                    <a:pt x="358" y="824"/>
                  </a:lnTo>
                  <a:lnTo>
                    <a:pt x="358" y="824"/>
                  </a:lnTo>
                  <a:lnTo>
                    <a:pt x="362" y="824"/>
                  </a:lnTo>
                  <a:lnTo>
                    <a:pt x="362" y="824"/>
                  </a:lnTo>
                  <a:lnTo>
                    <a:pt x="370" y="826"/>
                  </a:lnTo>
                  <a:lnTo>
                    <a:pt x="370" y="826"/>
                  </a:lnTo>
                  <a:lnTo>
                    <a:pt x="376" y="828"/>
                  </a:lnTo>
                  <a:lnTo>
                    <a:pt x="376" y="828"/>
                  </a:lnTo>
                  <a:lnTo>
                    <a:pt x="394" y="832"/>
                  </a:lnTo>
                  <a:lnTo>
                    <a:pt x="394" y="832"/>
                  </a:lnTo>
                  <a:lnTo>
                    <a:pt x="408" y="832"/>
                  </a:lnTo>
                  <a:lnTo>
                    <a:pt x="408" y="832"/>
                  </a:lnTo>
                  <a:lnTo>
                    <a:pt x="412" y="854"/>
                  </a:lnTo>
                  <a:lnTo>
                    <a:pt x="412" y="854"/>
                  </a:lnTo>
                  <a:lnTo>
                    <a:pt x="422" y="898"/>
                  </a:lnTo>
                  <a:lnTo>
                    <a:pt x="422" y="898"/>
                  </a:lnTo>
                  <a:lnTo>
                    <a:pt x="428" y="918"/>
                  </a:lnTo>
                  <a:lnTo>
                    <a:pt x="428" y="918"/>
                  </a:lnTo>
                  <a:lnTo>
                    <a:pt x="430" y="918"/>
                  </a:lnTo>
                  <a:lnTo>
                    <a:pt x="430" y="918"/>
                  </a:lnTo>
                  <a:lnTo>
                    <a:pt x="436" y="918"/>
                  </a:lnTo>
                  <a:lnTo>
                    <a:pt x="436" y="918"/>
                  </a:lnTo>
                  <a:lnTo>
                    <a:pt x="452" y="918"/>
                  </a:lnTo>
                  <a:lnTo>
                    <a:pt x="452" y="918"/>
                  </a:lnTo>
                  <a:lnTo>
                    <a:pt x="470" y="918"/>
                  </a:lnTo>
                  <a:lnTo>
                    <a:pt x="470" y="918"/>
                  </a:lnTo>
                  <a:lnTo>
                    <a:pt x="476" y="918"/>
                  </a:lnTo>
                  <a:lnTo>
                    <a:pt x="476" y="918"/>
                  </a:lnTo>
                  <a:lnTo>
                    <a:pt x="478" y="918"/>
                  </a:lnTo>
                  <a:lnTo>
                    <a:pt x="478" y="918"/>
                  </a:lnTo>
                  <a:lnTo>
                    <a:pt x="484" y="898"/>
                  </a:lnTo>
                  <a:lnTo>
                    <a:pt x="484" y="898"/>
                  </a:lnTo>
                  <a:lnTo>
                    <a:pt x="494" y="854"/>
                  </a:lnTo>
                  <a:lnTo>
                    <a:pt x="494" y="854"/>
                  </a:lnTo>
                  <a:lnTo>
                    <a:pt x="498" y="832"/>
                  </a:lnTo>
                  <a:lnTo>
                    <a:pt x="498" y="832"/>
                  </a:lnTo>
                  <a:lnTo>
                    <a:pt x="510" y="832"/>
                  </a:lnTo>
                  <a:lnTo>
                    <a:pt x="510" y="832"/>
                  </a:lnTo>
                  <a:lnTo>
                    <a:pt x="530" y="828"/>
                  </a:lnTo>
                  <a:lnTo>
                    <a:pt x="530" y="828"/>
                  </a:lnTo>
                  <a:lnTo>
                    <a:pt x="536" y="826"/>
                  </a:lnTo>
                  <a:lnTo>
                    <a:pt x="536" y="826"/>
                  </a:lnTo>
                  <a:lnTo>
                    <a:pt x="544" y="824"/>
                  </a:lnTo>
                  <a:lnTo>
                    <a:pt x="544" y="824"/>
                  </a:lnTo>
                  <a:lnTo>
                    <a:pt x="548" y="824"/>
                  </a:lnTo>
                  <a:lnTo>
                    <a:pt x="548" y="824"/>
                  </a:lnTo>
                  <a:lnTo>
                    <a:pt x="552" y="822"/>
                  </a:lnTo>
                  <a:lnTo>
                    <a:pt x="552" y="822"/>
                  </a:lnTo>
                  <a:lnTo>
                    <a:pt x="562" y="820"/>
                  </a:lnTo>
                  <a:lnTo>
                    <a:pt x="562" y="820"/>
                  </a:lnTo>
                  <a:lnTo>
                    <a:pt x="574" y="816"/>
                  </a:lnTo>
                  <a:lnTo>
                    <a:pt x="574" y="816"/>
                  </a:lnTo>
                  <a:lnTo>
                    <a:pt x="586" y="832"/>
                  </a:lnTo>
                  <a:lnTo>
                    <a:pt x="586" y="832"/>
                  </a:lnTo>
                  <a:lnTo>
                    <a:pt x="602" y="852"/>
                  </a:lnTo>
                  <a:lnTo>
                    <a:pt x="602" y="852"/>
                  </a:lnTo>
                  <a:lnTo>
                    <a:pt x="616" y="868"/>
                  </a:lnTo>
                  <a:lnTo>
                    <a:pt x="616" y="868"/>
                  </a:lnTo>
                  <a:lnTo>
                    <a:pt x="630" y="882"/>
                  </a:lnTo>
                  <a:lnTo>
                    <a:pt x="630" y="882"/>
                  </a:lnTo>
                  <a:lnTo>
                    <a:pt x="632" y="882"/>
                  </a:lnTo>
                  <a:lnTo>
                    <a:pt x="632" y="882"/>
                  </a:lnTo>
                  <a:lnTo>
                    <a:pt x="636" y="880"/>
                  </a:lnTo>
                  <a:lnTo>
                    <a:pt x="636" y="880"/>
                  </a:lnTo>
                  <a:lnTo>
                    <a:pt x="652" y="872"/>
                  </a:lnTo>
                  <a:lnTo>
                    <a:pt x="652" y="872"/>
                  </a:lnTo>
                  <a:lnTo>
                    <a:pt x="668" y="864"/>
                  </a:lnTo>
                  <a:lnTo>
                    <a:pt x="668" y="864"/>
                  </a:lnTo>
                  <a:lnTo>
                    <a:pt x="672" y="862"/>
                  </a:lnTo>
                  <a:lnTo>
                    <a:pt x="672" y="862"/>
                  </a:lnTo>
                  <a:lnTo>
                    <a:pt x="674" y="862"/>
                  </a:lnTo>
                  <a:lnTo>
                    <a:pt x="674" y="862"/>
                  </a:lnTo>
                  <a:lnTo>
                    <a:pt x="670" y="840"/>
                  </a:lnTo>
                  <a:lnTo>
                    <a:pt x="670" y="840"/>
                  </a:lnTo>
                  <a:lnTo>
                    <a:pt x="666" y="820"/>
                  </a:lnTo>
                  <a:lnTo>
                    <a:pt x="666" y="820"/>
                  </a:lnTo>
                  <a:lnTo>
                    <a:pt x="662" y="796"/>
                  </a:lnTo>
                  <a:lnTo>
                    <a:pt x="662" y="796"/>
                  </a:lnTo>
                  <a:lnTo>
                    <a:pt x="656" y="776"/>
                  </a:lnTo>
                  <a:lnTo>
                    <a:pt x="656" y="776"/>
                  </a:lnTo>
                  <a:lnTo>
                    <a:pt x="666" y="770"/>
                  </a:lnTo>
                  <a:lnTo>
                    <a:pt x="666" y="770"/>
                  </a:lnTo>
                  <a:lnTo>
                    <a:pt x="682" y="758"/>
                  </a:lnTo>
                  <a:lnTo>
                    <a:pt x="682" y="758"/>
                  </a:lnTo>
                  <a:lnTo>
                    <a:pt x="688" y="754"/>
                  </a:lnTo>
                  <a:lnTo>
                    <a:pt x="688" y="754"/>
                  </a:lnTo>
                  <a:lnTo>
                    <a:pt x="690" y="752"/>
                  </a:lnTo>
                  <a:lnTo>
                    <a:pt x="690" y="752"/>
                  </a:lnTo>
                  <a:lnTo>
                    <a:pt x="694" y="748"/>
                  </a:lnTo>
                  <a:lnTo>
                    <a:pt x="694" y="748"/>
                  </a:lnTo>
                  <a:lnTo>
                    <a:pt x="708" y="736"/>
                  </a:lnTo>
                  <a:lnTo>
                    <a:pt x="708" y="736"/>
                  </a:lnTo>
                  <a:lnTo>
                    <a:pt x="718" y="728"/>
                  </a:lnTo>
                  <a:lnTo>
                    <a:pt x="718" y="728"/>
                  </a:lnTo>
                  <a:lnTo>
                    <a:pt x="736" y="738"/>
                  </a:lnTo>
                  <a:lnTo>
                    <a:pt x="736" y="738"/>
                  </a:lnTo>
                  <a:lnTo>
                    <a:pt x="776" y="756"/>
                  </a:lnTo>
                  <a:lnTo>
                    <a:pt x="776" y="756"/>
                  </a:lnTo>
                  <a:lnTo>
                    <a:pt x="790" y="762"/>
                  </a:lnTo>
                  <a:lnTo>
                    <a:pt x="790" y="762"/>
                  </a:lnTo>
                  <a:lnTo>
                    <a:pt x="796" y="764"/>
                  </a:lnTo>
                  <a:lnTo>
                    <a:pt x="796" y="764"/>
                  </a:lnTo>
                  <a:lnTo>
                    <a:pt x="802" y="758"/>
                  </a:lnTo>
                  <a:lnTo>
                    <a:pt x="802" y="758"/>
                  </a:lnTo>
                  <a:lnTo>
                    <a:pt x="806" y="752"/>
                  </a:lnTo>
                  <a:lnTo>
                    <a:pt x="806" y="752"/>
                  </a:lnTo>
                  <a:lnTo>
                    <a:pt x="812" y="746"/>
                  </a:lnTo>
                  <a:lnTo>
                    <a:pt x="812" y="746"/>
                  </a:lnTo>
                  <a:lnTo>
                    <a:pt x="822" y="732"/>
                  </a:lnTo>
                  <a:lnTo>
                    <a:pt x="822" y="732"/>
                  </a:lnTo>
                  <a:lnTo>
                    <a:pt x="826" y="726"/>
                  </a:lnTo>
                  <a:lnTo>
                    <a:pt x="826" y="726"/>
                  </a:lnTo>
                  <a:lnTo>
                    <a:pt x="814" y="708"/>
                  </a:lnTo>
                  <a:lnTo>
                    <a:pt x="814" y="708"/>
                  </a:lnTo>
                  <a:lnTo>
                    <a:pt x="788" y="672"/>
                  </a:lnTo>
                  <a:lnTo>
                    <a:pt x="788" y="672"/>
                  </a:lnTo>
                  <a:lnTo>
                    <a:pt x="774" y="656"/>
                  </a:lnTo>
                  <a:lnTo>
                    <a:pt x="774" y="656"/>
                  </a:lnTo>
                  <a:lnTo>
                    <a:pt x="778" y="650"/>
                  </a:lnTo>
                  <a:lnTo>
                    <a:pt x="778" y="650"/>
                  </a:lnTo>
                  <a:lnTo>
                    <a:pt x="780" y="646"/>
                  </a:lnTo>
                  <a:lnTo>
                    <a:pt x="780" y="646"/>
                  </a:lnTo>
                  <a:lnTo>
                    <a:pt x="790" y="628"/>
                  </a:lnTo>
                  <a:lnTo>
                    <a:pt x="790" y="628"/>
                  </a:lnTo>
                  <a:lnTo>
                    <a:pt x="792" y="622"/>
                  </a:lnTo>
                  <a:lnTo>
                    <a:pt x="792" y="622"/>
                  </a:lnTo>
                  <a:lnTo>
                    <a:pt x="796" y="616"/>
                  </a:lnTo>
                  <a:lnTo>
                    <a:pt x="796" y="616"/>
                  </a:lnTo>
                  <a:lnTo>
                    <a:pt x="804" y="598"/>
                  </a:lnTo>
                  <a:lnTo>
                    <a:pt x="804" y="598"/>
                  </a:lnTo>
                  <a:lnTo>
                    <a:pt x="808" y="586"/>
                  </a:lnTo>
                  <a:lnTo>
                    <a:pt x="808" y="586"/>
                  </a:lnTo>
                  <a:lnTo>
                    <a:pt x="828" y="586"/>
                  </a:lnTo>
                  <a:lnTo>
                    <a:pt x="828" y="586"/>
                  </a:lnTo>
                  <a:lnTo>
                    <a:pt x="852" y="586"/>
                  </a:lnTo>
                  <a:lnTo>
                    <a:pt x="852" y="586"/>
                  </a:lnTo>
                  <a:lnTo>
                    <a:pt x="864" y="586"/>
                  </a:lnTo>
                  <a:lnTo>
                    <a:pt x="864" y="586"/>
                  </a:lnTo>
                  <a:lnTo>
                    <a:pt x="874" y="586"/>
                  </a:lnTo>
                  <a:lnTo>
                    <a:pt x="874" y="586"/>
                  </a:lnTo>
                  <a:lnTo>
                    <a:pt x="894" y="584"/>
                  </a:lnTo>
                  <a:lnTo>
                    <a:pt x="894" y="584"/>
                  </a:lnTo>
                  <a:lnTo>
                    <a:pt x="896" y="578"/>
                  </a:lnTo>
                  <a:lnTo>
                    <a:pt x="896" y="578"/>
                  </a:lnTo>
                  <a:lnTo>
                    <a:pt x="898" y="574"/>
                  </a:lnTo>
                  <a:lnTo>
                    <a:pt x="898" y="574"/>
                  </a:lnTo>
                  <a:lnTo>
                    <a:pt x="898" y="570"/>
                  </a:lnTo>
                  <a:lnTo>
                    <a:pt x="898" y="570"/>
                  </a:lnTo>
                  <a:lnTo>
                    <a:pt x="900" y="560"/>
                  </a:lnTo>
                  <a:lnTo>
                    <a:pt x="900" y="560"/>
                  </a:lnTo>
                  <a:lnTo>
                    <a:pt x="902" y="552"/>
                  </a:lnTo>
                  <a:lnTo>
                    <a:pt x="902" y="552"/>
                  </a:lnTo>
                  <a:lnTo>
                    <a:pt x="904" y="544"/>
                  </a:lnTo>
                  <a:lnTo>
                    <a:pt x="904" y="544"/>
                  </a:lnTo>
                  <a:lnTo>
                    <a:pt x="906" y="536"/>
                  </a:lnTo>
                  <a:lnTo>
                    <a:pt x="906" y="536"/>
                  </a:lnTo>
                  <a:lnTo>
                    <a:pt x="888" y="526"/>
                  </a:lnTo>
                  <a:lnTo>
                    <a:pt x="888" y="526"/>
                  </a:lnTo>
                  <a:lnTo>
                    <a:pt x="846" y="506"/>
                  </a:lnTo>
                  <a:lnTo>
                    <a:pt x="846" y="506"/>
                  </a:lnTo>
                  <a:close/>
                  <a:moveTo>
                    <a:pt x="452" y="736"/>
                  </a:moveTo>
                  <a:lnTo>
                    <a:pt x="452" y="736"/>
                  </a:lnTo>
                  <a:lnTo>
                    <a:pt x="424" y="734"/>
                  </a:lnTo>
                  <a:lnTo>
                    <a:pt x="398" y="730"/>
                  </a:lnTo>
                  <a:lnTo>
                    <a:pt x="370" y="724"/>
                  </a:lnTo>
                  <a:lnTo>
                    <a:pt x="346" y="714"/>
                  </a:lnTo>
                  <a:lnTo>
                    <a:pt x="320" y="702"/>
                  </a:lnTo>
                  <a:lnTo>
                    <a:pt x="298" y="688"/>
                  </a:lnTo>
                  <a:lnTo>
                    <a:pt x="276" y="672"/>
                  </a:lnTo>
                  <a:lnTo>
                    <a:pt x="258" y="654"/>
                  </a:lnTo>
                  <a:lnTo>
                    <a:pt x="240" y="634"/>
                  </a:lnTo>
                  <a:lnTo>
                    <a:pt x="224" y="614"/>
                  </a:lnTo>
                  <a:lnTo>
                    <a:pt x="210" y="590"/>
                  </a:lnTo>
                  <a:lnTo>
                    <a:pt x="198" y="566"/>
                  </a:lnTo>
                  <a:lnTo>
                    <a:pt x="188" y="542"/>
                  </a:lnTo>
                  <a:lnTo>
                    <a:pt x="182" y="514"/>
                  </a:lnTo>
                  <a:lnTo>
                    <a:pt x="178" y="488"/>
                  </a:lnTo>
                  <a:lnTo>
                    <a:pt x="176" y="458"/>
                  </a:lnTo>
                  <a:lnTo>
                    <a:pt x="176" y="458"/>
                  </a:lnTo>
                  <a:lnTo>
                    <a:pt x="178" y="430"/>
                  </a:lnTo>
                  <a:lnTo>
                    <a:pt x="182" y="402"/>
                  </a:lnTo>
                  <a:lnTo>
                    <a:pt x="188" y="376"/>
                  </a:lnTo>
                  <a:lnTo>
                    <a:pt x="198" y="350"/>
                  </a:lnTo>
                  <a:lnTo>
                    <a:pt x="210" y="326"/>
                  </a:lnTo>
                  <a:lnTo>
                    <a:pt x="224" y="304"/>
                  </a:lnTo>
                  <a:lnTo>
                    <a:pt x="240" y="282"/>
                  </a:lnTo>
                  <a:lnTo>
                    <a:pt x="258" y="262"/>
                  </a:lnTo>
                  <a:lnTo>
                    <a:pt x="276" y="246"/>
                  </a:lnTo>
                  <a:lnTo>
                    <a:pt x="298" y="230"/>
                  </a:lnTo>
                  <a:lnTo>
                    <a:pt x="320" y="216"/>
                  </a:lnTo>
                  <a:lnTo>
                    <a:pt x="346" y="204"/>
                  </a:lnTo>
                  <a:lnTo>
                    <a:pt x="370" y="194"/>
                  </a:lnTo>
                  <a:lnTo>
                    <a:pt x="398" y="188"/>
                  </a:lnTo>
                  <a:lnTo>
                    <a:pt x="424" y="184"/>
                  </a:lnTo>
                  <a:lnTo>
                    <a:pt x="452" y="182"/>
                  </a:lnTo>
                  <a:lnTo>
                    <a:pt x="452" y="182"/>
                  </a:lnTo>
                  <a:lnTo>
                    <a:pt x="482" y="184"/>
                  </a:lnTo>
                  <a:lnTo>
                    <a:pt x="508" y="188"/>
                  </a:lnTo>
                  <a:lnTo>
                    <a:pt x="536" y="194"/>
                  </a:lnTo>
                  <a:lnTo>
                    <a:pt x="560" y="204"/>
                  </a:lnTo>
                  <a:lnTo>
                    <a:pt x="584" y="216"/>
                  </a:lnTo>
                  <a:lnTo>
                    <a:pt x="608" y="230"/>
                  </a:lnTo>
                  <a:lnTo>
                    <a:pt x="630" y="246"/>
                  </a:lnTo>
                  <a:lnTo>
                    <a:pt x="648" y="262"/>
                  </a:lnTo>
                  <a:lnTo>
                    <a:pt x="666" y="282"/>
                  </a:lnTo>
                  <a:lnTo>
                    <a:pt x="682" y="304"/>
                  </a:lnTo>
                  <a:lnTo>
                    <a:pt x="696" y="326"/>
                  </a:lnTo>
                  <a:lnTo>
                    <a:pt x="708" y="350"/>
                  </a:lnTo>
                  <a:lnTo>
                    <a:pt x="718" y="376"/>
                  </a:lnTo>
                  <a:lnTo>
                    <a:pt x="724" y="402"/>
                  </a:lnTo>
                  <a:lnTo>
                    <a:pt x="728" y="430"/>
                  </a:lnTo>
                  <a:lnTo>
                    <a:pt x="730" y="458"/>
                  </a:lnTo>
                  <a:lnTo>
                    <a:pt x="730" y="458"/>
                  </a:lnTo>
                  <a:lnTo>
                    <a:pt x="728" y="488"/>
                  </a:lnTo>
                  <a:lnTo>
                    <a:pt x="724" y="514"/>
                  </a:lnTo>
                  <a:lnTo>
                    <a:pt x="718" y="542"/>
                  </a:lnTo>
                  <a:lnTo>
                    <a:pt x="708" y="566"/>
                  </a:lnTo>
                  <a:lnTo>
                    <a:pt x="696" y="590"/>
                  </a:lnTo>
                  <a:lnTo>
                    <a:pt x="682" y="614"/>
                  </a:lnTo>
                  <a:lnTo>
                    <a:pt x="666" y="634"/>
                  </a:lnTo>
                  <a:lnTo>
                    <a:pt x="648" y="654"/>
                  </a:lnTo>
                  <a:lnTo>
                    <a:pt x="630" y="672"/>
                  </a:lnTo>
                  <a:lnTo>
                    <a:pt x="608" y="688"/>
                  </a:lnTo>
                  <a:lnTo>
                    <a:pt x="584" y="702"/>
                  </a:lnTo>
                  <a:lnTo>
                    <a:pt x="560" y="714"/>
                  </a:lnTo>
                  <a:lnTo>
                    <a:pt x="536" y="724"/>
                  </a:lnTo>
                  <a:lnTo>
                    <a:pt x="508" y="730"/>
                  </a:lnTo>
                  <a:lnTo>
                    <a:pt x="482" y="734"/>
                  </a:lnTo>
                  <a:lnTo>
                    <a:pt x="452" y="736"/>
                  </a:lnTo>
                  <a:lnTo>
                    <a:pt x="452" y="736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" name="원형 18"/>
            <p:cNvSpPr/>
            <p:nvPr/>
          </p:nvSpPr>
          <p:spPr>
            <a:xfrm>
              <a:off x="5134693" y="3175565"/>
              <a:ext cx="1971771" cy="1971771"/>
            </a:xfrm>
            <a:prstGeom prst="pie">
              <a:avLst>
                <a:gd name="adj1" fmla="val 8476213"/>
                <a:gd name="adj2" fmla="val 16200000"/>
              </a:avLst>
            </a:prstGeom>
            <a:solidFill>
              <a:srgbClr val="8C9DD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0" name="원형 19"/>
            <p:cNvSpPr/>
            <p:nvPr/>
          </p:nvSpPr>
          <p:spPr>
            <a:xfrm flipH="1">
              <a:off x="5134693" y="3175565"/>
              <a:ext cx="1971771" cy="1971771"/>
            </a:xfrm>
            <a:prstGeom prst="pie">
              <a:avLst>
                <a:gd name="adj1" fmla="val 8476213"/>
                <a:gd name="adj2" fmla="val 16200000"/>
              </a:avLst>
            </a:prstGeom>
            <a:solidFill>
              <a:srgbClr val="A8BAEC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1" name="원형 20"/>
            <p:cNvSpPr/>
            <p:nvPr/>
          </p:nvSpPr>
          <p:spPr>
            <a:xfrm flipH="1">
              <a:off x="5134693" y="3175565"/>
              <a:ext cx="1971771" cy="1971771"/>
            </a:xfrm>
            <a:prstGeom prst="pie">
              <a:avLst>
                <a:gd name="adj1" fmla="val 407987"/>
                <a:gd name="adj2" fmla="val 9845601"/>
              </a:avLst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25" name="자유형 24"/>
          <p:cNvSpPr/>
          <p:nvPr/>
        </p:nvSpPr>
        <p:spPr>
          <a:xfrm>
            <a:off x="6927644" y="2682622"/>
            <a:ext cx="1164706" cy="967288"/>
          </a:xfrm>
          <a:custGeom>
            <a:avLst/>
            <a:gdLst>
              <a:gd name="connsiteX0" fmla="*/ 3071004 w 3071004"/>
              <a:gd name="connsiteY0" fmla="*/ 0 h 741872"/>
              <a:gd name="connsiteX1" fmla="*/ 1130060 w 3071004"/>
              <a:gd name="connsiteY1" fmla="*/ 0 h 741872"/>
              <a:gd name="connsiteX2" fmla="*/ 0 w 3071004"/>
              <a:gd name="connsiteY2" fmla="*/ 741872 h 741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71004" h="741872">
                <a:moveTo>
                  <a:pt x="3071004" y="0"/>
                </a:moveTo>
                <a:lnTo>
                  <a:pt x="1130060" y="0"/>
                </a:lnTo>
                <a:lnTo>
                  <a:pt x="0" y="741872"/>
                </a:lnTo>
              </a:path>
            </a:pathLst>
          </a:custGeom>
          <a:ln w="38100">
            <a:solidFill>
              <a:schemeClr val="bg1">
                <a:lumMod val="75000"/>
              </a:schemeClr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6" name="자유형 25"/>
          <p:cNvSpPr/>
          <p:nvPr/>
        </p:nvSpPr>
        <p:spPr>
          <a:xfrm flipH="1">
            <a:off x="4066651" y="2803476"/>
            <a:ext cx="1232971" cy="846435"/>
          </a:xfrm>
          <a:custGeom>
            <a:avLst/>
            <a:gdLst>
              <a:gd name="connsiteX0" fmla="*/ 3071004 w 3071004"/>
              <a:gd name="connsiteY0" fmla="*/ 0 h 741872"/>
              <a:gd name="connsiteX1" fmla="*/ 1130060 w 3071004"/>
              <a:gd name="connsiteY1" fmla="*/ 0 h 741872"/>
              <a:gd name="connsiteX2" fmla="*/ 0 w 3071004"/>
              <a:gd name="connsiteY2" fmla="*/ 741872 h 741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71004" h="741872">
                <a:moveTo>
                  <a:pt x="3071004" y="0"/>
                </a:moveTo>
                <a:lnTo>
                  <a:pt x="1130060" y="0"/>
                </a:lnTo>
                <a:lnTo>
                  <a:pt x="0" y="741872"/>
                </a:lnTo>
              </a:path>
            </a:pathLst>
          </a:custGeom>
          <a:ln w="38100">
            <a:solidFill>
              <a:schemeClr val="bg1">
                <a:lumMod val="75000"/>
              </a:schemeClr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7" name="자유형 26"/>
          <p:cNvSpPr/>
          <p:nvPr/>
        </p:nvSpPr>
        <p:spPr>
          <a:xfrm flipH="1" flipV="1">
            <a:off x="4148808" y="4941168"/>
            <a:ext cx="1308265" cy="616954"/>
          </a:xfrm>
          <a:custGeom>
            <a:avLst/>
            <a:gdLst>
              <a:gd name="connsiteX0" fmla="*/ 3071004 w 3071004"/>
              <a:gd name="connsiteY0" fmla="*/ 0 h 741872"/>
              <a:gd name="connsiteX1" fmla="*/ 1130060 w 3071004"/>
              <a:gd name="connsiteY1" fmla="*/ 0 h 741872"/>
              <a:gd name="connsiteX2" fmla="*/ 0 w 3071004"/>
              <a:gd name="connsiteY2" fmla="*/ 741872 h 741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71004" h="741872">
                <a:moveTo>
                  <a:pt x="3071004" y="0"/>
                </a:moveTo>
                <a:lnTo>
                  <a:pt x="1130060" y="0"/>
                </a:lnTo>
                <a:lnTo>
                  <a:pt x="0" y="741872"/>
                </a:lnTo>
              </a:path>
            </a:pathLst>
          </a:custGeom>
          <a:ln w="38100">
            <a:solidFill>
              <a:schemeClr val="bg1">
                <a:lumMod val="75000"/>
              </a:schemeClr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43" name="그룹 42"/>
          <p:cNvGrpSpPr/>
          <p:nvPr/>
        </p:nvGrpSpPr>
        <p:grpSpPr>
          <a:xfrm>
            <a:off x="5497684" y="4438468"/>
            <a:ext cx="412577" cy="412577"/>
            <a:chOff x="2207568" y="1196752"/>
            <a:chExt cx="1241730" cy="1241730"/>
          </a:xfrm>
        </p:grpSpPr>
        <p:sp>
          <p:nvSpPr>
            <p:cNvPr id="44" name="Freeform 40"/>
            <p:cNvSpPr>
              <a:spLocks/>
            </p:cNvSpPr>
            <p:nvPr/>
          </p:nvSpPr>
          <p:spPr bwMode="auto">
            <a:xfrm>
              <a:off x="2207568" y="1196752"/>
              <a:ext cx="1241730" cy="1241730"/>
            </a:xfrm>
            <a:custGeom>
              <a:avLst/>
              <a:gdLst>
                <a:gd name="T0" fmla="*/ 961 w 1922"/>
                <a:gd name="T1" fmla="*/ 0 h 1922"/>
                <a:gd name="T2" fmla="*/ 0 w 1922"/>
                <a:gd name="T3" fmla="*/ 961 h 1922"/>
                <a:gd name="T4" fmla="*/ 961 w 1922"/>
                <a:gd name="T5" fmla="*/ 1922 h 1922"/>
                <a:gd name="T6" fmla="*/ 1765 w 1922"/>
                <a:gd name="T7" fmla="*/ 1488 h 1922"/>
                <a:gd name="T8" fmla="*/ 1754 w 1922"/>
                <a:gd name="T9" fmla="*/ 1436 h 1922"/>
                <a:gd name="T10" fmla="*/ 1703 w 1922"/>
                <a:gd name="T11" fmla="*/ 1447 h 1922"/>
                <a:gd name="T12" fmla="*/ 961 w 1922"/>
                <a:gd name="T13" fmla="*/ 1848 h 1922"/>
                <a:gd name="T14" fmla="*/ 74 w 1922"/>
                <a:gd name="T15" fmla="*/ 961 h 1922"/>
                <a:gd name="T16" fmla="*/ 961 w 1922"/>
                <a:gd name="T17" fmla="*/ 74 h 1922"/>
                <a:gd name="T18" fmla="*/ 1848 w 1922"/>
                <a:gd name="T19" fmla="*/ 961 h 1922"/>
                <a:gd name="T20" fmla="*/ 1817 w 1922"/>
                <a:gd name="T21" fmla="*/ 1194 h 1922"/>
                <a:gd name="T22" fmla="*/ 1843 w 1922"/>
                <a:gd name="T23" fmla="*/ 1240 h 1922"/>
                <a:gd name="T24" fmla="*/ 1889 w 1922"/>
                <a:gd name="T25" fmla="*/ 1213 h 1922"/>
                <a:gd name="T26" fmla="*/ 1922 w 1922"/>
                <a:gd name="T27" fmla="*/ 961 h 1922"/>
                <a:gd name="T28" fmla="*/ 961 w 1922"/>
                <a:gd name="T29" fmla="*/ 0 h 19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922" h="1922">
                  <a:moveTo>
                    <a:pt x="961" y="0"/>
                  </a:moveTo>
                  <a:cubicBezTo>
                    <a:pt x="431" y="0"/>
                    <a:pt x="0" y="431"/>
                    <a:pt x="0" y="961"/>
                  </a:cubicBezTo>
                  <a:cubicBezTo>
                    <a:pt x="0" y="1491"/>
                    <a:pt x="431" y="1922"/>
                    <a:pt x="961" y="1922"/>
                  </a:cubicBezTo>
                  <a:cubicBezTo>
                    <a:pt x="1286" y="1922"/>
                    <a:pt x="1586" y="1760"/>
                    <a:pt x="1765" y="1488"/>
                  </a:cubicBezTo>
                  <a:cubicBezTo>
                    <a:pt x="1776" y="1471"/>
                    <a:pt x="1772" y="1448"/>
                    <a:pt x="1754" y="1436"/>
                  </a:cubicBezTo>
                  <a:cubicBezTo>
                    <a:pt x="1737" y="1425"/>
                    <a:pt x="1714" y="1430"/>
                    <a:pt x="1703" y="1447"/>
                  </a:cubicBezTo>
                  <a:cubicBezTo>
                    <a:pt x="1538" y="1698"/>
                    <a:pt x="1261" y="1848"/>
                    <a:pt x="961" y="1848"/>
                  </a:cubicBezTo>
                  <a:cubicBezTo>
                    <a:pt x="472" y="1848"/>
                    <a:pt x="74" y="1450"/>
                    <a:pt x="74" y="961"/>
                  </a:cubicBezTo>
                  <a:cubicBezTo>
                    <a:pt x="74" y="472"/>
                    <a:pt x="472" y="74"/>
                    <a:pt x="961" y="74"/>
                  </a:cubicBezTo>
                  <a:cubicBezTo>
                    <a:pt x="1450" y="74"/>
                    <a:pt x="1848" y="472"/>
                    <a:pt x="1848" y="961"/>
                  </a:cubicBezTo>
                  <a:cubicBezTo>
                    <a:pt x="1848" y="1040"/>
                    <a:pt x="1837" y="1118"/>
                    <a:pt x="1817" y="1194"/>
                  </a:cubicBezTo>
                  <a:cubicBezTo>
                    <a:pt x="1812" y="1214"/>
                    <a:pt x="1823" y="1234"/>
                    <a:pt x="1843" y="1240"/>
                  </a:cubicBezTo>
                  <a:cubicBezTo>
                    <a:pt x="1863" y="1245"/>
                    <a:pt x="1883" y="1233"/>
                    <a:pt x="1889" y="1213"/>
                  </a:cubicBezTo>
                  <a:cubicBezTo>
                    <a:pt x="1911" y="1132"/>
                    <a:pt x="1922" y="1047"/>
                    <a:pt x="1922" y="961"/>
                  </a:cubicBezTo>
                  <a:cubicBezTo>
                    <a:pt x="1922" y="431"/>
                    <a:pt x="1491" y="0"/>
                    <a:pt x="961" y="0"/>
                  </a:cubicBezTo>
                </a:path>
              </a:pathLst>
            </a:custGeom>
            <a:solidFill>
              <a:srgbClr val="231F2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5" name="Freeform 41"/>
            <p:cNvSpPr>
              <a:spLocks/>
            </p:cNvSpPr>
            <p:nvPr/>
          </p:nvSpPr>
          <p:spPr bwMode="auto">
            <a:xfrm>
              <a:off x="3341627" y="2018330"/>
              <a:ext cx="65539" cy="78413"/>
            </a:xfrm>
            <a:custGeom>
              <a:avLst/>
              <a:gdLst>
                <a:gd name="T0" fmla="*/ 75 w 103"/>
                <a:gd name="T1" fmla="*/ 8 h 121"/>
                <a:gd name="T2" fmla="*/ 26 w 103"/>
                <a:gd name="T3" fmla="*/ 28 h 121"/>
                <a:gd name="T4" fmla="*/ 9 w 103"/>
                <a:gd name="T5" fmla="*/ 68 h 121"/>
                <a:gd name="T6" fmla="*/ 26 w 103"/>
                <a:gd name="T7" fmla="*/ 117 h 121"/>
                <a:gd name="T8" fmla="*/ 42 w 103"/>
                <a:gd name="T9" fmla="*/ 121 h 121"/>
                <a:gd name="T10" fmla="*/ 76 w 103"/>
                <a:gd name="T11" fmla="*/ 100 h 121"/>
                <a:gd name="T12" fmla="*/ 95 w 103"/>
                <a:gd name="T13" fmla="*/ 56 h 121"/>
                <a:gd name="T14" fmla="*/ 75 w 103"/>
                <a:gd name="T15" fmla="*/ 8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3" h="121">
                  <a:moveTo>
                    <a:pt x="75" y="8"/>
                  </a:moveTo>
                  <a:cubicBezTo>
                    <a:pt x="56" y="0"/>
                    <a:pt x="34" y="9"/>
                    <a:pt x="26" y="28"/>
                  </a:cubicBezTo>
                  <a:cubicBezTo>
                    <a:pt x="21" y="41"/>
                    <a:pt x="15" y="55"/>
                    <a:pt x="9" y="68"/>
                  </a:cubicBezTo>
                  <a:cubicBezTo>
                    <a:pt x="0" y="86"/>
                    <a:pt x="8" y="109"/>
                    <a:pt x="26" y="117"/>
                  </a:cubicBezTo>
                  <a:cubicBezTo>
                    <a:pt x="31" y="120"/>
                    <a:pt x="37" y="121"/>
                    <a:pt x="42" y="121"/>
                  </a:cubicBezTo>
                  <a:cubicBezTo>
                    <a:pt x="56" y="121"/>
                    <a:pt x="69" y="113"/>
                    <a:pt x="76" y="100"/>
                  </a:cubicBezTo>
                  <a:cubicBezTo>
                    <a:pt x="82" y="85"/>
                    <a:pt x="89" y="71"/>
                    <a:pt x="95" y="56"/>
                  </a:cubicBezTo>
                  <a:cubicBezTo>
                    <a:pt x="103" y="37"/>
                    <a:pt x="94" y="16"/>
                    <a:pt x="75" y="8"/>
                  </a:cubicBezTo>
                </a:path>
              </a:pathLst>
            </a:custGeom>
            <a:solidFill>
              <a:srgbClr val="231F2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6" name="Freeform 42"/>
            <p:cNvSpPr>
              <a:spLocks/>
            </p:cNvSpPr>
            <p:nvPr/>
          </p:nvSpPr>
          <p:spPr bwMode="auto">
            <a:xfrm>
              <a:off x="2419400" y="1460079"/>
              <a:ext cx="72561" cy="78413"/>
            </a:xfrm>
            <a:custGeom>
              <a:avLst/>
              <a:gdLst>
                <a:gd name="T0" fmla="*/ 12 w 112"/>
                <a:gd name="T1" fmla="*/ 115 h 120"/>
                <a:gd name="T2" fmla="*/ 25 w 112"/>
                <a:gd name="T3" fmla="*/ 120 h 120"/>
                <a:gd name="T4" fmla="*/ 43 w 112"/>
                <a:gd name="T5" fmla="*/ 111 h 120"/>
                <a:gd name="T6" fmla="*/ 103 w 112"/>
                <a:gd name="T7" fmla="*/ 40 h 120"/>
                <a:gd name="T8" fmla="*/ 102 w 112"/>
                <a:gd name="T9" fmla="*/ 9 h 120"/>
                <a:gd name="T10" fmla="*/ 71 w 112"/>
                <a:gd name="T11" fmla="*/ 9 h 120"/>
                <a:gd name="T12" fmla="*/ 7 w 112"/>
                <a:gd name="T13" fmla="*/ 84 h 120"/>
                <a:gd name="T14" fmla="*/ 12 w 112"/>
                <a:gd name="T15" fmla="*/ 115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2" h="120">
                  <a:moveTo>
                    <a:pt x="12" y="115"/>
                  </a:moveTo>
                  <a:cubicBezTo>
                    <a:pt x="16" y="118"/>
                    <a:pt x="20" y="120"/>
                    <a:pt x="25" y="120"/>
                  </a:cubicBezTo>
                  <a:cubicBezTo>
                    <a:pt x="32" y="120"/>
                    <a:pt x="38" y="117"/>
                    <a:pt x="43" y="111"/>
                  </a:cubicBezTo>
                  <a:cubicBezTo>
                    <a:pt x="61" y="86"/>
                    <a:pt x="82" y="62"/>
                    <a:pt x="103" y="40"/>
                  </a:cubicBezTo>
                  <a:cubicBezTo>
                    <a:pt x="112" y="31"/>
                    <a:pt x="111" y="17"/>
                    <a:pt x="102" y="9"/>
                  </a:cubicBezTo>
                  <a:cubicBezTo>
                    <a:pt x="94" y="0"/>
                    <a:pt x="79" y="0"/>
                    <a:pt x="71" y="9"/>
                  </a:cubicBezTo>
                  <a:cubicBezTo>
                    <a:pt x="48" y="33"/>
                    <a:pt x="27" y="58"/>
                    <a:pt x="7" y="84"/>
                  </a:cubicBezTo>
                  <a:cubicBezTo>
                    <a:pt x="0" y="94"/>
                    <a:pt x="2" y="108"/>
                    <a:pt x="12" y="115"/>
                  </a:cubicBezTo>
                </a:path>
              </a:pathLst>
            </a:custGeom>
            <a:solidFill>
              <a:srgbClr val="231F2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7" name="Freeform 43"/>
            <p:cNvSpPr>
              <a:spLocks/>
            </p:cNvSpPr>
            <p:nvPr/>
          </p:nvSpPr>
          <p:spPr bwMode="auto">
            <a:xfrm>
              <a:off x="2323432" y="1312616"/>
              <a:ext cx="1010003" cy="1011173"/>
            </a:xfrm>
            <a:custGeom>
              <a:avLst/>
              <a:gdLst>
                <a:gd name="T0" fmla="*/ 145 w 1564"/>
                <a:gd name="T1" fmla="*/ 367 h 1564"/>
                <a:gd name="T2" fmla="*/ 115 w 1564"/>
                <a:gd name="T3" fmla="*/ 374 h 1564"/>
                <a:gd name="T4" fmla="*/ 0 w 1564"/>
                <a:gd name="T5" fmla="*/ 782 h 1564"/>
                <a:gd name="T6" fmla="*/ 782 w 1564"/>
                <a:gd name="T7" fmla="*/ 1564 h 1564"/>
                <a:gd name="T8" fmla="*/ 1564 w 1564"/>
                <a:gd name="T9" fmla="*/ 782 h 1564"/>
                <a:gd name="T10" fmla="*/ 782 w 1564"/>
                <a:gd name="T11" fmla="*/ 0 h 1564"/>
                <a:gd name="T12" fmla="*/ 305 w 1564"/>
                <a:gd name="T13" fmla="*/ 163 h 1564"/>
                <a:gd name="T14" fmla="*/ 270 w 1564"/>
                <a:gd name="T15" fmla="*/ 191 h 1564"/>
                <a:gd name="T16" fmla="*/ 267 w 1564"/>
                <a:gd name="T17" fmla="*/ 223 h 1564"/>
                <a:gd name="T18" fmla="*/ 284 w 1564"/>
                <a:gd name="T19" fmla="*/ 230 h 1564"/>
                <a:gd name="T20" fmla="*/ 299 w 1564"/>
                <a:gd name="T21" fmla="*/ 225 h 1564"/>
                <a:gd name="T22" fmla="*/ 332 w 1564"/>
                <a:gd name="T23" fmla="*/ 198 h 1564"/>
                <a:gd name="T24" fmla="*/ 782 w 1564"/>
                <a:gd name="T25" fmla="*/ 45 h 1564"/>
                <a:gd name="T26" fmla="*/ 1520 w 1564"/>
                <a:gd name="T27" fmla="*/ 782 h 1564"/>
                <a:gd name="T28" fmla="*/ 782 w 1564"/>
                <a:gd name="T29" fmla="*/ 1520 h 1564"/>
                <a:gd name="T30" fmla="*/ 45 w 1564"/>
                <a:gd name="T31" fmla="*/ 782 h 1564"/>
                <a:gd name="T32" fmla="*/ 153 w 1564"/>
                <a:gd name="T33" fmla="*/ 398 h 1564"/>
                <a:gd name="T34" fmla="*/ 145 w 1564"/>
                <a:gd name="T35" fmla="*/ 367 h 15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64" h="1564">
                  <a:moveTo>
                    <a:pt x="145" y="367"/>
                  </a:moveTo>
                  <a:cubicBezTo>
                    <a:pt x="135" y="361"/>
                    <a:pt x="121" y="364"/>
                    <a:pt x="115" y="374"/>
                  </a:cubicBezTo>
                  <a:cubicBezTo>
                    <a:pt x="40" y="497"/>
                    <a:pt x="0" y="638"/>
                    <a:pt x="0" y="782"/>
                  </a:cubicBezTo>
                  <a:cubicBezTo>
                    <a:pt x="0" y="1213"/>
                    <a:pt x="351" y="1564"/>
                    <a:pt x="782" y="1564"/>
                  </a:cubicBezTo>
                  <a:cubicBezTo>
                    <a:pt x="1213" y="1564"/>
                    <a:pt x="1564" y="1213"/>
                    <a:pt x="1564" y="782"/>
                  </a:cubicBezTo>
                  <a:cubicBezTo>
                    <a:pt x="1564" y="351"/>
                    <a:pt x="1213" y="0"/>
                    <a:pt x="782" y="0"/>
                  </a:cubicBezTo>
                  <a:cubicBezTo>
                    <a:pt x="608" y="0"/>
                    <a:pt x="442" y="56"/>
                    <a:pt x="305" y="163"/>
                  </a:cubicBezTo>
                  <a:cubicBezTo>
                    <a:pt x="293" y="172"/>
                    <a:pt x="281" y="181"/>
                    <a:pt x="270" y="191"/>
                  </a:cubicBezTo>
                  <a:cubicBezTo>
                    <a:pt x="260" y="199"/>
                    <a:pt x="259" y="213"/>
                    <a:pt x="267" y="223"/>
                  </a:cubicBezTo>
                  <a:cubicBezTo>
                    <a:pt x="272" y="228"/>
                    <a:pt x="278" y="230"/>
                    <a:pt x="284" y="230"/>
                  </a:cubicBezTo>
                  <a:cubicBezTo>
                    <a:pt x="289" y="230"/>
                    <a:pt x="295" y="229"/>
                    <a:pt x="299" y="225"/>
                  </a:cubicBezTo>
                  <a:cubicBezTo>
                    <a:pt x="310" y="216"/>
                    <a:pt x="321" y="206"/>
                    <a:pt x="332" y="198"/>
                  </a:cubicBezTo>
                  <a:cubicBezTo>
                    <a:pt x="462" y="98"/>
                    <a:pt x="617" y="45"/>
                    <a:pt x="782" y="45"/>
                  </a:cubicBezTo>
                  <a:cubicBezTo>
                    <a:pt x="1189" y="45"/>
                    <a:pt x="1520" y="375"/>
                    <a:pt x="1520" y="782"/>
                  </a:cubicBezTo>
                  <a:cubicBezTo>
                    <a:pt x="1520" y="1189"/>
                    <a:pt x="1189" y="1520"/>
                    <a:pt x="782" y="1520"/>
                  </a:cubicBezTo>
                  <a:cubicBezTo>
                    <a:pt x="375" y="1520"/>
                    <a:pt x="45" y="1189"/>
                    <a:pt x="45" y="782"/>
                  </a:cubicBezTo>
                  <a:cubicBezTo>
                    <a:pt x="45" y="646"/>
                    <a:pt x="82" y="513"/>
                    <a:pt x="153" y="398"/>
                  </a:cubicBezTo>
                  <a:cubicBezTo>
                    <a:pt x="159" y="387"/>
                    <a:pt x="156" y="373"/>
                    <a:pt x="145" y="367"/>
                  </a:cubicBezTo>
                </a:path>
              </a:pathLst>
            </a:custGeom>
            <a:solidFill>
              <a:srgbClr val="231F2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8" name="Freeform 44"/>
            <p:cNvSpPr>
              <a:spLocks/>
            </p:cNvSpPr>
            <p:nvPr/>
          </p:nvSpPr>
          <p:spPr bwMode="auto">
            <a:xfrm>
              <a:off x="2715495" y="1502211"/>
              <a:ext cx="266837" cy="591022"/>
            </a:xfrm>
            <a:custGeom>
              <a:avLst/>
              <a:gdLst>
                <a:gd name="T0" fmla="*/ 183 w 412"/>
                <a:gd name="T1" fmla="*/ 726 h 915"/>
                <a:gd name="T2" fmla="*/ 60 w 412"/>
                <a:gd name="T3" fmla="*/ 699 h 915"/>
                <a:gd name="T4" fmla="*/ 7 w 412"/>
                <a:gd name="T5" fmla="*/ 722 h 915"/>
                <a:gd name="T6" fmla="*/ 27 w 412"/>
                <a:gd name="T7" fmla="*/ 771 h 915"/>
                <a:gd name="T8" fmla="*/ 166 w 412"/>
                <a:gd name="T9" fmla="*/ 802 h 915"/>
                <a:gd name="T10" fmla="*/ 166 w 412"/>
                <a:gd name="T11" fmla="*/ 880 h 915"/>
                <a:gd name="T12" fmla="*/ 201 w 412"/>
                <a:gd name="T13" fmla="*/ 915 h 915"/>
                <a:gd name="T14" fmla="*/ 236 w 412"/>
                <a:gd name="T15" fmla="*/ 880 h 915"/>
                <a:gd name="T16" fmla="*/ 236 w 412"/>
                <a:gd name="T17" fmla="*/ 799 h 915"/>
                <a:gd name="T18" fmla="*/ 412 w 412"/>
                <a:gd name="T19" fmla="*/ 609 h 915"/>
                <a:gd name="T20" fmla="*/ 239 w 412"/>
                <a:gd name="T21" fmla="*/ 405 h 915"/>
                <a:gd name="T22" fmla="*/ 101 w 412"/>
                <a:gd name="T23" fmla="*/ 278 h 915"/>
                <a:gd name="T24" fmla="*/ 219 w 412"/>
                <a:gd name="T25" fmla="*/ 183 h 915"/>
                <a:gd name="T26" fmla="*/ 323 w 412"/>
                <a:gd name="T27" fmla="*/ 202 h 915"/>
                <a:gd name="T28" fmla="*/ 375 w 412"/>
                <a:gd name="T29" fmla="*/ 180 h 915"/>
                <a:gd name="T30" fmla="*/ 353 w 412"/>
                <a:gd name="T31" fmla="*/ 130 h 915"/>
                <a:gd name="T32" fmla="*/ 243 w 412"/>
                <a:gd name="T33" fmla="*/ 108 h 915"/>
                <a:gd name="T34" fmla="*/ 243 w 412"/>
                <a:gd name="T35" fmla="*/ 34 h 915"/>
                <a:gd name="T36" fmla="*/ 208 w 412"/>
                <a:gd name="T37" fmla="*/ 0 h 915"/>
                <a:gd name="T38" fmla="*/ 174 w 412"/>
                <a:gd name="T39" fmla="*/ 34 h 915"/>
                <a:gd name="T40" fmla="*/ 174 w 412"/>
                <a:gd name="T41" fmla="*/ 112 h 915"/>
                <a:gd name="T42" fmla="*/ 5 w 412"/>
                <a:gd name="T43" fmla="*/ 292 h 915"/>
                <a:gd name="T44" fmla="*/ 189 w 412"/>
                <a:gd name="T45" fmla="*/ 485 h 915"/>
                <a:gd name="T46" fmla="*/ 315 w 412"/>
                <a:gd name="T47" fmla="*/ 617 h 915"/>
                <a:gd name="T48" fmla="*/ 183 w 412"/>
                <a:gd name="T49" fmla="*/ 726 h 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12" h="915">
                  <a:moveTo>
                    <a:pt x="183" y="726"/>
                  </a:moveTo>
                  <a:cubicBezTo>
                    <a:pt x="138" y="726"/>
                    <a:pt x="95" y="715"/>
                    <a:pt x="60" y="699"/>
                  </a:cubicBezTo>
                  <a:cubicBezTo>
                    <a:pt x="39" y="690"/>
                    <a:pt x="14" y="700"/>
                    <a:pt x="7" y="722"/>
                  </a:cubicBezTo>
                  <a:cubicBezTo>
                    <a:pt x="0" y="741"/>
                    <a:pt x="9" y="763"/>
                    <a:pt x="27" y="771"/>
                  </a:cubicBezTo>
                  <a:cubicBezTo>
                    <a:pt x="66" y="789"/>
                    <a:pt x="117" y="801"/>
                    <a:pt x="166" y="802"/>
                  </a:cubicBezTo>
                  <a:lnTo>
                    <a:pt x="166" y="880"/>
                  </a:lnTo>
                  <a:cubicBezTo>
                    <a:pt x="166" y="899"/>
                    <a:pt x="182" y="915"/>
                    <a:pt x="201" y="915"/>
                  </a:cubicBezTo>
                  <a:cubicBezTo>
                    <a:pt x="220" y="915"/>
                    <a:pt x="236" y="899"/>
                    <a:pt x="236" y="880"/>
                  </a:cubicBezTo>
                  <a:lnTo>
                    <a:pt x="236" y="799"/>
                  </a:lnTo>
                  <a:cubicBezTo>
                    <a:pt x="351" y="780"/>
                    <a:pt x="412" y="697"/>
                    <a:pt x="412" y="609"/>
                  </a:cubicBezTo>
                  <a:cubicBezTo>
                    <a:pt x="412" y="510"/>
                    <a:pt x="354" y="452"/>
                    <a:pt x="239" y="405"/>
                  </a:cubicBezTo>
                  <a:cubicBezTo>
                    <a:pt x="142" y="365"/>
                    <a:pt x="101" y="336"/>
                    <a:pt x="101" y="278"/>
                  </a:cubicBezTo>
                  <a:cubicBezTo>
                    <a:pt x="101" y="234"/>
                    <a:pt x="134" y="183"/>
                    <a:pt x="219" y="183"/>
                  </a:cubicBezTo>
                  <a:cubicBezTo>
                    <a:pt x="264" y="183"/>
                    <a:pt x="298" y="192"/>
                    <a:pt x="323" y="202"/>
                  </a:cubicBezTo>
                  <a:cubicBezTo>
                    <a:pt x="344" y="211"/>
                    <a:pt x="367" y="201"/>
                    <a:pt x="375" y="180"/>
                  </a:cubicBezTo>
                  <a:cubicBezTo>
                    <a:pt x="383" y="160"/>
                    <a:pt x="373" y="138"/>
                    <a:pt x="353" y="130"/>
                  </a:cubicBezTo>
                  <a:cubicBezTo>
                    <a:pt x="325" y="118"/>
                    <a:pt x="289" y="109"/>
                    <a:pt x="243" y="108"/>
                  </a:cubicBezTo>
                  <a:lnTo>
                    <a:pt x="243" y="34"/>
                  </a:lnTo>
                  <a:cubicBezTo>
                    <a:pt x="243" y="15"/>
                    <a:pt x="227" y="0"/>
                    <a:pt x="208" y="0"/>
                  </a:cubicBezTo>
                  <a:cubicBezTo>
                    <a:pt x="189" y="0"/>
                    <a:pt x="174" y="15"/>
                    <a:pt x="174" y="34"/>
                  </a:cubicBezTo>
                  <a:lnTo>
                    <a:pt x="174" y="112"/>
                  </a:lnTo>
                  <a:cubicBezTo>
                    <a:pt x="71" y="129"/>
                    <a:pt x="5" y="199"/>
                    <a:pt x="5" y="292"/>
                  </a:cubicBezTo>
                  <a:cubicBezTo>
                    <a:pt x="5" y="389"/>
                    <a:pt x="76" y="440"/>
                    <a:pt x="189" y="485"/>
                  </a:cubicBezTo>
                  <a:cubicBezTo>
                    <a:pt x="272" y="518"/>
                    <a:pt x="315" y="556"/>
                    <a:pt x="315" y="617"/>
                  </a:cubicBezTo>
                  <a:cubicBezTo>
                    <a:pt x="315" y="681"/>
                    <a:pt x="262" y="726"/>
                    <a:pt x="183" y="726"/>
                  </a:cubicBezTo>
                </a:path>
              </a:pathLst>
            </a:custGeom>
            <a:solidFill>
              <a:srgbClr val="231F2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</p:grpSp>
      <p:grpSp>
        <p:nvGrpSpPr>
          <p:cNvPr id="49" name="그룹 48"/>
          <p:cNvGrpSpPr/>
          <p:nvPr/>
        </p:nvGrpSpPr>
        <p:grpSpPr>
          <a:xfrm>
            <a:off x="6374549" y="3718582"/>
            <a:ext cx="585547" cy="502506"/>
            <a:chOff x="8307377" y="2907788"/>
            <a:chExt cx="1287374" cy="1104802"/>
          </a:xfrm>
        </p:grpSpPr>
        <p:sp>
          <p:nvSpPr>
            <p:cNvPr id="50" name="Freeform 37"/>
            <p:cNvSpPr>
              <a:spLocks noEditPoints="1"/>
            </p:cNvSpPr>
            <p:nvPr/>
          </p:nvSpPr>
          <p:spPr bwMode="auto">
            <a:xfrm>
              <a:off x="8307377" y="2907788"/>
              <a:ext cx="1219494" cy="1048624"/>
            </a:xfrm>
            <a:custGeom>
              <a:avLst/>
              <a:gdLst>
                <a:gd name="T0" fmla="*/ 74 w 1888"/>
                <a:gd name="T1" fmla="*/ 300 h 1624"/>
                <a:gd name="T2" fmla="*/ 74 w 1888"/>
                <a:gd name="T3" fmla="*/ 297 h 1624"/>
                <a:gd name="T4" fmla="*/ 74 w 1888"/>
                <a:gd name="T5" fmla="*/ 75 h 1624"/>
                <a:gd name="T6" fmla="*/ 515 w 1888"/>
                <a:gd name="T7" fmla="*/ 75 h 1624"/>
                <a:gd name="T8" fmla="*/ 650 w 1888"/>
                <a:gd name="T9" fmla="*/ 316 h 1624"/>
                <a:gd name="T10" fmla="*/ 683 w 1888"/>
                <a:gd name="T11" fmla="*/ 335 h 1624"/>
                <a:gd name="T12" fmla="*/ 688 w 1888"/>
                <a:gd name="T13" fmla="*/ 334 h 1624"/>
                <a:gd name="T14" fmla="*/ 691 w 1888"/>
                <a:gd name="T15" fmla="*/ 335 h 1624"/>
                <a:gd name="T16" fmla="*/ 1627 w 1888"/>
                <a:gd name="T17" fmla="*/ 335 h 1624"/>
                <a:gd name="T18" fmla="*/ 1629 w 1888"/>
                <a:gd name="T19" fmla="*/ 449 h 1624"/>
                <a:gd name="T20" fmla="*/ 247 w 1888"/>
                <a:gd name="T21" fmla="*/ 449 h 1624"/>
                <a:gd name="T22" fmla="*/ 210 w 1888"/>
                <a:gd name="T23" fmla="*/ 486 h 1624"/>
                <a:gd name="T24" fmla="*/ 210 w 1888"/>
                <a:gd name="T25" fmla="*/ 1550 h 1624"/>
                <a:gd name="T26" fmla="*/ 74 w 1888"/>
                <a:gd name="T27" fmla="*/ 1550 h 1624"/>
                <a:gd name="T28" fmla="*/ 74 w 1888"/>
                <a:gd name="T29" fmla="*/ 302 h 1624"/>
                <a:gd name="T30" fmla="*/ 74 w 1888"/>
                <a:gd name="T31" fmla="*/ 300 h 1624"/>
                <a:gd name="T32" fmla="*/ 1247 w 1888"/>
                <a:gd name="T33" fmla="*/ 1550 h 1624"/>
                <a:gd name="T34" fmla="*/ 284 w 1888"/>
                <a:gd name="T35" fmla="*/ 1550 h 1624"/>
                <a:gd name="T36" fmla="*/ 284 w 1888"/>
                <a:gd name="T37" fmla="*/ 523 h 1624"/>
                <a:gd name="T38" fmla="*/ 1814 w 1888"/>
                <a:gd name="T39" fmla="*/ 523 h 1624"/>
                <a:gd name="T40" fmla="*/ 1814 w 1888"/>
                <a:gd name="T41" fmla="*/ 954 h 1624"/>
                <a:gd name="T42" fmla="*/ 1851 w 1888"/>
                <a:gd name="T43" fmla="*/ 991 h 1624"/>
                <a:gd name="T44" fmla="*/ 1888 w 1888"/>
                <a:gd name="T45" fmla="*/ 954 h 1624"/>
                <a:gd name="T46" fmla="*/ 1888 w 1888"/>
                <a:gd name="T47" fmla="*/ 486 h 1624"/>
                <a:gd name="T48" fmla="*/ 1851 w 1888"/>
                <a:gd name="T49" fmla="*/ 449 h 1624"/>
                <a:gd name="T50" fmla="*/ 1703 w 1888"/>
                <a:gd name="T51" fmla="*/ 449 h 1624"/>
                <a:gd name="T52" fmla="*/ 1701 w 1888"/>
                <a:gd name="T53" fmla="*/ 297 h 1624"/>
                <a:gd name="T54" fmla="*/ 1664 w 1888"/>
                <a:gd name="T55" fmla="*/ 260 h 1624"/>
                <a:gd name="T56" fmla="*/ 704 w 1888"/>
                <a:gd name="T57" fmla="*/ 260 h 1624"/>
                <a:gd name="T58" fmla="*/ 569 w 1888"/>
                <a:gd name="T59" fmla="*/ 19 h 1624"/>
                <a:gd name="T60" fmla="*/ 536 w 1888"/>
                <a:gd name="T61" fmla="*/ 0 h 1624"/>
                <a:gd name="T62" fmla="*/ 37 w 1888"/>
                <a:gd name="T63" fmla="*/ 0 h 1624"/>
                <a:gd name="T64" fmla="*/ 0 w 1888"/>
                <a:gd name="T65" fmla="*/ 38 h 1624"/>
                <a:gd name="T66" fmla="*/ 0 w 1888"/>
                <a:gd name="T67" fmla="*/ 297 h 1624"/>
                <a:gd name="T68" fmla="*/ 0 w 1888"/>
                <a:gd name="T69" fmla="*/ 300 h 1624"/>
                <a:gd name="T70" fmla="*/ 0 w 1888"/>
                <a:gd name="T71" fmla="*/ 302 h 1624"/>
                <a:gd name="T72" fmla="*/ 0 w 1888"/>
                <a:gd name="T73" fmla="*/ 1587 h 1624"/>
                <a:gd name="T74" fmla="*/ 37 w 1888"/>
                <a:gd name="T75" fmla="*/ 1624 h 1624"/>
                <a:gd name="T76" fmla="*/ 239 w 1888"/>
                <a:gd name="T77" fmla="*/ 1624 h 1624"/>
                <a:gd name="T78" fmla="*/ 243 w 1888"/>
                <a:gd name="T79" fmla="*/ 1624 h 1624"/>
                <a:gd name="T80" fmla="*/ 247 w 1888"/>
                <a:gd name="T81" fmla="*/ 1624 h 1624"/>
                <a:gd name="T82" fmla="*/ 1247 w 1888"/>
                <a:gd name="T83" fmla="*/ 1624 h 1624"/>
                <a:gd name="T84" fmla="*/ 1284 w 1888"/>
                <a:gd name="T85" fmla="*/ 1587 h 1624"/>
                <a:gd name="T86" fmla="*/ 1247 w 1888"/>
                <a:gd name="T87" fmla="*/ 1550 h 16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88" h="1624">
                  <a:moveTo>
                    <a:pt x="74" y="300"/>
                  </a:moveTo>
                  <a:cubicBezTo>
                    <a:pt x="74" y="299"/>
                    <a:pt x="74" y="298"/>
                    <a:pt x="74" y="297"/>
                  </a:cubicBezTo>
                  <a:lnTo>
                    <a:pt x="74" y="75"/>
                  </a:lnTo>
                  <a:lnTo>
                    <a:pt x="515" y="75"/>
                  </a:lnTo>
                  <a:lnTo>
                    <a:pt x="650" y="316"/>
                  </a:lnTo>
                  <a:cubicBezTo>
                    <a:pt x="657" y="328"/>
                    <a:pt x="670" y="335"/>
                    <a:pt x="683" y="335"/>
                  </a:cubicBezTo>
                  <a:cubicBezTo>
                    <a:pt x="684" y="335"/>
                    <a:pt x="686" y="334"/>
                    <a:pt x="688" y="334"/>
                  </a:cubicBezTo>
                  <a:cubicBezTo>
                    <a:pt x="689" y="334"/>
                    <a:pt x="690" y="335"/>
                    <a:pt x="691" y="335"/>
                  </a:cubicBezTo>
                  <a:lnTo>
                    <a:pt x="1627" y="335"/>
                  </a:lnTo>
                  <a:lnTo>
                    <a:pt x="1629" y="449"/>
                  </a:lnTo>
                  <a:lnTo>
                    <a:pt x="247" y="449"/>
                  </a:lnTo>
                  <a:cubicBezTo>
                    <a:pt x="227" y="449"/>
                    <a:pt x="210" y="466"/>
                    <a:pt x="210" y="486"/>
                  </a:cubicBezTo>
                  <a:lnTo>
                    <a:pt x="210" y="1550"/>
                  </a:lnTo>
                  <a:lnTo>
                    <a:pt x="74" y="1550"/>
                  </a:lnTo>
                  <a:lnTo>
                    <a:pt x="74" y="302"/>
                  </a:lnTo>
                  <a:cubicBezTo>
                    <a:pt x="74" y="301"/>
                    <a:pt x="74" y="301"/>
                    <a:pt x="74" y="300"/>
                  </a:cubicBezTo>
                  <a:close/>
                  <a:moveTo>
                    <a:pt x="1247" y="1550"/>
                  </a:moveTo>
                  <a:lnTo>
                    <a:pt x="284" y="1550"/>
                  </a:lnTo>
                  <a:lnTo>
                    <a:pt x="284" y="523"/>
                  </a:lnTo>
                  <a:lnTo>
                    <a:pt x="1814" y="523"/>
                  </a:lnTo>
                  <a:lnTo>
                    <a:pt x="1814" y="954"/>
                  </a:lnTo>
                  <a:cubicBezTo>
                    <a:pt x="1814" y="975"/>
                    <a:pt x="1830" y="991"/>
                    <a:pt x="1851" y="991"/>
                  </a:cubicBezTo>
                  <a:cubicBezTo>
                    <a:pt x="1872" y="991"/>
                    <a:pt x="1888" y="975"/>
                    <a:pt x="1888" y="954"/>
                  </a:cubicBezTo>
                  <a:lnTo>
                    <a:pt x="1888" y="486"/>
                  </a:lnTo>
                  <a:cubicBezTo>
                    <a:pt x="1888" y="466"/>
                    <a:pt x="1872" y="449"/>
                    <a:pt x="1851" y="449"/>
                  </a:cubicBezTo>
                  <a:lnTo>
                    <a:pt x="1703" y="449"/>
                  </a:lnTo>
                  <a:lnTo>
                    <a:pt x="1701" y="297"/>
                  </a:lnTo>
                  <a:cubicBezTo>
                    <a:pt x="1701" y="277"/>
                    <a:pt x="1684" y="260"/>
                    <a:pt x="1664" y="260"/>
                  </a:cubicBezTo>
                  <a:lnTo>
                    <a:pt x="704" y="260"/>
                  </a:lnTo>
                  <a:lnTo>
                    <a:pt x="569" y="19"/>
                  </a:lnTo>
                  <a:cubicBezTo>
                    <a:pt x="562" y="8"/>
                    <a:pt x="550" y="0"/>
                    <a:pt x="536" y="0"/>
                  </a:cubicBezTo>
                  <a:lnTo>
                    <a:pt x="37" y="0"/>
                  </a:lnTo>
                  <a:cubicBezTo>
                    <a:pt x="17" y="0"/>
                    <a:pt x="0" y="17"/>
                    <a:pt x="0" y="38"/>
                  </a:cubicBezTo>
                  <a:lnTo>
                    <a:pt x="0" y="297"/>
                  </a:lnTo>
                  <a:cubicBezTo>
                    <a:pt x="0" y="298"/>
                    <a:pt x="0" y="299"/>
                    <a:pt x="0" y="300"/>
                  </a:cubicBezTo>
                  <a:cubicBezTo>
                    <a:pt x="0" y="301"/>
                    <a:pt x="0" y="301"/>
                    <a:pt x="0" y="302"/>
                  </a:cubicBezTo>
                  <a:lnTo>
                    <a:pt x="0" y="1587"/>
                  </a:lnTo>
                  <a:cubicBezTo>
                    <a:pt x="0" y="1608"/>
                    <a:pt x="17" y="1624"/>
                    <a:pt x="37" y="1624"/>
                  </a:cubicBezTo>
                  <a:lnTo>
                    <a:pt x="239" y="1624"/>
                  </a:lnTo>
                  <a:cubicBezTo>
                    <a:pt x="240" y="1624"/>
                    <a:pt x="242" y="1624"/>
                    <a:pt x="243" y="1624"/>
                  </a:cubicBezTo>
                  <a:cubicBezTo>
                    <a:pt x="244" y="1624"/>
                    <a:pt x="246" y="1624"/>
                    <a:pt x="247" y="1624"/>
                  </a:cubicBezTo>
                  <a:lnTo>
                    <a:pt x="1247" y="1624"/>
                  </a:lnTo>
                  <a:cubicBezTo>
                    <a:pt x="1267" y="1624"/>
                    <a:pt x="1284" y="1608"/>
                    <a:pt x="1284" y="1587"/>
                  </a:cubicBezTo>
                  <a:cubicBezTo>
                    <a:pt x="1284" y="1567"/>
                    <a:pt x="1267" y="1550"/>
                    <a:pt x="1247" y="1550"/>
                  </a:cubicBezTo>
                </a:path>
              </a:pathLst>
            </a:custGeom>
            <a:solidFill>
              <a:srgbClr val="3935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1" name="Freeform 38"/>
            <p:cNvSpPr>
              <a:spLocks noEditPoints="1"/>
            </p:cNvSpPr>
            <p:nvPr/>
          </p:nvSpPr>
          <p:spPr bwMode="auto">
            <a:xfrm>
              <a:off x="9104378" y="3522217"/>
              <a:ext cx="490373" cy="490373"/>
            </a:xfrm>
            <a:custGeom>
              <a:avLst/>
              <a:gdLst>
                <a:gd name="T0" fmla="*/ 379 w 758"/>
                <a:gd name="T1" fmla="*/ 684 h 758"/>
                <a:gd name="T2" fmla="*/ 75 w 758"/>
                <a:gd name="T3" fmla="*/ 379 h 758"/>
                <a:gd name="T4" fmla="*/ 379 w 758"/>
                <a:gd name="T5" fmla="*/ 74 h 758"/>
                <a:gd name="T6" fmla="*/ 684 w 758"/>
                <a:gd name="T7" fmla="*/ 379 h 758"/>
                <a:gd name="T8" fmla="*/ 379 w 758"/>
                <a:gd name="T9" fmla="*/ 684 h 758"/>
                <a:gd name="T10" fmla="*/ 379 w 758"/>
                <a:gd name="T11" fmla="*/ 0 h 758"/>
                <a:gd name="T12" fmla="*/ 0 w 758"/>
                <a:gd name="T13" fmla="*/ 379 h 758"/>
                <a:gd name="T14" fmla="*/ 379 w 758"/>
                <a:gd name="T15" fmla="*/ 758 h 758"/>
                <a:gd name="T16" fmla="*/ 758 w 758"/>
                <a:gd name="T17" fmla="*/ 379 h 758"/>
                <a:gd name="T18" fmla="*/ 379 w 758"/>
                <a:gd name="T19" fmla="*/ 0 h 7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58" h="758">
                  <a:moveTo>
                    <a:pt x="379" y="684"/>
                  </a:moveTo>
                  <a:cubicBezTo>
                    <a:pt x="211" y="684"/>
                    <a:pt x="75" y="547"/>
                    <a:pt x="75" y="379"/>
                  </a:cubicBezTo>
                  <a:cubicBezTo>
                    <a:pt x="75" y="211"/>
                    <a:pt x="211" y="74"/>
                    <a:pt x="379" y="74"/>
                  </a:cubicBezTo>
                  <a:cubicBezTo>
                    <a:pt x="547" y="74"/>
                    <a:pt x="684" y="211"/>
                    <a:pt x="684" y="379"/>
                  </a:cubicBezTo>
                  <a:cubicBezTo>
                    <a:pt x="684" y="547"/>
                    <a:pt x="547" y="684"/>
                    <a:pt x="379" y="684"/>
                  </a:cubicBezTo>
                  <a:close/>
                  <a:moveTo>
                    <a:pt x="379" y="0"/>
                  </a:moveTo>
                  <a:cubicBezTo>
                    <a:pt x="170" y="0"/>
                    <a:pt x="0" y="170"/>
                    <a:pt x="0" y="379"/>
                  </a:cubicBezTo>
                  <a:cubicBezTo>
                    <a:pt x="0" y="588"/>
                    <a:pt x="170" y="758"/>
                    <a:pt x="379" y="758"/>
                  </a:cubicBezTo>
                  <a:cubicBezTo>
                    <a:pt x="588" y="758"/>
                    <a:pt x="758" y="588"/>
                    <a:pt x="758" y="379"/>
                  </a:cubicBezTo>
                  <a:cubicBezTo>
                    <a:pt x="758" y="170"/>
                    <a:pt x="588" y="0"/>
                    <a:pt x="379" y="0"/>
                  </a:cubicBezTo>
                  <a:close/>
                </a:path>
              </a:pathLst>
            </a:custGeom>
            <a:solidFill>
              <a:srgbClr val="3935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2" name="Freeform 39"/>
            <p:cNvSpPr>
              <a:spLocks/>
            </p:cNvSpPr>
            <p:nvPr/>
          </p:nvSpPr>
          <p:spPr bwMode="auto">
            <a:xfrm>
              <a:off x="9231945" y="3602970"/>
              <a:ext cx="235239" cy="319503"/>
            </a:xfrm>
            <a:custGeom>
              <a:avLst/>
              <a:gdLst>
                <a:gd name="T0" fmla="*/ 209 w 365"/>
                <a:gd name="T1" fmla="*/ 15 h 494"/>
                <a:gd name="T2" fmla="*/ 156 w 365"/>
                <a:gd name="T3" fmla="*/ 15 h 494"/>
                <a:gd name="T4" fmla="*/ 14 w 365"/>
                <a:gd name="T5" fmla="*/ 156 h 494"/>
                <a:gd name="T6" fmla="*/ 14 w 365"/>
                <a:gd name="T7" fmla="*/ 209 h 494"/>
                <a:gd name="T8" fmla="*/ 41 w 365"/>
                <a:gd name="T9" fmla="*/ 220 h 494"/>
                <a:gd name="T10" fmla="*/ 67 w 365"/>
                <a:gd name="T11" fmla="*/ 209 h 494"/>
                <a:gd name="T12" fmla="*/ 145 w 365"/>
                <a:gd name="T13" fmla="*/ 130 h 494"/>
                <a:gd name="T14" fmla="*/ 145 w 365"/>
                <a:gd name="T15" fmla="*/ 457 h 494"/>
                <a:gd name="T16" fmla="*/ 182 w 365"/>
                <a:gd name="T17" fmla="*/ 494 h 494"/>
                <a:gd name="T18" fmla="*/ 219 w 365"/>
                <a:gd name="T19" fmla="*/ 457 h 494"/>
                <a:gd name="T20" fmla="*/ 219 w 365"/>
                <a:gd name="T21" fmla="*/ 130 h 494"/>
                <a:gd name="T22" fmla="*/ 298 w 365"/>
                <a:gd name="T23" fmla="*/ 209 h 494"/>
                <a:gd name="T24" fmla="*/ 324 w 365"/>
                <a:gd name="T25" fmla="*/ 220 h 494"/>
                <a:gd name="T26" fmla="*/ 350 w 365"/>
                <a:gd name="T27" fmla="*/ 209 h 494"/>
                <a:gd name="T28" fmla="*/ 350 w 365"/>
                <a:gd name="T29" fmla="*/ 156 h 494"/>
                <a:gd name="T30" fmla="*/ 209 w 365"/>
                <a:gd name="T31" fmla="*/ 15 h 4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65" h="494">
                  <a:moveTo>
                    <a:pt x="209" y="15"/>
                  </a:moveTo>
                  <a:cubicBezTo>
                    <a:pt x="194" y="0"/>
                    <a:pt x="170" y="0"/>
                    <a:pt x="156" y="15"/>
                  </a:cubicBezTo>
                  <a:lnTo>
                    <a:pt x="14" y="156"/>
                  </a:lnTo>
                  <a:cubicBezTo>
                    <a:pt x="0" y="171"/>
                    <a:pt x="0" y="194"/>
                    <a:pt x="14" y="209"/>
                  </a:cubicBezTo>
                  <a:cubicBezTo>
                    <a:pt x="22" y="216"/>
                    <a:pt x="31" y="220"/>
                    <a:pt x="41" y="220"/>
                  </a:cubicBezTo>
                  <a:cubicBezTo>
                    <a:pt x="50" y="220"/>
                    <a:pt x="60" y="216"/>
                    <a:pt x="67" y="209"/>
                  </a:cubicBezTo>
                  <a:lnTo>
                    <a:pt x="145" y="130"/>
                  </a:lnTo>
                  <a:lnTo>
                    <a:pt x="145" y="457"/>
                  </a:lnTo>
                  <a:cubicBezTo>
                    <a:pt x="145" y="477"/>
                    <a:pt x="162" y="494"/>
                    <a:pt x="182" y="494"/>
                  </a:cubicBezTo>
                  <a:cubicBezTo>
                    <a:pt x="203" y="494"/>
                    <a:pt x="219" y="477"/>
                    <a:pt x="219" y="457"/>
                  </a:cubicBezTo>
                  <a:lnTo>
                    <a:pt x="219" y="130"/>
                  </a:lnTo>
                  <a:lnTo>
                    <a:pt x="298" y="209"/>
                  </a:lnTo>
                  <a:cubicBezTo>
                    <a:pt x="305" y="216"/>
                    <a:pt x="314" y="220"/>
                    <a:pt x="324" y="220"/>
                  </a:cubicBezTo>
                  <a:cubicBezTo>
                    <a:pt x="333" y="220"/>
                    <a:pt x="343" y="216"/>
                    <a:pt x="350" y="209"/>
                  </a:cubicBezTo>
                  <a:cubicBezTo>
                    <a:pt x="365" y="194"/>
                    <a:pt x="365" y="171"/>
                    <a:pt x="350" y="156"/>
                  </a:cubicBezTo>
                  <a:lnTo>
                    <a:pt x="209" y="15"/>
                  </a:lnTo>
                  <a:close/>
                </a:path>
              </a:pathLst>
            </a:custGeom>
            <a:solidFill>
              <a:srgbClr val="3935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</p:grpSp>
      <p:grpSp>
        <p:nvGrpSpPr>
          <p:cNvPr id="53" name="그룹 52"/>
          <p:cNvGrpSpPr/>
          <p:nvPr/>
        </p:nvGrpSpPr>
        <p:grpSpPr>
          <a:xfrm>
            <a:off x="5336456" y="3764489"/>
            <a:ext cx="611915" cy="343410"/>
            <a:chOff x="4316520" y="1469441"/>
            <a:chExt cx="1242900" cy="697523"/>
          </a:xfrm>
        </p:grpSpPr>
        <p:sp>
          <p:nvSpPr>
            <p:cNvPr id="54" name="Freeform 47"/>
            <p:cNvSpPr>
              <a:spLocks/>
            </p:cNvSpPr>
            <p:nvPr/>
          </p:nvSpPr>
          <p:spPr bwMode="auto">
            <a:xfrm>
              <a:off x="4316520" y="1621586"/>
              <a:ext cx="853178" cy="545378"/>
            </a:xfrm>
            <a:custGeom>
              <a:avLst/>
              <a:gdLst>
                <a:gd name="T0" fmla="*/ 1291 w 1321"/>
                <a:gd name="T1" fmla="*/ 784 h 843"/>
                <a:gd name="T2" fmla="*/ 379 w 1321"/>
                <a:gd name="T3" fmla="*/ 784 h 843"/>
                <a:gd name="T4" fmla="*/ 59 w 1321"/>
                <a:gd name="T5" fmla="*/ 463 h 843"/>
                <a:gd name="T6" fmla="*/ 379 w 1321"/>
                <a:gd name="T7" fmla="*/ 143 h 843"/>
                <a:gd name="T8" fmla="*/ 489 w 1321"/>
                <a:gd name="T9" fmla="*/ 143 h 843"/>
                <a:gd name="T10" fmla="*/ 515 w 1321"/>
                <a:gd name="T11" fmla="*/ 128 h 843"/>
                <a:gd name="T12" fmla="*/ 521 w 1321"/>
                <a:gd name="T13" fmla="*/ 120 h 843"/>
                <a:gd name="T14" fmla="*/ 556 w 1321"/>
                <a:gd name="T15" fmla="*/ 50 h 843"/>
                <a:gd name="T16" fmla="*/ 547 w 1321"/>
                <a:gd name="T17" fmla="*/ 9 h 843"/>
                <a:gd name="T18" fmla="*/ 506 w 1321"/>
                <a:gd name="T19" fmla="*/ 18 h 843"/>
                <a:gd name="T20" fmla="*/ 471 w 1321"/>
                <a:gd name="T21" fmla="*/ 84 h 843"/>
                <a:gd name="T22" fmla="*/ 379 w 1321"/>
                <a:gd name="T23" fmla="*/ 84 h 843"/>
                <a:gd name="T24" fmla="*/ 0 w 1321"/>
                <a:gd name="T25" fmla="*/ 463 h 843"/>
                <a:gd name="T26" fmla="*/ 379 w 1321"/>
                <a:gd name="T27" fmla="*/ 843 h 843"/>
                <a:gd name="T28" fmla="*/ 1291 w 1321"/>
                <a:gd name="T29" fmla="*/ 843 h 843"/>
                <a:gd name="T30" fmla="*/ 1321 w 1321"/>
                <a:gd name="T31" fmla="*/ 813 h 843"/>
                <a:gd name="T32" fmla="*/ 1291 w 1321"/>
                <a:gd name="T33" fmla="*/ 784 h 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21" h="843">
                  <a:moveTo>
                    <a:pt x="1291" y="784"/>
                  </a:moveTo>
                  <a:lnTo>
                    <a:pt x="379" y="784"/>
                  </a:lnTo>
                  <a:cubicBezTo>
                    <a:pt x="203" y="784"/>
                    <a:pt x="59" y="640"/>
                    <a:pt x="59" y="463"/>
                  </a:cubicBezTo>
                  <a:cubicBezTo>
                    <a:pt x="59" y="287"/>
                    <a:pt x="203" y="143"/>
                    <a:pt x="379" y="143"/>
                  </a:cubicBezTo>
                  <a:lnTo>
                    <a:pt x="489" y="143"/>
                  </a:lnTo>
                  <a:cubicBezTo>
                    <a:pt x="500" y="143"/>
                    <a:pt x="510" y="137"/>
                    <a:pt x="515" y="128"/>
                  </a:cubicBezTo>
                  <a:cubicBezTo>
                    <a:pt x="517" y="126"/>
                    <a:pt x="519" y="123"/>
                    <a:pt x="521" y="120"/>
                  </a:cubicBezTo>
                  <a:cubicBezTo>
                    <a:pt x="531" y="95"/>
                    <a:pt x="542" y="72"/>
                    <a:pt x="556" y="50"/>
                  </a:cubicBezTo>
                  <a:cubicBezTo>
                    <a:pt x="565" y="36"/>
                    <a:pt x="561" y="17"/>
                    <a:pt x="547" y="9"/>
                  </a:cubicBezTo>
                  <a:cubicBezTo>
                    <a:pt x="533" y="0"/>
                    <a:pt x="514" y="4"/>
                    <a:pt x="506" y="18"/>
                  </a:cubicBezTo>
                  <a:cubicBezTo>
                    <a:pt x="493" y="39"/>
                    <a:pt x="481" y="61"/>
                    <a:pt x="471" y="84"/>
                  </a:cubicBezTo>
                  <a:lnTo>
                    <a:pt x="379" y="84"/>
                  </a:lnTo>
                  <a:cubicBezTo>
                    <a:pt x="170" y="84"/>
                    <a:pt x="0" y="254"/>
                    <a:pt x="0" y="463"/>
                  </a:cubicBezTo>
                  <a:cubicBezTo>
                    <a:pt x="0" y="673"/>
                    <a:pt x="170" y="843"/>
                    <a:pt x="379" y="843"/>
                  </a:cubicBezTo>
                  <a:lnTo>
                    <a:pt x="1291" y="843"/>
                  </a:lnTo>
                  <a:cubicBezTo>
                    <a:pt x="1308" y="843"/>
                    <a:pt x="1321" y="830"/>
                    <a:pt x="1321" y="813"/>
                  </a:cubicBezTo>
                  <a:cubicBezTo>
                    <a:pt x="1321" y="797"/>
                    <a:pt x="1308" y="784"/>
                    <a:pt x="1291" y="784"/>
                  </a:cubicBezTo>
                </a:path>
              </a:pathLst>
            </a:custGeom>
            <a:solidFill>
              <a:srgbClr val="3935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5" name="Freeform 48"/>
            <p:cNvSpPr>
              <a:spLocks/>
            </p:cNvSpPr>
            <p:nvPr/>
          </p:nvSpPr>
          <p:spPr bwMode="auto">
            <a:xfrm>
              <a:off x="5186082" y="2128342"/>
              <a:ext cx="45644" cy="38622"/>
            </a:xfrm>
            <a:custGeom>
              <a:avLst/>
              <a:gdLst>
                <a:gd name="T0" fmla="*/ 40 w 70"/>
                <a:gd name="T1" fmla="*/ 0 h 59"/>
                <a:gd name="T2" fmla="*/ 30 w 70"/>
                <a:gd name="T3" fmla="*/ 0 h 59"/>
                <a:gd name="T4" fmla="*/ 0 w 70"/>
                <a:gd name="T5" fmla="*/ 29 h 59"/>
                <a:gd name="T6" fmla="*/ 30 w 70"/>
                <a:gd name="T7" fmla="*/ 59 h 59"/>
                <a:gd name="T8" fmla="*/ 40 w 70"/>
                <a:gd name="T9" fmla="*/ 59 h 59"/>
                <a:gd name="T10" fmla="*/ 70 w 70"/>
                <a:gd name="T11" fmla="*/ 29 h 59"/>
                <a:gd name="T12" fmla="*/ 40 w 70"/>
                <a:gd name="T13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0" h="59">
                  <a:moveTo>
                    <a:pt x="40" y="0"/>
                  </a:moveTo>
                  <a:lnTo>
                    <a:pt x="30" y="0"/>
                  </a:lnTo>
                  <a:cubicBezTo>
                    <a:pt x="14" y="0"/>
                    <a:pt x="0" y="13"/>
                    <a:pt x="0" y="29"/>
                  </a:cubicBezTo>
                  <a:cubicBezTo>
                    <a:pt x="0" y="46"/>
                    <a:pt x="14" y="59"/>
                    <a:pt x="30" y="59"/>
                  </a:cubicBezTo>
                  <a:lnTo>
                    <a:pt x="40" y="59"/>
                  </a:lnTo>
                  <a:cubicBezTo>
                    <a:pt x="56" y="59"/>
                    <a:pt x="70" y="46"/>
                    <a:pt x="70" y="29"/>
                  </a:cubicBezTo>
                  <a:cubicBezTo>
                    <a:pt x="70" y="13"/>
                    <a:pt x="56" y="0"/>
                    <a:pt x="40" y="0"/>
                  </a:cubicBezTo>
                  <a:close/>
                </a:path>
              </a:pathLst>
            </a:custGeom>
            <a:solidFill>
              <a:srgbClr val="3935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6" name="Freeform 49"/>
            <p:cNvSpPr>
              <a:spLocks/>
            </p:cNvSpPr>
            <p:nvPr/>
          </p:nvSpPr>
          <p:spPr bwMode="auto">
            <a:xfrm>
              <a:off x="4669962" y="1469441"/>
              <a:ext cx="889458" cy="697522"/>
            </a:xfrm>
            <a:custGeom>
              <a:avLst/>
              <a:gdLst>
                <a:gd name="T0" fmla="*/ 999 w 1378"/>
                <a:gd name="T1" fmla="*/ 321 h 1080"/>
                <a:gd name="T2" fmla="*/ 899 w 1378"/>
                <a:gd name="T3" fmla="*/ 321 h 1080"/>
                <a:gd name="T4" fmla="*/ 415 w 1378"/>
                <a:gd name="T5" fmla="*/ 0 h 1080"/>
                <a:gd name="T6" fmla="*/ 11 w 1378"/>
                <a:gd name="T7" fmla="*/ 184 h 1080"/>
                <a:gd name="T8" fmla="*/ 14 w 1378"/>
                <a:gd name="T9" fmla="*/ 226 h 1080"/>
                <a:gd name="T10" fmla="*/ 56 w 1378"/>
                <a:gd name="T11" fmla="*/ 223 h 1080"/>
                <a:gd name="T12" fmla="*/ 415 w 1378"/>
                <a:gd name="T13" fmla="*/ 60 h 1080"/>
                <a:gd name="T14" fmla="*/ 853 w 1378"/>
                <a:gd name="T15" fmla="*/ 363 h 1080"/>
                <a:gd name="T16" fmla="*/ 880 w 1378"/>
                <a:gd name="T17" fmla="*/ 380 h 1080"/>
                <a:gd name="T18" fmla="*/ 882 w 1378"/>
                <a:gd name="T19" fmla="*/ 380 h 1080"/>
                <a:gd name="T20" fmla="*/ 883 w 1378"/>
                <a:gd name="T21" fmla="*/ 380 h 1080"/>
                <a:gd name="T22" fmla="*/ 999 w 1378"/>
                <a:gd name="T23" fmla="*/ 380 h 1080"/>
                <a:gd name="T24" fmla="*/ 1319 w 1378"/>
                <a:gd name="T25" fmla="*/ 700 h 1080"/>
                <a:gd name="T26" fmla="*/ 999 w 1378"/>
                <a:gd name="T27" fmla="*/ 1021 h 1080"/>
                <a:gd name="T28" fmla="*/ 927 w 1378"/>
                <a:gd name="T29" fmla="*/ 1021 h 1080"/>
                <a:gd name="T30" fmla="*/ 898 w 1378"/>
                <a:gd name="T31" fmla="*/ 1050 h 1080"/>
                <a:gd name="T32" fmla="*/ 927 w 1378"/>
                <a:gd name="T33" fmla="*/ 1080 h 1080"/>
                <a:gd name="T34" fmla="*/ 999 w 1378"/>
                <a:gd name="T35" fmla="*/ 1080 h 1080"/>
                <a:gd name="T36" fmla="*/ 1378 w 1378"/>
                <a:gd name="T37" fmla="*/ 700 h 1080"/>
                <a:gd name="T38" fmla="*/ 999 w 1378"/>
                <a:gd name="T39" fmla="*/ 321 h 10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378" h="1080">
                  <a:moveTo>
                    <a:pt x="999" y="321"/>
                  </a:moveTo>
                  <a:lnTo>
                    <a:pt x="899" y="321"/>
                  </a:lnTo>
                  <a:cubicBezTo>
                    <a:pt x="805" y="128"/>
                    <a:pt x="613" y="0"/>
                    <a:pt x="415" y="0"/>
                  </a:cubicBezTo>
                  <a:cubicBezTo>
                    <a:pt x="260" y="0"/>
                    <a:pt x="113" y="67"/>
                    <a:pt x="11" y="184"/>
                  </a:cubicBezTo>
                  <a:cubicBezTo>
                    <a:pt x="0" y="197"/>
                    <a:pt x="2" y="215"/>
                    <a:pt x="14" y="226"/>
                  </a:cubicBezTo>
                  <a:cubicBezTo>
                    <a:pt x="26" y="237"/>
                    <a:pt x="45" y="236"/>
                    <a:pt x="56" y="223"/>
                  </a:cubicBezTo>
                  <a:cubicBezTo>
                    <a:pt x="147" y="119"/>
                    <a:pt x="278" y="60"/>
                    <a:pt x="415" y="60"/>
                  </a:cubicBezTo>
                  <a:cubicBezTo>
                    <a:pt x="596" y="60"/>
                    <a:pt x="772" y="181"/>
                    <a:pt x="853" y="363"/>
                  </a:cubicBezTo>
                  <a:cubicBezTo>
                    <a:pt x="858" y="374"/>
                    <a:pt x="868" y="380"/>
                    <a:pt x="880" y="380"/>
                  </a:cubicBezTo>
                  <a:cubicBezTo>
                    <a:pt x="880" y="380"/>
                    <a:pt x="881" y="380"/>
                    <a:pt x="882" y="380"/>
                  </a:cubicBezTo>
                  <a:cubicBezTo>
                    <a:pt x="882" y="380"/>
                    <a:pt x="883" y="380"/>
                    <a:pt x="883" y="380"/>
                  </a:cubicBezTo>
                  <a:lnTo>
                    <a:pt x="999" y="380"/>
                  </a:lnTo>
                  <a:cubicBezTo>
                    <a:pt x="1175" y="380"/>
                    <a:pt x="1319" y="524"/>
                    <a:pt x="1319" y="700"/>
                  </a:cubicBezTo>
                  <a:cubicBezTo>
                    <a:pt x="1319" y="877"/>
                    <a:pt x="1175" y="1021"/>
                    <a:pt x="999" y="1021"/>
                  </a:cubicBezTo>
                  <a:lnTo>
                    <a:pt x="927" y="1021"/>
                  </a:lnTo>
                  <a:cubicBezTo>
                    <a:pt x="911" y="1021"/>
                    <a:pt x="898" y="1034"/>
                    <a:pt x="898" y="1050"/>
                  </a:cubicBezTo>
                  <a:cubicBezTo>
                    <a:pt x="898" y="1067"/>
                    <a:pt x="911" y="1080"/>
                    <a:pt x="927" y="1080"/>
                  </a:cubicBezTo>
                  <a:lnTo>
                    <a:pt x="999" y="1080"/>
                  </a:lnTo>
                  <a:cubicBezTo>
                    <a:pt x="1208" y="1080"/>
                    <a:pt x="1378" y="910"/>
                    <a:pt x="1378" y="700"/>
                  </a:cubicBezTo>
                  <a:cubicBezTo>
                    <a:pt x="1378" y="491"/>
                    <a:pt x="1208" y="321"/>
                    <a:pt x="999" y="321"/>
                  </a:cubicBezTo>
                </a:path>
              </a:pathLst>
            </a:custGeom>
            <a:solidFill>
              <a:srgbClr val="3935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7" name="Freeform 50"/>
            <p:cNvSpPr>
              <a:spLocks/>
            </p:cNvSpPr>
            <p:nvPr/>
          </p:nvSpPr>
          <p:spPr bwMode="auto">
            <a:xfrm>
              <a:off x="5008191" y="1597008"/>
              <a:ext cx="449410" cy="310140"/>
            </a:xfrm>
            <a:custGeom>
              <a:avLst/>
              <a:gdLst>
                <a:gd name="T0" fmla="*/ 282 w 696"/>
                <a:gd name="T1" fmla="*/ 302 h 480"/>
                <a:gd name="T2" fmla="*/ 285 w 696"/>
                <a:gd name="T3" fmla="*/ 302 h 480"/>
                <a:gd name="T4" fmla="*/ 388 w 696"/>
                <a:gd name="T5" fmla="*/ 302 h 480"/>
                <a:gd name="T6" fmla="*/ 650 w 696"/>
                <a:gd name="T7" fmla="*/ 467 h 480"/>
                <a:gd name="T8" fmla="*/ 670 w 696"/>
                <a:gd name="T9" fmla="*/ 480 h 480"/>
                <a:gd name="T10" fmla="*/ 680 w 696"/>
                <a:gd name="T11" fmla="*/ 478 h 480"/>
                <a:gd name="T12" fmla="*/ 690 w 696"/>
                <a:gd name="T13" fmla="*/ 448 h 480"/>
                <a:gd name="T14" fmla="*/ 388 w 696"/>
                <a:gd name="T15" fmla="*/ 258 h 480"/>
                <a:gd name="T16" fmla="*/ 293 w 696"/>
                <a:gd name="T17" fmla="*/ 258 h 480"/>
                <a:gd name="T18" fmla="*/ 34 w 696"/>
                <a:gd name="T19" fmla="*/ 5 h 480"/>
                <a:gd name="T20" fmla="*/ 5 w 696"/>
                <a:gd name="T21" fmla="*/ 17 h 480"/>
                <a:gd name="T22" fmla="*/ 17 w 696"/>
                <a:gd name="T23" fmla="*/ 46 h 480"/>
                <a:gd name="T24" fmla="*/ 258 w 696"/>
                <a:gd name="T25" fmla="*/ 289 h 480"/>
                <a:gd name="T26" fmla="*/ 279 w 696"/>
                <a:gd name="T27" fmla="*/ 302 h 480"/>
                <a:gd name="T28" fmla="*/ 282 w 696"/>
                <a:gd name="T29" fmla="*/ 302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96" h="480">
                  <a:moveTo>
                    <a:pt x="282" y="302"/>
                  </a:moveTo>
                  <a:cubicBezTo>
                    <a:pt x="283" y="302"/>
                    <a:pt x="284" y="302"/>
                    <a:pt x="285" y="302"/>
                  </a:cubicBezTo>
                  <a:lnTo>
                    <a:pt x="388" y="302"/>
                  </a:lnTo>
                  <a:cubicBezTo>
                    <a:pt x="499" y="302"/>
                    <a:pt x="602" y="367"/>
                    <a:pt x="650" y="467"/>
                  </a:cubicBezTo>
                  <a:cubicBezTo>
                    <a:pt x="654" y="475"/>
                    <a:pt x="662" y="480"/>
                    <a:pt x="670" y="480"/>
                  </a:cubicBezTo>
                  <a:cubicBezTo>
                    <a:pt x="674" y="480"/>
                    <a:pt x="677" y="479"/>
                    <a:pt x="680" y="478"/>
                  </a:cubicBezTo>
                  <a:cubicBezTo>
                    <a:pt x="691" y="472"/>
                    <a:pt x="696" y="459"/>
                    <a:pt x="690" y="448"/>
                  </a:cubicBezTo>
                  <a:cubicBezTo>
                    <a:pt x="634" y="332"/>
                    <a:pt x="516" y="258"/>
                    <a:pt x="388" y="258"/>
                  </a:cubicBezTo>
                  <a:lnTo>
                    <a:pt x="293" y="258"/>
                  </a:lnTo>
                  <a:cubicBezTo>
                    <a:pt x="238" y="144"/>
                    <a:pt x="145" y="52"/>
                    <a:pt x="34" y="5"/>
                  </a:cubicBezTo>
                  <a:cubicBezTo>
                    <a:pt x="23" y="0"/>
                    <a:pt x="10" y="6"/>
                    <a:pt x="5" y="17"/>
                  </a:cubicBezTo>
                  <a:cubicBezTo>
                    <a:pt x="0" y="28"/>
                    <a:pt x="5" y="41"/>
                    <a:pt x="17" y="46"/>
                  </a:cubicBezTo>
                  <a:cubicBezTo>
                    <a:pt x="121" y="91"/>
                    <a:pt x="210" y="179"/>
                    <a:pt x="258" y="289"/>
                  </a:cubicBezTo>
                  <a:cubicBezTo>
                    <a:pt x="262" y="297"/>
                    <a:pt x="270" y="302"/>
                    <a:pt x="279" y="302"/>
                  </a:cubicBezTo>
                  <a:cubicBezTo>
                    <a:pt x="280" y="302"/>
                    <a:pt x="281" y="302"/>
                    <a:pt x="282" y="302"/>
                  </a:cubicBezTo>
                </a:path>
              </a:pathLst>
            </a:custGeom>
            <a:solidFill>
              <a:srgbClr val="3935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8" name="Freeform 51"/>
            <p:cNvSpPr>
              <a:spLocks/>
            </p:cNvSpPr>
            <p:nvPr/>
          </p:nvSpPr>
          <p:spPr bwMode="auto">
            <a:xfrm>
              <a:off x="5437705" y="1909489"/>
              <a:ext cx="37451" cy="77242"/>
            </a:xfrm>
            <a:custGeom>
              <a:avLst/>
              <a:gdLst>
                <a:gd name="T0" fmla="*/ 3 w 59"/>
                <a:gd name="T1" fmla="*/ 31 h 121"/>
                <a:gd name="T2" fmla="*/ 14 w 59"/>
                <a:gd name="T3" fmla="*/ 99 h 121"/>
                <a:gd name="T4" fmla="*/ 36 w 59"/>
                <a:gd name="T5" fmla="*/ 121 h 121"/>
                <a:gd name="T6" fmla="*/ 37 w 59"/>
                <a:gd name="T7" fmla="*/ 121 h 121"/>
                <a:gd name="T8" fmla="*/ 58 w 59"/>
                <a:gd name="T9" fmla="*/ 98 h 121"/>
                <a:gd name="T10" fmla="*/ 46 w 59"/>
                <a:gd name="T11" fmla="*/ 18 h 121"/>
                <a:gd name="T12" fmla="*/ 18 w 59"/>
                <a:gd name="T13" fmla="*/ 3 h 121"/>
                <a:gd name="T14" fmla="*/ 3 w 59"/>
                <a:gd name="T15" fmla="*/ 3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9" h="121">
                  <a:moveTo>
                    <a:pt x="3" y="31"/>
                  </a:moveTo>
                  <a:cubicBezTo>
                    <a:pt x="9" y="53"/>
                    <a:pt x="13" y="76"/>
                    <a:pt x="14" y="99"/>
                  </a:cubicBezTo>
                  <a:cubicBezTo>
                    <a:pt x="14" y="111"/>
                    <a:pt x="24" y="121"/>
                    <a:pt x="36" y="121"/>
                  </a:cubicBezTo>
                  <a:lnTo>
                    <a:pt x="37" y="121"/>
                  </a:lnTo>
                  <a:cubicBezTo>
                    <a:pt x="49" y="120"/>
                    <a:pt x="59" y="110"/>
                    <a:pt x="58" y="98"/>
                  </a:cubicBezTo>
                  <a:cubicBezTo>
                    <a:pt x="57" y="71"/>
                    <a:pt x="53" y="44"/>
                    <a:pt x="46" y="18"/>
                  </a:cubicBezTo>
                  <a:cubicBezTo>
                    <a:pt x="42" y="7"/>
                    <a:pt x="30" y="0"/>
                    <a:pt x="18" y="3"/>
                  </a:cubicBezTo>
                  <a:cubicBezTo>
                    <a:pt x="6" y="7"/>
                    <a:pt x="0" y="19"/>
                    <a:pt x="3" y="31"/>
                  </a:cubicBezTo>
                </a:path>
              </a:pathLst>
            </a:custGeom>
            <a:solidFill>
              <a:srgbClr val="3935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</p:grpSp>
      <p:pic>
        <p:nvPicPr>
          <p:cNvPr id="41" name="그림 4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59" name="자유형 58"/>
          <p:cNvSpPr/>
          <p:nvPr/>
        </p:nvSpPr>
        <p:spPr>
          <a:xfrm rot="10800000" flipH="1">
            <a:off x="6737056" y="4941167"/>
            <a:ext cx="1425429" cy="630410"/>
          </a:xfrm>
          <a:custGeom>
            <a:avLst/>
            <a:gdLst>
              <a:gd name="connsiteX0" fmla="*/ 3071004 w 3071004"/>
              <a:gd name="connsiteY0" fmla="*/ 0 h 741872"/>
              <a:gd name="connsiteX1" fmla="*/ 1130060 w 3071004"/>
              <a:gd name="connsiteY1" fmla="*/ 0 h 741872"/>
              <a:gd name="connsiteX2" fmla="*/ 0 w 3071004"/>
              <a:gd name="connsiteY2" fmla="*/ 741872 h 741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71004" h="741872">
                <a:moveTo>
                  <a:pt x="3071004" y="0"/>
                </a:moveTo>
                <a:lnTo>
                  <a:pt x="1130060" y="0"/>
                </a:lnTo>
                <a:lnTo>
                  <a:pt x="0" y="741872"/>
                </a:lnTo>
              </a:path>
            </a:pathLst>
          </a:custGeom>
          <a:ln w="38100">
            <a:solidFill>
              <a:schemeClr val="bg1">
                <a:lumMod val="75000"/>
              </a:schemeClr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60" name="그룹 59"/>
          <p:cNvGrpSpPr/>
          <p:nvPr/>
        </p:nvGrpSpPr>
        <p:grpSpPr>
          <a:xfrm>
            <a:off x="8287517" y="1845081"/>
            <a:ext cx="3330830" cy="1325919"/>
            <a:chOff x="1026337" y="2924944"/>
            <a:chExt cx="3330830" cy="1325919"/>
          </a:xfrm>
        </p:grpSpPr>
        <p:sp>
          <p:nvSpPr>
            <p:cNvPr id="61" name="TextBox 60"/>
            <p:cNvSpPr txBox="1"/>
            <p:nvPr/>
          </p:nvSpPr>
          <p:spPr>
            <a:xfrm>
              <a:off x="1026337" y="3296756"/>
              <a:ext cx="3330830" cy="95410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lvl="0">
                <a:lnSpc>
                  <a:spcPct val="100000"/>
                </a:lnSpc>
              </a:pP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프로그램 개발 상용화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lvl="0">
                <a:lnSpc>
                  <a:spcPct val="100000"/>
                </a:lnSpc>
              </a:pP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공인중개사 전용 공유오피스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lvl="0">
                <a:lnSpc>
                  <a:spcPct val="100000"/>
                </a:lnSpc>
              </a:pP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사업 안정화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lvl="0">
                <a:lnSpc>
                  <a:spcPct val="100000"/>
                </a:lnSpc>
              </a:pP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플랫폼 고도화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2" name="Text Box 8"/>
            <p:cNvSpPr txBox="1">
              <a:spLocks noChangeArrowheads="1"/>
            </p:cNvSpPr>
            <p:nvPr/>
          </p:nvSpPr>
          <p:spPr bwMode="auto">
            <a:xfrm>
              <a:off x="1026337" y="2924944"/>
              <a:ext cx="3330830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클라우드</a:t>
              </a:r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 </a:t>
              </a:r>
              <a:r>
                <a:rPr lang="ko-KR" altLang="en-US" sz="2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펀딩</a:t>
              </a:r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 </a:t>
              </a:r>
              <a:r>
                <a: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30</a:t>
              </a:r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억 유치</a:t>
              </a:r>
              <a:endParaRPr lang="ko-KR" altLang="ko-KR" sz="20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</p:grpSp>
      <p:sp>
        <p:nvSpPr>
          <p:cNvPr id="63" name="Text Box 8"/>
          <p:cNvSpPr txBox="1">
            <a:spLocks noChangeArrowheads="1"/>
          </p:cNvSpPr>
          <p:nvPr/>
        </p:nvSpPr>
        <p:spPr bwMode="auto">
          <a:xfrm>
            <a:off x="7707851" y="4740831"/>
            <a:ext cx="82571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algn="ctr">
              <a:defRPr sz="2800" b="1">
                <a:solidFill>
                  <a:schemeClr val="bg1"/>
                </a:solidFill>
                <a:latin typeface="Noto Sans" panose="020B0502040504020204" pitchFamily="34" charset="0"/>
                <a:ea typeface="맑은 고딕" panose="020B0503020000020004" pitchFamily="50" charset="-127"/>
                <a:cs typeface="Poppins Medium" panose="02000000000000000000" pitchFamily="2" charset="0"/>
              </a:defRPr>
            </a:lvl1pPr>
          </a:lstStyle>
          <a:p>
            <a:r>
              <a:rPr lang="en-US" altLang="ko-KR" sz="2400" dirty="0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</a:t>
            </a:r>
            <a:endParaRPr lang="ko-KR" altLang="ko-KR" sz="2400" dirty="0">
              <a:solidFill>
                <a:srgbClr val="00B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4" name="Text Box 8"/>
          <p:cNvSpPr txBox="1">
            <a:spLocks noChangeArrowheads="1"/>
          </p:cNvSpPr>
          <p:nvPr/>
        </p:nvSpPr>
        <p:spPr bwMode="auto">
          <a:xfrm>
            <a:off x="407368" y="1832396"/>
            <a:ext cx="82571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algn="ctr">
              <a:defRPr sz="2800" b="1">
                <a:solidFill>
                  <a:schemeClr val="bg1"/>
                </a:solidFill>
                <a:latin typeface="Noto Sans" panose="020B0502040504020204" pitchFamily="34" charset="0"/>
                <a:ea typeface="맑은 고딕" panose="020B0503020000020004" pitchFamily="50" charset="-127"/>
                <a:cs typeface="Poppins Medium" panose="02000000000000000000" pitchFamily="2" charset="0"/>
              </a:defRPr>
            </a:lvl1pPr>
          </a:lstStyle>
          <a:p>
            <a:r>
              <a:rPr lang="en-US" altLang="ko-KR" sz="2400" dirty="0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</a:t>
            </a:r>
            <a:endParaRPr lang="ko-KR" altLang="ko-KR" sz="2400" dirty="0">
              <a:solidFill>
                <a:srgbClr val="00B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5" name="Text Box 8"/>
          <p:cNvSpPr txBox="1">
            <a:spLocks noChangeArrowheads="1"/>
          </p:cNvSpPr>
          <p:nvPr/>
        </p:nvSpPr>
        <p:spPr bwMode="auto">
          <a:xfrm>
            <a:off x="7679491" y="1824232"/>
            <a:ext cx="82571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algn="ctr">
              <a:defRPr sz="2800" b="1">
                <a:solidFill>
                  <a:schemeClr val="bg1"/>
                </a:solidFill>
                <a:latin typeface="Noto Sans" panose="020B0502040504020204" pitchFamily="34" charset="0"/>
                <a:ea typeface="맑은 고딕" panose="020B0503020000020004" pitchFamily="50" charset="-127"/>
                <a:cs typeface="Poppins Medium" panose="02000000000000000000" pitchFamily="2" charset="0"/>
              </a:defRPr>
            </a:lvl1pPr>
          </a:lstStyle>
          <a:p>
            <a:r>
              <a:rPr lang="en-US" altLang="ko-KR" sz="2400" dirty="0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</a:t>
            </a:r>
            <a:endParaRPr lang="ko-KR" altLang="ko-KR" sz="2400" dirty="0">
              <a:solidFill>
                <a:srgbClr val="00B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6" name="Text Box 8"/>
          <p:cNvSpPr txBox="1">
            <a:spLocks noChangeArrowheads="1"/>
          </p:cNvSpPr>
          <p:nvPr/>
        </p:nvSpPr>
        <p:spPr bwMode="auto">
          <a:xfrm>
            <a:off x="449055" y="5040258"/>
            <a:ext cx="82571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algn="ctr">
              <a:defRPr sz="2800" b="1">
                <a:solidFill>
                  <a:schemeClr val="bg1"/>
                </a:solidFill>
                <a:latin typeface="Noto Sans" panose="020B0502040504020204" pitchFamily="34" charset="0"/>
                <a:ea typeface="맑은 고딕" panose="020B0503020000020004" pitchFamily="50" charset="-127"/>
                <a:cs typeface="Poppins Medium" panose="02000000000000000000" pitchFamily="2" charset="0"/>
              </a:defRPr>
            </a:lvl1pPr>
          </a:lstStyle>
          <a:p>
            <a:r>
              <a:rPr lang="en-US" altLang="ko-KR" sz="2400" dirty="0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</a:t>
            </a:r>
            <a:endParaRPr lang="ko-KR" altLang="ko-KR" sz="2400" dirty="0">
              <a:solidFill>
                <a:srgbClr val="00B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81" name="그룹 80"/>
          <p:cNvGrpSpPr/>
          <p:nvPr/>
        </p:nvGrpSpPr>
        <p:grpSpPr>
          <a:xfrm>
            <a:off x="6314055" y="4438580"/>
            <a:ext cx="382501" cy="430479"/>
            <a:chOff x="1630363" y="1546225"/>
            <a:chExt cx="333375" cy="371475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82" name="Freeform 52"/>
            <p:cNvSpPr>
              <a:spLocks noEditPoints="1"/>
            </p:cNvSpPr>
            <p:nvPr/>
          </p:nvSpPr>
          <p:spPr bwMode="auto">
            <a:xfrm>
              <a:off x="1687513" y="1619250"/>
              <a:ext cx="222250" cy="222250"/>
            </a:xfrm>
            <a:custGeom>
              <a:avLst/>
              <a:gdLst/>
              <a:ahLst/>
              <a:cxnLst>
                <a:cxn ang="0">
                  <a:pos x="70" y="0"/>
                </a:cxn>
                <a:cxn ang="0">
                  <a:pos x="42" y="6"/>
                </a:cxn>
                <a:cxn ang="0">
                  <a:pos x="20" y="20"/>
                </a:cxn>
                <a:cxn ang="0">
                  <a:pos x="4" y="44"/>
                </a:cxn>
                <a:cxn ang="0">
                  <a:pos x="0" y="70"/>
                </a:cxn>
                <a:cxn ang="0">
                  <a:pos x="0" y="84"/>
                </a:cxn>
                <a:cxn ang="0">
                  <a:pos x="12" y="110"/>
                </a:cxn>
                <a:cxn ang="0">
                  <a:pos x="30" y="128"/>
                </a:cxn>
                <a:cxn ang="0">
                  <a:pos x="56" y="140"/>
                </a:cxn>
                <a:cxn ang="0">
                  <a:pos x="70" y="140"/>
                </a:cxn>
                <a:cxn ang="0">
                  <a:pos x="96" y="136"/>
                </a:cxn>
                <a:cxn ang="0">
                  <a:pos x="120" y="120"/>
                </a:cxn>
                <a:cxn ang="0">
                  <a:pos x="134" y="98"/>
                </a:cxn>
                <a:cxn ang="0">
                  <a:pos x="140" y="70"/>
                </a:cxn>
                <a:cxn ang="0">
                  <a:pos x="138" y="56"/>
                </a:cxn>
                <a:cxn ang="0">
                  <a:pos x="128" y="32"/>
                </a:cxn>
                <a:cxn ang="0">
                  <a:pos x="108" y="12"/>
                </a:cxn>
                <a:cxn ang="0">
                  <a:pos x="84" y="2"/>
                </a:cxn>
                <a:cxn ang="0">
                  <a:pos x="70" y="0"/>
                </a:cxn>
                <a:cxn ang="0">
                  <a:pos x="70" y="126"/>
                </a:cxn>
                <a:cxn ang="0">
                  <a:pos x="48" y="122"/>
                </a:cxn>
                <a:cxn ang="0">
                  <a:pos x="30" y="110"/>
                </a:cxn>
                <a:cxn ang="0">
                  <a:pos x="20" y="92"/>
                </a:cxn>
                <a:cxn ang="0">
                  <a:pos x="14" y="70"/>
                </a:cxn>
                <a:cxn ang="0">
                  <a:pos x="16" y="60"/>
                </a:cxn>
                <a:cxn ang="0">
                  <a:pos x="24" y="40"/>
                </a:cxn>
                <a:cxn ang="0">
                  <a:pos x="40" y="26"/>
                </a:cxn>
                <a:cxn ang="0">
                  <a:pos x="58" y="18"/>
                </a:cxn>
                <a:cxn ang="0">
                  <a:pos x="70" y="16"/>
                </a:cxn>
                <a:cxn ang="0">
                  <a:pos x="90" y="20"/>
                </a:cxn>
                <a:cxn ang="0">
                  <a:pos x="108" y="32"/>
                </a:cxn>
                <a:cxn ang="0">
                  <a:pos x="120" y="50"/>
                </a:cxn>
                <a:cxn ang="0">
                  <a:pos x="124" y="70"/>
                </a:cxn>
                <a:cxn ang="0">
                  <a:pos x="124" y="82"/>
                </a:cxn>
                <a:cxn ang="0">
                  <a:pos x="114" y="102"/>
                </a:cxn>
                <a:cxn ang="0">
                  <a:pos x="100" y="116"/>
                </a:cxn>
                <a:cxn ang="0">
                  <a:pos x="80" y="124"/>
                </a:cxn>
                <a:cxn ang="0">
                  <a:pos x="70" y="126"/>
                </a:cxn>
              </a:cxnLst>
              <a:rect l="0" t="0" r="r" b="b"/>
              <a:pathLst>
                <a:path w="140" h="140">
                  <a:moveTo>
                    <a:pt x="70" y="0"/>
                  </a:moveTo>
                  <a:lnTo>
                    <a:pt x="70" y="0"/>
                  </a:lnTo>
                  <a:lnTo>
                    <a:pt x="56" y="2"/>
                  </a:lnTo>
                  <a:lnTo>
                    <a:pt x="42" y="6"/>
                  </a:lnTo>
                  <a:lnTo>
                    <a:pt x="30" y="12"/>
                  </a:lnTo>
                  <a:lnTo>
                    <a:pt x="20" y="20"/>
                  </a:lnTo>
                  <a:lnTo>
                    <a:pt x="12" y="32"/>
                  </a:lnTo>
                  <a:lnTo>
                    <a:pt x="4" y="44"/>
                  </a:lnTo>
                  <a:lnTo>
                    <a:pt x="0" y="56"/>
                  </a:lnTo>
                  <a:lnTo>
                    <a:pt x="0" y="70"/>
                  </a:lnTo>
                  <a:lnTo>
                    <a:pt x="0" y="70"/>
                  </a:lnTo>
                  <a:lnTo>
                    <a:pt x="0" y="84"/>
                  </a:lnTo>
                  <a:lnTo>
                    <a:pt x="4" y="98"/>
                  </a:lnTo>
                  <a:lnTo>
                    <a:pt x="12" y="110"/>
                  </a:lnTo>
                  <a:lnTo>
                    <a:pt x="20" y="120"/>
                  </a:lnTo>
                  <a:lnTo>
                    <a:pt x="30" y="128"/>
                  </a:lnTo>
                  <a:lnTo>
                    <a:pt x="42" y="136"/>
                  </a:lnTo>
                  <a:lnTo>
                    <a:pt x="56" y="140"/>
                  </a:lnTo>
                  <a:lnTo>
                    <a:pt x="70" y="140"/>
                  </a:lnTo>
                  <a:lnTo>
                    <a:pt x="70" y="140"/>
                  </a:lnTo>
                  <a:lnTo>
                    <a:pt x="84" y="140"/>
                  </a:lnTo>
                  <a:lnTo>
                    <a:pt x="96" y="136"/>
                  </a:lnTo>
                  <a:lnTo>
                    <a:pt x="108" y="128"/>
                  </a:lnTo>
                  <a:lnTo>
                    <a:pt x="120" y="120"/>
                  </a:lnTo>
                  <a:lnTo>
                    <a:pt x="128" y="110"/>
                  </a:lnTo>
                  <a:lnTo>
                    <a:pt x="134" y="98"/>
                  </a:lnTo>
                  <a:lnTo>
                    <a:pt x="138" y="84"/>
                  </a:lnTo>
                  <a:lnTo>
                    <a:pt x="140" y="70"/>
                  </a:lnTo>
                  <a:lnTo>
                    <a:pt x="140" y="70"/>
                  </a:lnTo>
                  <a:lnTo>
                    <a:pt x="138" y="56"/>
                  </a:lnTo>
                  <a:lnTo>
                    <a:pt x="134" y="44"/>
                  </a:lnTo>
                  <a:lnTo>
                    <a:pt x="128" y="32"/>
                  </a:lnTo>
                  <a:lnTo>
                    <a:pt x="120" y="20"/>
                  </a:lnTo>
                  <a:lnTo>
                    <a:pt x="108" y="12"/>
                  </a:lnTo>
                  <a:lnTo>
                    <a:pt x="96" y="6"/>
                  </a:lnTo>
                  <a:lnTo>
                    <a:pt x="84" y="2"/>
                  </a:lnTo>
                  <a:lnTo>
                    <a:pt x="70" y="0"/>
                  </a:lnTo>
                  <a:lnTo>
                    <a:pt x="70" y="0"/>
                  </a:lnTo>
                  <a:close/>
                  <a:moveTo>
                    <a:pt x="70" y="126"/>
                  </a:moveTo>
                  <a:lnTo>
                    <a:pt x="70" y="126"/>
                  </a:lnTo>
                  <a:lnTo>
                    <a:pt x="58" y="124"/>
                  </a:lnTo>
                  <a:lnTo>
                    <a:pt x="48" y="122"/>
                  </a:lnTo>
                  <a:lnTo>
                    <a:pt x="40" y="116"/>
                  </a:lnTo>
                  <a:lnTo>
                    <a:pt x="30" y="110"/>
                  </a:lnTo>
                  <a:lnTo>
                    <a:pt x="24" y="102"/>
                  </a:lnTo>
                  <a:lnTo>
                    <a:pt x="20" y="92"/>
                  </a:lnTo>
                  <a:lnTo>
                    <a:pt x="16" y="82"/>
                  </a:lnTo>
                  <a:lnTo>
                    <a:pt x="14" y="70"/>
                  </a:lnTo>
                  <a:lnTo>
                    <a:pt x="14" y="70"/>
                  </a:lnTo>
                  <a:lnTo>
                    <a:pt x="16" y="60"/>
                  </a:lnTo>
                  <a:lnTo>
                    <a:pt x="20" y="50"/>
                  </a:lnTo>
                  <a:lnTo>
                    <a:pt x="24" y="40"/>
                  </a:lnTo>
                  <a:lnTo>
                    <a:pt x="30" y="32"/>
                  </a:lnTo>
                  <a:lnTo>
                    <a:pt x="40" y="26"/>
                  </a:lnTo>
                  <a:lnTo>
                    <a:pt x="48" y="20"/>
                  </a:lnTo>
                  <a:lnTo>
                    <a:pt x="58" y="18"/>
                  </a:lnTo>
                  <a:lnTo>
                    <a:pt x="70" y="16"/>
                  </a:lnTo>
                  <a:lnTo>
                    <a:pt x="70" y="16"/>
                  </a:lnTo>
                  <a:lnTo>
                    <a:pt x="80" y="18"/>
                  </a:lnTo>
                  <a:lnTo>
                    <a:pt x="90" y="20"/>
                  </a:lnTo>
                  <a:lnTo>
                    <a:pt x="100" y="26"/>
                  </a:lnTo>
                  <a:lnTo>
                    <a:pt x="108" y="32"/>
                  </a:lnTo>
                  <a:lnTo>
                    <a:pt x="114" y="40"/>
                  </a:lnTo>
                  <a:lnTo>
                    <a:pt x="120" y="50"/>
                  </a:lnTo>
                  <a:lnTo>
                    <a:pt x="124" y="60"/>
                  </a:lnTo>
                  <a:lnTo>
                    <a:pt x="124" y="70"/>
                  </a:lnTo>
                  <a:lnTo>
                    <a:pt x="124" y="70"/>
                  </a:lnTo>
                  <a:lnTo>
                    <a:pt x="124" y="82"/>
                  </a:lnTo>
                  <a:lnTo>
                    <a:pt x="120" y="92"/>
                  </a:lnTo>
                  <a:lnTo>
                    <a:pt x="114" y="102"/>
                  </a:lnTo>
                  <a:lnTo>
                    <a:pt x="108" y="110"/>
                  </a:lnTo>
                  <a:lnTo>
                    <a:pt x="100" y="116"/>
                  </a:lnTo>
                  <a:lnTo>
                    <a:pt x="90" y="122"/>
                  </a:lnTo>
                  <a:lnTo>
                    <a:pt x="80" y="124"/>
                  </a:lnTo>
                  <a:lnTo>
                    <a:pt x="70" y="126"/>
                  </a:lnTo>
                  <a:lnTo>
                    <a:pt x="70" y="12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83" name="Freeform 53"/>
            <p:cNvSpPr>
              <a:spLocks/>
            </p:cNvSpPr>
            <p:nvPr/>
          </p:nvSpPr>
          <p:spPr bwMode="auto">
            <a:xfrm>
              <a:off x="1779588" y="1546225"/>
              <a:ext cx="34925" cy="50800"/>
            </a:xfrm>
            <a:custGeom>
              <a:avLst/>
              <a:gdLst/>
              <a:ahLst/>
              <a:cxnLst>
                <a:cxn ang="0">
                  <a:pos x="4" y="22"/>
                </a:cxn>
                <a:cxn ang="0">
                  <a:pos x="4" y="22"/>
                </a:cxn>
                <a:cxn ang="0">
                  <a:pos x="6" y="26"/>
                </a:cxn>
                <a:cxn ang="0">
                  <a:pos x="6" y="26"/>
                </a:cxn>
                <a:cxn ang="0">
                  <a:pos x="6" y="28"/>
                </a:cxn>
                <a:cxn ang="0">
                  <a:pos x="6" y="28"/>
                </a:cxn>
                <a:cxn ang="0">
                  <a:pos x="8" y="30"/>
                </a:cxn>
                <a:cxn ang="0">
                  <a:pos x="12" y="32"/>
                </a:cxn>
                <a:cxn ang="0">
                  <a:pos x="18" y="32"/>
                </a:cxn>
                <a:cxn ang="0">
                  <a:pos x="18" y="32"/>
                </a:cxn>
                <a:cxn ang="0">
                  <a:pos x="22" y="30"/>
                </a:cxn>
                <a:cxn ang="0">
                  <a:pos x="22" y="30"/>
                </a:cxn>
                <a:cxn ang="0">
                  <a:pos x="22" y="26"/>
                </a:cxn>
                <a:cxn ang="0">
                  <a:pos x="22" y="26"/>
                </a:cxn>
                <a:cxn ang="0">
                  <a:pos x="20" y="14"/>
                </a:cxn>
                <a:cxn ang="0">
                  <a:pos x="16" y="2"/>
                </a:cxn>
                <a:cxn ang="0">
                  <a:pos x="16" y="2"/>
                </a:cxn>
                <a:cxn ang="0">
                  <a:pos x="14" y="0"/>
                </a:cxn>
                <a:cxn ang="0">
                  <a:pos x="12" y="0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4" y="0"/>
                </a:cxn>
                <a:cxn ang="0">
                  <a:pos x="2" y="2"/>
                </a:cxn>
                <a:cxn ang="0">
                  <a:pos x="2" y="2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4" y="22"/>
                </a:cxn>
                <a:cxn ang="0">
                  <a:pos x="4" y="22"/>
                </a:cxn>
              </a:cxnLst>
              <a:rect l="0" t="0" r="r" b="b"/>
              <a:pathLst>
                <a:path w="22" h="32">
                  <a:moveTo>
                    <a:pt x="4" y="22"/>
                  </a:moveTo>
                  <a:lnTo>
                    <a:pt x="4" y="22"/>
                  </a:lnTo>
                  <a:lnTo>
                    <a:pt x="6" y="26"/>
                  </a:lnTo>
                  <a:lnTo>
                    <a:pt x="6" y="26"/>
                  </a:lnTo>
                  <a:lnTo>
                    <a:pt x="6" y="28"/>
                  </a:lnTo>
                  <a:lnTo>
                    <a:pt x="6" y="28"/>
                  </a:lnTo>
                  <a:lnTo>
                    <a:pt x="8" y="30"/>
                  </a:lnTo>
                  <a:lnTo>
                    <a:pt x="12" y="32"/>
                  </a:lnTo>
                  <a:lnTo>
                    <a:pt x="18" y="32"/>
                  </a:lnTo>
                  <a:lnTo>
                    <a:pt x="18" y="32"/>
                  </a:lnTo>
                  <a:lnTo>
                    <a:pt x="22" y="30"/>
                  </a:lnTo>
                  <a:lnTo>
                    <a:pt x="22" y="30"/>
                  </a:lnTo>
                  <a:lnTo>
                    <a:pt x="22" y="26"/>
                  </a:lnTo>
                  <a:lnTo>
                    <a:pt x="22" y="26"/>
                  </a:lnTo>
                  <a:lnTo>
                    <a:pt x="20" y="14"/>
                  </a:lnTo>
                  <a:lnTo>
                    <a:pt x="16" y="2"/>
                  </a:lnTo>
                  <a:lnTo>
                    <a:pt x="16" y="2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4" y="0"/>
                  </a:lnTo>
                  <a:lnTo>
                    <a:pt x="2" y="2"/>
                  </a:lnTo>
                  <a:lnTo>
                    <a:pt x="2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6"/>
                  </a:lnTo>
                  <a:lnTo>
                    <a:pt x="0" y="6"/>
                  </a:lnTo>
                  <a:lnTo>
                    <a:pt x="4" y="22"/>
                  </a:lnTo>
                  <a:lnTo>
                    <a:pt x="4" y="2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84" name="Freeform 54"/>
            <p:cNvSpPr>
              <a:spLocks/>
            </p:cNvSpPr>
            <p:nvPr/>
          </p:nvSpPr>
          <p:spPr bwMode="auto">
            <a:xfrm>
              <a:off x="1779588" y="1866900"/>
              <a:ext cx="34925" cy="50800"/>
            </a:xfrm>
            <a:custGeom>
              <a:avLst/>
              <a:gdLst/>
              <a:ahLst/>
              <a:cxnLst>
                <a:cxn ang="0">
                  <a:pos x="18" y="10"/>
                </a:cxn>
                <a:cxn ang="0">
                  <a:pos x="18" y="10"/>
                </a:cxn>
                <a:cxn ang="0">
                  <a:pos x="18" y="4"/>
                </a:cxn>
                <a:cxn ang="0">
                  <a:pos x="18" y="4"/>
                </a:cxn>
                <a:cxn ang="0">
                  <a:pos x="18" y="4"/>
                </a:cxn>
                <a:cxn ang="0">
                  <a:pos x="18" y="4"/>
                </a:cxn>
                <a:cxn ang="0">
                  <a:pos x="16" y="2"/>
                </a:cxn>
                <a:cxn ang="0">
                  <a:pos x="12" y="0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2" y="2"/>
                </a:cxn>
                <a:cxn ang="0">
                  <a:pos x="2" y="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18"/>
                </a:cxn>
                <a:cxn ang="0">
                  <a:pos x="6" y="28"/>
                </a:cxn>
                <a:cxn ang="0">
                  <a:pos x="6" y="28"/>
                </a:cxn>
                <a:cxn ang="0">
                  <a:pos x="8" y="32"/>
                </a:cxn>
                <a:cxn ang="0">
                  <a:pos x="12" y="32"/>
                </a:cxn>
                <a:cxn ang="0">
                  <a:pos x="18" y="32"/>
                </a:cxn>
                <a:cxn ang="0">
                  <a:pos x="18" y="32"/>
                </a:cxn>
                <a:cxn ang="0">
                  <a:pos x="20" y="32"/>
                </a:cxn>
                <a:cxn ang="0">
                  <a:pos x="22" y="30"/>
                </a:cxn>
                <a:cxn ang="0">
                  <a:pos x="22" y="30"/>
                </a:cxn>
                <a:cxn ang="0">
                  <a:pos x="22" y="26"/>
                </a:cxn>
                <a:cxn ang="0">
                  <a:pos x="22" y="26"/>
                </a:cxn>
                <a:cxn ang="0">
                  <a:pos x="22" y="24"/>
                </a:cxn>
                <a:cxn ang="0">
                  <a:pos x="22" y="24"/>
                </a:cxn>
                <a:cxn ang="0">
                  <a:pos x="18" y="10"/>
                </a:cxn>
                <a:cxn ang="0">
                  <a:pos x="18" y="10"/>
                </a:cxn>
              </a:cxnLst>
              <a:rect l="0" t="0" r="r" b="b"/>
              <a:pathLst>
                <a:path w="22" h="32">
                  <a:moveTo>
                    <a:pt x="18" y="10"/>
                  </a:moveTo>
                  <a:lnTo>
                    <a:pt x="18" y="10"/>
                  </a:lnTo>
                  <a:lnTo>
                    <a:pt x="18" y="4"/>
                  </a:lnTo>
                  <a:lnTo>
                    <a:pt x="18" y="4"/>
                  </a:lnTo>
                  <a:lnTo>
                    <a:pt x="18" y="4"/>
                  </a:lnTo>
                  <a:lnTo>
                    <a:pt x="18" y="4"/>
                  </a:lnTo>
                  <a:lnTo>
                    <a:pt x="16" y="2"/>
                  </a:lnTo>
                  <a:lnTo>
                    <a:pt x="12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2" y="2"/>
                  </a:lnTo>
                  <a:lnTo>
                    <a:pt x="2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18"/>
                  </a:lnTo>
                  <a:lnTo>
                    <a:pt x="6" y="28"/>
                  </a:lnTo>
                  <a:lnTo>
                    <a:pt x="6" y="28"/>
                  </a:lnTo>
                  <a:lnTo>
                    <a:pt x="8" y="32"/>
                  </a:lnTo>
                  <a:lnTo>
                    <a:pt x="12" y="32"/>
                  </a:lnTo>
                  <a:lnTo>
                    <a:pt x="18" y="32"/>
                  </a:lnTo>
                  <a:lnTo>
                    <a:pt x="18" y="32"/>
                  </a:lnTo>
                  <a:lnTo>
                    <a:pt x="20" y="32"/>
                  </a:lnTo>
                  <a:lnTo>
                    <a:pt x="22" y="30"/>
                  </a:lnTo>
                  <a:lnTo>
                    <a:pt x="22" y="30"/>
                  </a:lnTo>
                  <a:lnTo>
                    <a:pt x="22" y="26"/>
                  </a:lnTo>
                  <a:lnTo>
                    <a:pt x="22" y="26"/>
                  </a:lnTo>
                  <a:lnTo>
                    <a:pt x="22" y="24"/>
                  </a:lnTo>
                  <a:lnTo>
                    <a:pt x="22" y="24"/>
                  </a:lnTo>
                  <a:lnTo>
                    <a:pt x="18" y="10"/>
                  </a:lnTo>
                  <a:lnTo>
                    <a:pt x="18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85" name="Freeform 55"/>
            <p:cNvSpPr>
              <a:spLocks/>
            </p:cNvSpPr>
            <p:nvPr/>
          </p:nvSpPr>
          <p:spPr bwMode="auto">
            <a:xfrm>
              <a:off x="1630363" y="1635125"/>
              <a:ext cx="57150" cy="31750"/>
            </a:xfrm>
            <a:custGeom>
              <a:avLst/>
              <a:gdLst/>
              <a:ahLst/>
              <a:cxnLst>
                <a:cxn ang="0">
                  <a:pos x="36" y="8"/>
                </a:cxn>
                <a:cxn ang="0">
                  <a:pos x="36" y="8"/>
                </a:cxn>
                <a:cxn ang="0">
                  <a:pos x="32" y="6"/>
                </a:cxn>
                <a:cxn ang="0">
                  <a:pos x="32" y="6"/>
                </a:cxn>
                <a:cxn ang="0">
                  <a:pos x="22" y="2"/>
                </a:cxn>
                <a:cxn ang="0">
                  <a:pos x="10" y="0"/>
                </a:cxn>
                <a:cxn ang="0">
                  <a:pos x="10" y="0"/>
                </a:cxn>
                <a:cxn ang="0">
                  <a:pos x="6" y="0"/>
                </a:cxn>
                <a:cxn ang="0">
                  <a:pos x="4" y="2"/>
                </a:cxn>
                <a:cxn ang="0">
                  <a:pos x="2" y="8"/>
                </a:cxn>
                <a:cxn ang="0">
                  <a:pos x="2" y="8"/>
                </a:cxn>
                <a:cxn ang="0">
                  <a:pos x="0" y="10"/>
                </a:cxn>
                <a:cxn ang="0">
                  <a:pos x="2" y="12"/>
                </a:cxn>
                <a:cxn ang="0">
                  <a:pos x="2" y="12"/>
                </a:cxn>
                <a:cxn ang="0">
                  <a:pos x="4" y="14"/>
                </a:cxn>
                <a:cxn ang="0">
                  <a:pos x="4" y="14"/>
                </a:cxn>
                <a:cxn ang="0">
                  <a:pos x="6" y="16"/>
                </a:cxn>
                <a:cxn ang="0">
                  <a:pos x="6" y="16"/>
                </a:cxn>
                <a:cxn ang="0">
                  <a:pos x="20" y="20"/>
                </a:cxn>
                <a:cxn ang="0">
                  <a:pos x="20" y="20"/>
                </a:cxn>
                <a:cxn ang="0">
                  <a:pos x="24" y="20"/>
                </a:cxn>
                <a:cxn ang="0">
                  <a:pos x="24" y="20"/>
                </a:cxn>
                <a:cxn ang="0">
                  <a:pos x="26" y="20"/>
                </a:cxn>
                <a:cxn ang="0">
                  <a:pos x="26" y="20"/>
                </a:cxn>
                <a:cxn ang="0">
                  <a:pos x="28" y="20"/>
                </a:cxn>
                <a:cxn ang="0">
                  <a:pos x="32" y="18"/>
                </a:cxn>
                <a:cxn ang="0">
                  <a:pos x="34" y="14"/>
                </a:cxn>
                <a:cxn ang="0">
                  <a:pos x="34" y="14"/>
                </a:cxn>
                <a:cxn ang="0">
                  <a:pos x="36" y="8"/>
                </a:cxn>
                <a:cxn ang="0">
                  <a:pos x="36" y="8"/>
                </a:cxn>
              </a:cxnLst>
              <a:rect l="0" t="0" r="r" b="b"/>
              <a:pathLst>
                <a:path w="36" h="20">
                  <a:moveTo>
                    <a:pt x="36" y="8"/>
                  </a:moveTo>
                  <a:lnTo>
                    <a:pt x="36" y="8"/>
                  </a:lnTo>
                  <a:lnTo>
                    <a:pt x="32" y="6"/>
                  </a:lnTo>
                  <a:lnTo>
                    <a:pt x="32" y="6"/>
                  </a:lnTo>
                  <a:lnTo>
                    <a:pt x="22" y="2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6" y="0"/>
                  </a:lnTo>
                  <a:lnTo>
                    <a:pt x="4" y="2"/>
                  </a:lnTo>
                  <a:lnTo>
                    <a:pt x="2" y="8"/>
                  </a:lnTo>
                  <a:lnTo>
                    <a:pt x="2" y="8"/>
                  </a:lnTo>
                  <a:lnTo>
                    <a:pt x="0" y="10"/>
                  </a:lnTo>
                  <a:lnTo>
                    <a:pt x="2" y="12"/>
                  </a:lnTo>
                  <a:lnTo>
                    <a:pt x="2" y="12"/>
                  </a:lnTo>
                  <a:lnTo>
                    <a:pt x="4" y="14"/>
                  </a:lnTo>
                  <a:lnTo>
                    <a:pt x="4" y="14"/>
                  </a:lnTo>
                  <a:lnTo>
                    <a:pt x="6" y="16"/>
                  </a:lnTo>
                  <a:lnTo>
                    <a:pt x="6" y="16"/>
                  </a:lnTo>
                  <a:lnTo>
                    <a:pt x="20" y="20"/>
                  </a:lnTo>
                  <a:lnTo>
                    <a:pt x="20" y="20"/>
                  </a:lnTo>
                  <a:lnTo>
                    <a:pt x="24" y="20"/>
                  </a:lnTo>
                  <a:lnTo>
                    <a:pt x="24" y="20"/>
                  </a:lnTo>
                  <a:lnTo>
                    <a:pt x="26" y="20"/>
                  </a:lnTo>
                  <a:lnTo>
                    <a:pt x="26" y="20"/>
                  </a:lnTo>
                  <a:lnTo>
                    <a:pt x="28" y="20"/>
                  </a:lnTo>
                  <a:lnTo>
                    <a:pt x="32" y="18"/>
                  </a:lnTo>
                  <a:lnTo>
                    <a:pt x="34" y="14"/>
                  </a:lnTo>
                  <a:lnTo>
                    <a:pt x="34" y="14"/>
                  </a:lnTo>
                  <a:lnTo>
                    <a:pt x="36" y="8"/>
                  </a:lnTo>
                  <a:lnTo>
                    <a:pt x="36" y="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86" name="Freeform 56"/>
            <p:cNvSpPr>
              <a:spLocks/>
            </p:cNvSpPr>
            <p:nvPr/>
          </p:nvSpPr>
          <p:spPr bwMode="auto">
            <a:xfrm>
              <a:off x="1909763" y="1793875"/>
              <a:ext cx="53975" cy="34925"/>
            </a:xfrm>
            <a:custGeom>
              <a:avLst/>
              <a:gdLst/>
              <a:ahLst/>
              <a:cxnLst>
                <a:cxn ang="0">
                  <a:pos x="32" y="6"/>
                </a:cxn>
                <a:cxn ang="0">
                  <a:pos x="32" y="6"/>
                </a:cxn>
                <a:cxn ang="0">
                  <a:pos x="30" y="6"/>
                </a:cxn>
                <a:cxn ang="0">
                  <a:pos x="30" y="6"/>
                </a:cxn>
                <a:cxn ang="0">
                  <a:pos x="16" y="2"/>
                </a:cxn>
                <a:cxn ang="0">
                  <a:pos x="16" y="2"/>
                </a:cxn>
                <a:cxn ang="0">
                  <a:pos x="10" y="0"/>
                </a:cxn>
                <a:cxn ang="0">
                  <a:pos x="10" y="0"/>
                </a:cxn>
                <a:cxn ang="0">
                  <a:pos x="10" y="0"/>
                </a:cxn>
                <a:cxn ang="0">
                  <a:pos x="10" y="0"/>
                </a:cxn>
                <a:cxn ang="0">
                  <a:pos x="6" y="0"/>
                </a:cxn>
                <a:cxn ang="0">
                  <a:pos x="4" y="2"/>
                </a:cxn>
                <a:cxn ang="0">
                  <a:pos x="0" y="8"/>
                </a:cxn>
                <a:cxn ang="0">
                  <a:pos x="0" y="8"/>
                </a:cxn>
                <a:cxn ang="0">
                  <a:pos x="0" y="12"/>
                </a:cxn>
                <a:cxn ang="0">
                  <a:pos x="0" y="12"/>
                </a:cxn>
                <a:cxn ang="0">
                  <a:pos x="2" y="16"/>
                </a:cxn>
                <a:cxn ang="0">
                  <a:pos x="2" y="16"/>
                </a:cxn>
                <a:cxn ang="0">
                  <a:pos x="14" y="20"/>
                </a:cxn>
                <a:cxn ang="0">
                  <a:pos x="26" y="22"/>
                </a:cxn>
                <a:cxn ang="0">
                  <a:pos x="26" y="22"/>
                </a:cxn>
                <a:cxn ang="0">
                  <a:pos x="30" y="22"/>
                </a:cxn>
                <a:cxn ang="0">
                  <a:pos x="32" y="20"/>
                </a:cxn>
                <a:cxn ang="0">
                  <a:pos x="34" y="14"/>
                </a:cxn>
                <a:cxn ang="0">
                  <a:pos x="34" y="14"/>
                </a:cxn>
                <a:cxn ang="0">
                  <a:pos x="34" y="12"/>
                </a:cxn>
                <a:cxn ang="0">
                  <a:pos x="34" y="10"/>
                </a:cxn>
                <a:cxn ang="0">
                  <a:pos x="34" y="10"/>
                </a:cxn>
                <a:cxn ang="0">
                  <a:pos x="32" y="6"/>
                </a:cxn>
                <a:cxn ang="0">
                  <a:pos x="32" y="6"/>
                </a:cxn>
              </a:cxnLst>
              <a:rect l="0" t="0" r="r" b="b"/>
              <a:pathLst>
                <a:path w="34" h="22">
                  <a:moveTo>
                    <a:pt x="32" y="6"/>
                  </a:moveTo>
                  <a:lnTo>
                    <a:pt x="32" y="6"/>
                  </a:lnTo>
                  <a:lnTo>
                    <a:pt x="30" y="6"/>
                  </a:lnTo>
                  <a:lnTo>
                    <a:pt x="30" y="6"/>
                  </a:lnTo>
                  <a:lnTo>
                    <a:pt x="16" y="2"/>
                  </a:lnTo>
                  <a:lnTo>
                    <a:pt x="16" y="2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6" y="0"/>
                  </a:lnTo>
                  <a:lnTo>
                    <a:pt x="4" y="2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2" y="16"/>
                  </a:lnTo>
                  <a:lnTo>
                    <a:pt x="2" y="16"/>
                  </a:lnTo>
                  <a:lnTo>
                    <a:pt x="14" y="20"/>
                  </a:lnTo>
                  <a:lnTo>
                    <a:pt x="26" y="22"/>
                  </a:lnTo>
                  <a:lnTo>
                    <a:pt x="26" y="22"/>
                  </a:lnTo>
                  <a:lnTo>
                    <a:pt x="30" y="22"/>
                  </a:lnTo>
                  <a:lnTo>
                    <a:pt x="32" y="20"/>
                  </a:lnTo>
                  <a:lnTo>
                    <a:pt x="34" y="14"/>
                  </a:lnTo>
                  <a:lnTo>
                    <a:pt x="34" y="14"/>
                  </a:lnTo>
                  <a:lnTo>
                    <a:pt x="34" y="12"/>
                  </a:lnTo>
                  <a:lnTo>
                    <a:pt x="34" y="10"/>
                  </a:lnTo>
                  <a:lnTo>
                    <a:pt x="34" y="10"/>
                  </a:lnTo>
                  <a:lnTo>
                    <a:pt x="32" y="6"/>
                  </a:lnTo>
                  <a:lnTo>
                    <a:pt x="32" y="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87" name="Freeform 57"/>
            <p:cNvSpPr>
              <a:spLocks/>
            </p:cNvSpPr>
            <p:nvPr/>
          </p:nvSpPr>
          <p:spPr bwMode="auto">
            <a:xfrm>
              <a:off x="1636713" y="1787525"/>
              <a:ext cx="44450" cy="47625"/>
            </a:xfrm>
            <a:custGeom>
              <a:avLst/>
              <a:gdLst/>
              <a:ahLst/>
              <a:cxnLst>
                <a:cxn ang="0">
                  <a:pos x="26" y="2"/>
                </a:cxn>
                <a:cxn ang="0">
                  <a:pos x="26" y="2"/>
                </a:cxn>
                <a:cxn ang="0">
                  <a:pos x="22" y="0"/>
                </a:cxn>
                <a:cxn ang="0">
                  <a:pos x="22" y="0"/>
                </a:cxn>
                <a:cxn ang="0">
                  <a:pos x="18" y="0"/>
                </a:cxn>
                <a:cxn ang="0">
                  <a:pos x="18" y="0"/>
                </a:cxn>
                <a:cxn ang="0">
                  <a:pos x="8" y="8"/>
                </a:cxn>
                <a:cxn ang="0">
                  <a:pos x="0" y="18"/>
                </a:cxn>
                <a:cxn ang="0">
                  <a:pos x="0" y="18"/>
                </a:cxn>
                <a:cxn ang="0">
                  <a:pos x="0" y="20"/>
                </a:cxn>
                <a:cxn ang="0">
                  <a:pos x="0" y="24"/>
                </a:cxn>
                <a:cxn ang="0">
                  <a:pos x="4" y="28"/>
                </a:cxn>
                <a:cxn ang="0">
                  <a:pos x="4" y="28"/>
                </a:cxn>
                <a:cxn ang="0">
                  <a:pos x="6" y="30"/>
                </a:cxn>
                <a:cxn ang="0">
                  <a:pos x="8" y="30"/>
                </a:cxn>
                <a:cxn ang="0">
                  <a:pos x="8" y="30"/>
                </a:cxn>
                <a:cxn ang="0">
                  <a:pos x="10" y="30"/>
                </a:cxn>
                <a:cxn ang="0">
                  <a:pos x="10" y="30"/>
                </a:cxn>
                <a:cxn ang="0">
                  <a:pos x="12" y="28"/>
                </a:cxn>
                <a:cxn ang="0">
                  <a:pos x="12" y="28"/>
                </a:cxn>
                <a:cxn ang="0">
                  <a:pos x="22" y="18"/>
                </a:cxn>
                <a:cxn ang="0">
                  <a:pos x="22" y="18"/>
                </a:cxn>
                <a:cxn ang="0">
                  <a:pos x="26" y="14"/>
                </a:cxn>
                <a:cxn ang="0">
                  <a:pos x="26" y="14"/>
                </a:cxn>
                <a:cxn ang="0">
                  <a:pos x="26" y="14"/>
                </a:cxn>
                <a:cxn ang="0">
                  <a:pos x="26" y="14"/>
                </a:cxn>
                <a:cxn ang="0">
                  <a:pos x="28" y="12"/>
                </a:cxn>
                <a:cxn ang="0">
                  <a:pos x="28" y="8"/>
                </a:cxn>
                <a:cxn ang="0">
                  <a:pos x="26" y="2"/>
                </a:cxn>
              </a:cxnLst>
              <a:rect l="0" t="0" r="r" b="b"/>
              <a:pathLst>
                <a:path w="28" h="30">
                  <a:moveTo>
                    <a:pt x="26" y="2"/>
                  </a:moveTo>
                  <a:lnTo>
                    <a:pt x="26" y="2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8" y="8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0" y="20"/>
                  </a:lnTo>
                  <a:lnTo>
                    <a:pt x="0" y="24"/>
                  </a:lnTo>
                  <a:lnTo>
                    <a:pt x="4" y="28"/>
                  </a:lnTo>
                  <a:lnTo>
                    <a:pt x="4" y="28"/>
                  </a:lnTo>
                  <a:lnTo>
                    <a:pt x="6" y="30"/>
                  </a:lnTo>
                  <a:lnTo>
                    <a:pt x="8" y="30"/>
                  </a:lnTo>
                  <a:lnTo>
                    <a:pt x="8" y="30"/>
                  </a:lnTo>
                  <a:lnTo>
                    <a:pt x="10" y="30"/>
                  </a:lnTo>
                  <a:lnTo>
                    <a:pt x="10" y="30"/>
                  </a:lnTo>
                  <a:lnTo>
                    <a:pt x="12" y="28"/>
                  </a:lnTo>
                  <a:lnTo>
                    <a:pt x="12" y="28"/>
                  </a:lnTo>
                  <a:lnTo>
                    <a:pt x="22" y="18"/>
                  </a:lnTo>
                  <a:lnTo>
                    <a:pt x="22" y="18"/>
                  </a:lnTo>
                  <a:lnTo>
                    <a:pt x="26" y="14"/>
                  </a:lnTo>
                  <a:lnTo>
                    <a:pt x="26" y="14"/>
                  </a:lnTo>
                  <a:lnTo>
                    <a:pt x="26" y="14"/>
                  </a:lnTo>
                  <a:lnTo>
                    <a:pt x="26" y="14"/>
                  </a:lnTo>
                  <a:lnTo>
                    <a:pt x="28" y="12"/>
                  </a:lnTo>
                  <a:lnTo>
                    <a:pt x="28" y="8"/>
                  </a:lnTo>
                  <a:lnTo>
                    <a:pt x="26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88" name="Freeform 58"/>
            <p:cNvSpPr>
              <a:spLocks/>
            </p:cNvSpPr>
            <p:nvPr/>
          </p:nvSpPr>
          <p:spPr bwMode="auto">
            <a:xfrm>
              <a:off x="1912938" y="1625600"/>
              <a:ext cx="47625" cy="50800"/>
            </a:xfrm>
            <a:custGeom>
              <a:avLst/>
              <a:gdLst/>
              <a:ahLst/>
              <a:cxnLst>
                <a:cxn ang="0">
                  <a:pos x="4" y="28"/>
                </a:cxn>
                <a:cxn ang="0">
                  <a:pos x="4" y="28"/>
                </a:cxn>
                <a:cxn ang="0">
                  <a:pos x="8" y="32"/>
                </a:cxn>
                <a:cxn ang="0">
                  <a:pos x="8" y="32"/>
                </a:cxn>
                <a:cxn ang="0">
                  <a:pos x="12" y="32"/>
                </a:cxn>
                <a:cxn ang="0">
                  <a:pos x="12" y="32"/>
                </a:cxn>
                <a:cxn ang="0">
                  <a:pos x="22" y="24"/>
                </a:cxn>
                <a:cxn ang="0">
                  <a:pos x="30" y="14"/>
                </a:cxn>
                <a:cxn ang="0">
                  <a:pos x="30" y="14"/>
                </a:cxn>
                <a:cxn ang="0">
                  <a:pos x="30" y="10"/>
                </a:cxn>
                <a:cxn ang="0">
                  <a:pos x="30" y="8"/>
                </a:cxn>
                <a:cxn ang="0">
                  <a:pos x="26" y="2"/>
                </a:cxn>
                <a:cxn ang="0">
                  <a:pos x="26" y="2"/>
                </a:cxn>
                <a:cxn ang="0">
                  <a:pos x="24" y="2"/>
                </a:cxn>
                <a:cxn ang="0">
                  <a:pos x="22" y="0"/>
                </a:cxn>
                <a:cxn ang="0">
                  <a:pos x="22" y="0"/>
                </a:cxn>
                <a:cxn ang="0">
                  <a:pos x="18" y="2"/>
                </a:cxn>
                <a:cxn ang="0">
                  <a:pos x="18" y="2"/>
                </a:cxn>
                <a:cxn ang="0">
                  <a:pos x="18" y="2"/>
                </a:cxn>
                <a:cxn ang="0">
                  <a:pos x="18" y="2"/>
                </a:cxn>
                <a:cxn ang="0">
                  <a:pos x="6" y="12"/>
                </a:cxn>
                <a:cxn ang="0">
                  <a:pos x="6" y="12"/>
                </a:cxn>
                <a:cxn ang="0">
                  <a:pos x="2" y="16"/>
                </a:cxn>
                <a:cxn ang="0">
                  <a:pos x="2" y="16"/>
                </a:cxn>
                <a:cxn ang="0">
                  <a:pos x="2" y="16"/>
                </a:cxn>
                <a:cxn ang="0">
                  <a:pos x="2" y="16"/>
                </a:cxn>
                <a:cxn ang="0">
                  <a:pos x="0" y="20"/>
                </a:cxn>
                <a:cxn ang="0">
                  <a:pos x="2" y="24"/>
                </a:cxn>
                <a:cxn ang="0">
                  <a:pos x="4" y="28"/>
                </a:cxn>
              </a:cxnLst>
              <a:rect l="0" t="0" r="r" b="b"/>
              <a:pathLst>
                <a:path w="30" h="32">
                  <a:moveTo>
                    <a:pt x="4" y="28"/>
                  </a:moveTo>
                  <a:lnTo>
                    <a:pt x="4" y="28"/>
                  </a:lnTo>
                  <a:lnTo>
                    <a:pt x="8" y="32"/>
                  </a:lnTo>
                  <a:lnTo>
                    <a:pt x="8" y="32"/>
                  </a:lnTo>
                  <a:lnTo>
                    <a:pt x="12" y="32"/>
                  </a:lnTo>
                  <a:lnTo>
                    <a:pt x="12" y="32"/>
                  </a:lnTo>
                  <a:lnTo>
                    <a:pt x="22" y="24"/>
                  </a:lnTo>
                  <a:lnTo>
                    <a:pt x="30" y="14"/>
                  </a:lnTo>
                  <a:lnTo>
                    <a:pt x="30" y="14"/>
                  </a:lnTo>
                  <a:lnTo>
                    <a:pt x="30" y="10"/>
                  </a:lnTo>
                  <a:lnTo>
                    <a:pt x="30" y="8"/>
                  </a:lnTo>
                  <a:lnTo>
                    <a:pt x="26" y="2"/>
                  </a:lnTo>
                  <a:lnTo>
                    <a:pt x="26" y="2"/>
                  </a:lnTo>
                  <a:lnTo>
                    <a:pt x="24" y="2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8" y="2"/>
                  </a:lnTo>
                  <a:lnTo>
                    <a:pt x="18" y="2"/>
                  </a:lnTo>
                  <a:lnTo>
                    <a:pt x="18" y="2"/>
                  </a:lnTo>
                  <a:lnTo>
                    <a:pt x="18" y="2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2" y="16"/>
                  </a:lnTo>
                  <a:lnTo>
                    <a:pt x="2" y="16"/>
                  </a:lnTo>
                  <a:lnTo>
                    <a:pt x="2" y="16"/>
                  </a:lnTo>
                  <a:lnTo>
                    <a:pt x="2" y="16"/>
                  </a:lnTo>
                  <a:lnTo>
                    <a:pt x="0" y="20"/>
                  </a:lnTo>
                  <a:lnTo>
                    <a:pt x="2" y="24"/>
                  </a:lnTo>
                  <a:lnTo>
                    <a:pt x="4" y="2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22" name="직사각형 21"/>
          <p:cNvSpPr/>
          <p:nvPr/>
        </p:nvSpPr>
        <p:spPr>
          <a:xfrm>
            <a:off x="6099967" y="4180099"/>
            <a:ext cx="37785" cy="9672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3583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Attract Investment Plan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초기 자금 소요 계획</a:t>
            </a:r>
            <a:endParaRPr lang="en-US" altLang="ko-KR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25" name="그룹 124"/>
          <p:cNvGrpSpPr/>
          <p:nvPr/>
        </p:nvGrpSpPr>
        <p:grpSpPr>
          <a:xfrm>
            <a:off x="1343472" y="1972804"/>
            <a:ext cx="9375993" cy="4395557"/>
            <a:chOff x="2552655" y="1972804"/>
            <a:chExt cx="7215753" cy="4395557"/>
          </a:xfrm>
        </p:grpSpPr>
        <p:cxnSp>
          <p:nvCxnSpPr>
            <p:cNvPr id="103" name="직선 연결선 102"/>
            <p:cNvCxnSpPr/>
            <p:nvPr/>
          </p:nvCxnSpPr>
          <p:spPr>
            <a:xfrm flipV="1">
              <a:off x="2567608" y="1982347"/>
              <a:ext cx="7200800" cy="6493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연결선 103"/>
            <p:cNvCxnSpPr/>
            <p:nvPr/>
          </p:nvCxnSpPr>
          <p:spPr>
            <a:xfrm>
              <a:off x="8205217" y="1998384"/>
              <a:ext cx="0" cy="432697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연결선 104"/>
            <p:cNvCxnSpPr/>
            <p:nvPr/>
          </p:nvCxnSpPr>
          <p:spPr>
            <a:xfrm>
              <a:off x="9768407" y="1988840"/>
              <a:ext cx="0" cy="432697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 105"/>
            <p:cNvCxnSpPr/>
            <p:nvPr/>
          </p:nvCxnSpPr>
          <p:spPr>
            <a:xfrm flipH="1">
              <a:off x="3955133" y="1972804"/>
              <a:ext cx="6075" cy="432048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 106"/>
            <p:cNvCxnSpPr/>
            <p:nvPr/>
          </p:nvCxnSpPr>
          <p:spPr>
            <a:xfrm>
              <a:off x="2567608" y="6309320"/>
              <a:ext cx="72008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연결선 107"/>
            <p:cNvCxnSpPr/>
            <p:nvPr/>
          </p:nvCxnSpPr>
          <p:spPr>
            <a:xfrm>
              <a:off x="2552655" y="2363918"/>
              <a:ext cx="7215753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연결선 108"/>
            <p:cNvCxnSpPr/>
            <p:nvPr/>
          </p:nvCxnSpPr>
          <p:spPr>
            <a:xfrm>
              <a:off x="2552655" y="1982347"/>
              <a:ext cx="0" cy="432697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/>
            <p:cNvSpPr txBox="1"/>
            <p:nvPr/>
          </p:nvSpPr>
          <p:spPr>
            <a:xfrm>
              <a:off x="3002521" y="2061260"/>
              <a:ext cx="56618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항   목</a:t>
              </a:r>
            </a:p>
          </p:txBody>
        </p:sp>
        <p:sp>
          <p:nvSpPr>
            <p:cNvPr id="110" name="TextBox 109"/>
            <p:cNvSpPr txBox="1"/>
            <p:nvPr/>
          </p:nvSpPr>
          <p:spPr>
            <a:xfrm>
              <a:off x="5724152" y="2057163"/>
              <a:ext cx="8130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내          역</a:t>
              </a:r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8694195" y="2043936"/>
              <a:ext cx="60144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금    액</a:t>
              </a:r>
            </a:p>
          </p:txBody>
        </p:sp>
        <p:sp>
          <p:nvSpPr>
            <p:cNvPr id="112" name="TextBox 111"/>
            <p:cNvSpPr txBox="1"/>
            <p:nvPr/>
          </p:nvSpPr>
          <p:spPr>
            <a:xfrm>
              <a:off x="3005368" y="2398043"/>
              <a:ext cx="944489" cy="39703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인건비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외주 용역 비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재료비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지급수수료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특허비용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기계 장치 비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임대보증금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인테리어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마케팅 비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기타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합계</a:t>
              </a:r>
            </a:p>
          </p:txBody>
        </p:sp>
        <p:sp>
          <p:nvSpPr>
            <p:cNvPr id="114" name="TextBox 113"/>
            <p:cNvSpPr txBox="1"/>
            <p:nvPr/>
          </p:nvSpPr>
          <p:spPr>
            <a:xfrm>
              <a:off x="5279994" y="2355039"/>
              <a:ext cx="2475358" cy="39703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연구개발인력 </a:t>
              </a:r>
              <a:r>
                <a:rPr lang="en-US" altLang="ko-KR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3500X10</a:t>
              </a:r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명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프로그램 제작비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프로그램 제작 재료비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 err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시험인증비</a:t>
              </a:r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및 </a:t>
              </a:r>
              <a:r>
                <a:rPr lang="ko-KR" altLang="en-US" sz="1200" dirty="0" err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대관청</a:t>
              </a:r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허가</a:t>
              </a:r>
              <a:r>
                <a:rPr lang="en-US" altLang="ko-KR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</a:t>
              </a:r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보험료 등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무형자산 취득 수수료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장비구입 및 소모품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공유오피스 임대보증금 </a:t>
              </a:r>
              <a:r>
                <a:rPr lang="en-US" altLang="ko-KR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4</a:t>
              </a:r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개소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공유오피스 인테리어 및 집기 일체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공유오피스 준비금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제비용 및 여비 교통비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제비용 및 여비 교통비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15" name="TextBox 114"/>
            <p:cNvSpPr txBox="1"/>
            <p:nvPr/>
          </p:nvSpPr>
          <p:spPr>
            <a:xfrm>
              <a:off x="7968208" y="2355039"/>
              <a:ext cx="1249517" cy="39703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35,000</a:t>
              </a:r>
            </a:p>
            <a:p>
              <a:pPr algn="r"/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r"/>
              <a:r>
                <a:rPr lang="en-US" altLang="ko-KR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40,000</a:t>
              </a:r>
            </a:p>
            <a:p>
              <a:pPr algn="r"/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r"/>
              <a:r>
                <a:rPr lang="en-US" altLang="ko-KR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3,000</a:t>
              </a:r>
            </a:p>
            <a:p>
              <a:pPr algn="r"/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r"/>
              <a:r>
                <a:rPr lang="en-US" altLang="ko-KR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5,000</a:t>
              </a:r>
            </a:p>
            <a:p>
              <a:pPr algn="r"/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r"/>
              <a:r>
                <a:rPr lang="en-US" altLang="ko-KR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3,000</a:t>
              </a:r>
            </a:p>
            <a:p>
              <a:pPr algn="r"/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r"/>
              <a:r>
                <a:rPr lang="en-US" altLang="ko-KR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10,000</a:t>
              </a:r>
            </a:p>
            <a:p>
              <a:pPr algn="r"/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r"/>
              <a:r>
                <a:rPr lang="en-US" altLang="ko-KR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80,000</a:t>
              </a:r>
            </a:p>
            <a:p>
              <a:pPr algn="r"/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r"/>
              <a:r>
                <a:rPr lang="en-US" altLang="ko-KR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80,000</a:t>
              </a:r>
            </a:p>
            <a:p>
              <a:pPr algn="r"/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r"/>
              <a:r>
                <a:rPr lang="en-US" altLang="ko-KR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5,000</a:t>
              </a:r>
            </a:p>
            <a:p>
              <a:pPr algn="r"/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r"/>
              <a:r>
                <a:rPr lang="en-US" altLang="ko-KR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9,000</a:t>
              </a:r>
            </a:p>
            <a:p>
              <a:pPr algn="r"/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r"/>
              <a:r>
                <a:rPr lang="en-US" altLang="ko-KR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270,000</a:t>
              </a:r>
              <a:endPara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pic>
        <p:nvPicPr>
          <p:cNvPr id="18" name="그림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006588" y="1722346"/>
            <a:ext cx="79060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단위 </a:t>
            </a:r>
            <a:r>
              <a:rPr lang="en-US" altLang="ko-KR" sz="11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11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만원</a:t>
            </a:r>
            <a:endParaRPr lang="ko-KR" altLang="en-US" sz="11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3331259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Attract Investment Plan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투자 회수 계획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74" name="그룹 73"/>
          <p:cNvGrpSpPr/>
          <p:nvPr/>
        </p:nvGrpSpPr>
        <p:grpSpPr>
          <a:xfrm>
            <a:off x="551384" y="5084685"/>
            <a:ext cx="3633319" cy="987198"/>
            <a:chOff x="6370114" y="2738983"/>
            <a:chExt cx="3399146" cy="923570"/>
          </a:xfrm>
        </p:grpSpPr>
        <p:sp>
          <p:nvSpPr>
            <p:cNvPr id="75" name="Text Box 8"/>
            <p:cNvSpPr txBox="1">
              <a:spLocks noChangeArrowheads="1"/>
            </p:cNvSpPr>
            <p:nvPr/>
          </p:nvSpPr>
          <p:spPr bwMode="auto">
            <a:xfrm>
              <a:off x="6600057" y="2738983"/>
              <a:ext cx="2893940" cy="3743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ko-KR" altLang="en-US" sz="2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클라우드</a:t>
              </a:r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 </a:t>
              </a:r>
              <a:endPara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6370114" y="3173056"/>
              <a:ext cx="3399146" cy="48949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법인주식 지분 제공 및 이익 배당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현금 흐름에 의한 분할 변제</a:t>
              </a:r>
              <a:r>
                <a: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이자율 포함</a:t>
              </a:r>
              <a:r>
                <a: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</a:p>
          </p:txBody>
        </p:sp>
      </p:grpSp>
      <p:grpSp>
        <p:nvGrpSpPr>
          <p:cNvPr id="77" name="그룹 76"/>
          <p:cNvGrpSpPr/>
          <p:nvPr/>
        </p:nvGrpSpPr>
        <p:grpSpPr>
          <a:xfrm>
            <a:off x="4295800" y="5084683"/>
            <a:ext cx="3675188" cy="1008613"/>
            <a:chOff x="6436376" y="2738982"/>
            <a:chExt cx="3438316" cy="943605"/>
          </a:xfrm>
        </p:grpSpPr>
        <p:sp>
          <p:nvSpPr>
            <p:cNvPr id="78" name="Text Box 8"/>
            <p:cNvSpPr txBox="1">
              <a:spLocks noChangeArrowheads="1"/>
            </p:cNvSpPr>
            <p:nvPr/>
          </p:nvSpPr>
          <p:spPr bwMode="auto">
            <a:xfrm>
              <a:off x="6600057" y="2738982"/>
              <a:ext cx="2893940" cy="3743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ko-KR" altLang="en-US" sz="2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벤처캐피탈</a:t>
              </a:r>
              <a:endPara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6436376" y="3193090"/>
              <a:ext cx="3438316" cy="48949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상환 전환 우선주 발행</a:t>
              </a:r>
              <a:r>
                <a: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의결권 없는 주식</a:t>
              </a:r>
              <a:r>
                <a: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옵션 부여 안전 자산 활용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80" name="그룹 79"/>
          <p:cNvGrpSpPr/>
          <p:nvPr/>
        </p:nvGrpSpPr>
        <p:grpSpPr>
          <a:xfrm>
            <a:off x="8040216" y="5084685"/>
            <a:ext cx="3695269" cy="987198"/>
            <a:chOff x="6454820" y="2738983"/>
            <a:chExt cx="3457102" cy="923570"/>
          </a:xfrm>
        </p:grpSpPr>
        <p:sp>
          <p:nvSpPr>
            <p:cNvPr id="81" name="Text Box 8"/>
            <p:cNvSpPr txBox="1">
              <a:spLocks noChangeArrowheads="1"/>
            </p:cNvSpPr>
            <p:nvPr/>
          </p:nvSpPr>
          <p:spPr bwMode="auto">
            <a:xfrm>
              <a:off x="6600057" y="2738983"/>
              <a:ext cx="2893940" cy="3743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ko-KR" altLang="en-US" sz="2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자산운용사</a:t>
              </a:r>
              <a:endPara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6454820" y="3173056"/>
              <a:ext cx="3457102" cy="48949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기술 특례 상장을 통한 </a:t>
              </a:r>
              <a:r>
                <a:rPr lang="ko-KR" altLang="en-US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투자금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출구 전략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재무적 투자로 이익 배당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83" name="그룹 82"/>
          <p:cNvGrpSpPr/>
          <p:nvPr/>
        </p:nvGrpSpPr>
        <p:grpSpPr>
          <a:xfrm>
            <a:off x="969026" y="2218744"/>
            <a:ext cx="2728473" cy="2728473"/>
            <a:chOff x="969026" y="2218744"/>
            <a:chExt cx="2728473" cy="2728473"/>
          </a:xfrm>
        </p:grpSpPr>
        <p:sp>
          <p:nvSpPr>
            <p:cNvPr id="84" name="도넛 83"/>
            <p:cNvSpPr/>
            <p:nvPr/>
          </p:nvSpPr>
          <p:spPr>
            <a:xfrm>
              <a:off x="969026" y="2218744"/>
              <a:ext cx="2728473" cy="2728473"/>
            </a:xfrm>
            <a:prstGeom prst="donu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85" name="타원 84"/>
            <p:cNvSpPr/>
            <p:nvPr/>
          </p:nvSpPr>
          <p:spPr>
            <a:xfrm>
              <a:off x="1700941" y="2953333"/>
              <a:ext cx="1259295" cy="1259295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86" name="Text Box 8"/>
            <p:cNvSpPr txBox="1">
              <a:spLocks noChangeArrowheads="1"/>
            </p:cNvSpPr>
            <p:nvPr/>
          </p:nvSpPr>
          <p:spPr bwMode="auto">
            <a:xfrm>
              <a:off x="1555820" y="2402815"/>
              <a:ext cx="1588162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algn="ctr">
                <a:defRPr sz="2800" b="1">
                  <a:solidFill>
                    <a:schemeClr val="bg1"/>
                  </a:solidFill>
                  <a:latin typeface="Noto Sans" panose="020B0502040504020204" pitchFamily="34" charset="0"/>
                  <a:ea typeface="맑은 고딕" panose="020B0503020000020004" pitchFamily="50" charset="-127"/>
                  <a:cs typeface="Poppins Medium" panose="02000000000000000000" pitchFamily="2" charset="0"/>
                </a:defRPr>
              </a:lvl1pPr>
            </a:lstStyle>
            <a:p>
              <a:r>
                <a:rPr lang="en-US" altLang="ko-KR" sz="24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100%</a:t>
              </a:r>
              <a:endParaRPr lang="ko-KR" altLang="ko-KR" sz="24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87" name="그룹 86"/>
            <p:cNvGrpSpPr/>
            <p:nvPr/>
          </p:nvGrpSpPr>
          <p:grpSpPr>
            <a:xfrm>
              <a:off x="2118142" y="3306492"/>
              <a:ext cx="451362" cy="468392"/>
              <a:chOff x="4061602" y="6214100"/>
              <a:chExt cx="336550" cy="349250"/>
            </a:xfrm>
            <a:solidFill>
              <a:schemeClr val="bg1">
                <a:lumMod val="65000"/>
              </a:schemeClr>
            </a:solidFill>
          </p:grpSpPr>
          <p:sp>
            <p:nvSpPr>
              <p:cNvPr id="88" name="Freeform 212"/>
              <p:cNvSpPr>
                <a:spLocks noEditPoints="1"/>
              </p:cNvSpPr>
              <p:nvPr/>
            </p:nvSpPr>
            <p:spPr bwMode="auto">
              <a:xfrm>
                <a:off x="4061602" y="6214100"/>
                <a:ext cx="336550" cy="349250"/>
              </a:xfrm>
              <a:custGeom>
                <a:avLst/>
                <a:gdLst/>
                <a:ahLst/>
                <a:cxnLst>
                  <a:cxn ang="0">
                    <a:pos x="14" y="0"/>
                  </a:cxn>
                  <a:cxn ang="0">
                    <a:pos x="14" y="0"/>
                  </a:cxn>
                  <a:cxn ang="0">
                    <a:pos x="8" y="0"/>
                  </a:cxn>
                  <a:cxn ang="0">
                    <a:pos x="4" y="4"/>
                  </a:cxn>
                  <a:cxn ang="0">
                    <a:pos x="0" y="8"/>
                  </a:cxn>
                  <a:cxn ang="0">
                    <a:pos x="0" y="14"/>
                  </a:cxn>
                  <a:cxn ang="0">
                    <a:pos x="0" y="204"/>
                  </a:cxn>
                  <a:cxn ang="0">
                    <a:pos x="0" y="204"/>
                  </a:cxn>
                  <a:cxn ang="0">
                    <a:pos x="0" y="210"/>
                  </a:cxn>
                  <a:cxn ang="0">
                    <a:pos x="4" y="216"/>
                  </a:cxn>
                  <a:cxn ang="0">
                    <a:pos x="8" y="218"/>
                  </a:cxn>
                  <a:cxn ang="0">
                    <a:pos x="14" y="220"/>
                  </a:cxn>
                  <a:cxn ang="0">
                    <a:pos x="198" y="220"/>
                  </a:cxn>
                  <a:cxn ang="0">
                    <a:pos x="198" y="220"/>
                  </a:cxn>
                  <a:cxn ang="0">
                    <a:pos x="204" y="218"/>
                  </a:cxn>
                  <a:cxn ang="0">
                    <a:pos x="208" y="216"/>
                  </a:cxn>
                  <a:cxn ang="0">
                    <a:pos x="212" y="210"/>
                  </a:cxn>
                  <a:cxn ang="0">
                    <a:pos x="212" y="204"/>
                  </a:cxn>
                  <a:cxn ang="0">
                    <a:pos x="212" y="14"/>
                  </a:cxn>
                  <a:cxn ang="0">
                    <a:pos x="212" y="14"/>
                  </a:cxn>
                  <a:cxn ang="0">
                    <a:pos x="212" y="8"/>
                  </a:cxn>
                  <a:cxn ang="0">
                    <a:pos x="208" y="4"/>
                  </a:cxn>
                  <a:cxn ang="0">
                    <a:pos x="204" y="0"/>
                  </a:cxn>
                  <a:cxn ang="0">
                    <a:pos x="198" y="0"/>
                  </a:cxn>
                  <a:cxn ang="0">
                    <a:pos x="14" y="0"/>
                  </a:cxn>
                  <a:cxn ang="0">
                    <a:pos x="196" y="60"/>
                  </a:cxn>
                  <a:cxn ang="0">
                    <a:pos x="196" y="204"/>
                  </a:cxn>
                  <a:cxn ang="0">
                    <a:pos x="14" y="204"/>
                  </a:cxn>
                  <a:cxn ang="0">
                    <a:pos x="14" y="14"/>
                  </a:cxn>
                  <a:cxn ang="0">
                    <a:pos x="48" y="14"/>
                  </a:cxn>
                  <a:cxn ang="0">
                    <a:pos x="48" y="14"/>
                  </a:cxn>
                  <a:cxn ang="0">
                    <a:pos x="46" y="16"/>
                  </a:cxn>
                  <a:cxn ang="0">
                    <a:pos x="46" y="84"/>
                  </a:cxn>
                  <a:cxn ang="0">
                    <a:pos x="46" y="84"/>
                  </a:cxn>
                  <a:cxn ang="0">
                    <a:pos x="50" y="90"/>
                  </a:cxn>
                  <a:cxn ang="0">
                    <a:pos x="54" y="92"/>
                  </a:cxn>
                  <a:cxn ang="0">
                    <a:pos x="158" y="92"/>
                  </a:cxn>
                  <a:cxn ang="0">
                    <a:pos x="158" y="92"/>
                  </a:cxn>
                  <a:cxn ang="0">
                    <a:pos x="162" y="90"/>
                  </a:cxn>
                  <a:cxn ang="0">
                    <a:pos x="164" y="84"/>
                  </a:cxn>
                  <a:cxn ang="0">
                    <a:pos x="164" y="16"/>
                  </a:cxn>
                  <a:cxn ang="0">
                    <a:pos x="164" y="16"/>
                  </a:cxn>
                  <a:cxn ang="0">
                    <a:pos x="164" y="14"/>
                  </a:cxn>
                  <a:cxn ang="0">
                    <a:pos x="196" y="14"/>
                  </a:cxn>
                  <a:cxn ang="0">
                    <a:pos x="196" y="38"/>
                  </a:cxn>
                  <a:cxn ang="0">
                    <a:pos x="178" y="38"/>
                  </a:cxn>
                  <a:cxn ang="0">
                    <a:pos x="178" y="60"/>
                  </a:cxn>
                  <a:cxn ang="0">
                    <a:pos x="196" y="60"/>
                  </a:cxn>
                </a:cxnLst>
                <a:rect l="0" t="0" r="r" b="b"/>
                <a:pathLst>
                  <a:path w="212" h="220">
                    <a:moveTo>
                      <a:pt x="14" y="0"/>
                    </a:moveTo>
                    <a:lnTo>
                      <a:pt x="14" y="0"/>
                    </a:lnTo>
                    <a:lnTo>
                      <a:pt x="8" y="0"/>
                    </a:lnTo>
                    <a:lnTo>
                      <a:pt x="4" y="4"/>
                    </a:lnTo>
                    <a:lnTo>
                      <a:pt x="0" y="8"/>
                    </a:lnTo>
                    <a:lnTo>
                      <a:pt x="0" y="14"/>
                    </a:lnTo>
                    <a:lnTo>
                      <a:pt x="0" y="204"/>
                    </a:lnTo>
                    <a:lnTo>
                      <a:pt x="0" y="204"/>
                    </a:lnTo>
                    <a:lnTo>
                      <a:pt x="0" y="210"/>
                    </a:lnTo>
                    <a:lnTo>
                      <a:pt x="4" y="216"/>
                    </a:lnTo>
                    <a:lnTo>
                      <a:pt x="8" y="218"/>
                    </a:lnTo>
                    <a:lnTo>
                      <a:pt x="14" y="220"/>
                    </a:lnTo>
                    <a:lnTo>
                      <a:pt x="198" y="220"/>
                    </a:lnTo>
                    <a:lnTo>
                      <a:pt x="198" y="220"/>
                    </a:lnTo>
                    <a:lnTo>
                      <a:pt x="204" y="218"/>
                    </a:lnTo>
                    <a:lnTo>
                      <a:pt x="208" y="216"/>
                    </a:lnTo>
                    <a:lnTo>
                      <a:pt x="212" y="210"/>
                    </a:lnTo>
                    <a:lnTo>
                      <a:pt x="212" y="204"/>
                    </a:lnTo>
                    <a:lnTo>
                      <a:pt x="212" y="14"/>
                    </a:lnTo>
                    <a:lnTo>
                      <a:pt x="212" y="14"/>
                    </a:lnTo>
                    <a:lnTo>
                      <a:pt x="212" y="8"/>
                    </a:lnTo>
                    <a:lnTo>
                      <a:pt x="208" y="4"/>
                    </a:lnTo>
                    <a:lnTo>
                      <a:pt x="204" y="0"/>
                    </a:lnTo>
                    <a:lnTo>
                      <a:pt x="198" y="0"/>
                    </a:lnTo>
                    <a:lnTo>
                      <a:pt x="14" y="0"/>
                    </a:lnTo>
                    <a:close/>
                    <a:moveTo>
                      <a:pt x="196" y="60"/>
                    </a:moveTo>
                    <a:lnTo>
                      <a:pt x="196" y="204"/>
                    </a:lnTo>
                    <a:lnTo>
                      <a:pt x="14" y="204"/>
                    </a:lnTo>
                    <a:lnTo>
                      <a:pt x="14" y="14"/>
                    </a:lnTo>
                    <a:lnTo>
                      <a:pt x="48" y="14"/>
                    </a:lnTo>
                    <a:lnTo>
                      <a:pt x="48" y="14"/>
                    </a:lnTo>
                    <a:lnTo>
                      <a:pt x="46" y="16"/>
                    </a:lnTo>
                    <a:lnTo>
                      <a:pt x="46" y="84"/>
                    </a:lnTo>
                    <a:lnTo>
                      <a:pt x="46" y="84"/>
                    </a:lnTo>
                    <a:lnTo>
                      <a:pt x="50" y="90"/>
                    </a:lnTo>
                    <a:lnTo>
                      <a:pt x="54" y="92"/>
                    </a:lnTo>
                    <a:lnTo>
                      <a:pt x="158" y="92"/>
                    </a:lnTo>
                    <a:lnTo>
                      <a:pt x="158" y="92"/>
                    </a:lnTo>
                    <a:lnTo>
                      <a:pt x="162" y="90"/>
                    </a:lnTo>
                    <a:lnTo>
                      <a:pt x="164" y="84"/>
                    </a:lnTo>
                    <a:lnTo>
                      <a:pt x="164" y="16"/>
                    </a:lnTo>
                    <a:lnTo>
                      <a:pt x="164" y="16"/>
                    </a:lnTo>
                    <a:lnTo>
                      <a:pt x="164" y="14"/>
                    </a:lnTo>
                    <a:lnTo>
                      <a:pt x="196" y="14"/>
                    </a:lnTo>
                    <a:lnTo>
                      <a:pt x="196" y="38"/>
                    </a:lnTo>
                    <a:lnTo>
                      <a:pt x="178" y="38"/>
                    </a:lnTo>
                    <a:lnTo>
                      <a:pt x="178" y="60"/>
                    </a:lnTo>
                    <a:lnTo>
                      <a:pt x="196" y="6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89" name="Freeform 213"/>
              <p:cNvSpPr>
                <a:spLocks noEditPoints="1"/>
              </p:cNvSpPr>
              <p:nvPr/>
            </p:nvSpPr>
            <p:spPr bwMode="auto">
              <a:xfrm>
                <a:off x="4115577" y="6410950"/>
                <a:ext cx="228600" cy="98425"/>
              </a:xfrm>
              <a:custGeom>
                <a:avLst/>
                <a:gdLst/>
                <a:ahLst/>
                <a:cxnLst>
                  <a:cxn ang="0">
                    <a:pos x="130" y="0"/>
                  </a:cxn>
                  <a:cxn ang="0">
                    <a:pos x="14" y="0"/>
                  </a:cxn>
                  <a:cxn ang="0">
                    <a:pos x="14" y="0"/>
                  </a:cxn>
                  <a:cxn ang="0">
                    <a:pos x="8" y="0"/>
                  </a:cxn>
                  <a:cxn ang="0">
                    <a:pos x="4" y="2"/>
                  </a:cxn>
                  <a:cxn ang="0">
                    <a:pos x="2" y="6"/>
                  </a:cxn>
                  <a:cxn ang="0">
                    <a:pos x="0" y="10"/>
                  </a:cxn>
                  <a:cxn ang="0">
                    <a:pos x="0" y="52"/>
                  </a:cxn>
                  <a:cxn ang="0">
                    <a:pos x="0" y="52"/>
                  </a:cxn>
                  <a:cxn ang="0">
                    <a:pos x="2" y="56"/>
                  </a:cxn>
                  <a:cxn ang="0">
                    <a:pos x="4" y="60"/>
                  </a:cxn>
                  <a:cxn ang="0">
                    <a:pos x="8" y="62"/>
                  </a:cxn>
                  <a:cxn ang="0">
                    <a:pos x="14" y="62"/>
                  </a:cxn>
                  <a:cxn ang="0">
                    <a:pos x="130" y="62"/>
                  </a:cxn>
                  <a:cxn ang="0">
                    <a:pos x="130" y="62"/>
                  </a:cxn>
                  <a:cxn ang="0">
                    <a:pos x="136" y="62"/>
                  </a:cxn>
                  <a:cxn ang="0">
                    <a:pos x="140" y="60"/>
                  </a:cxn>
                  <a:cxn ang="0">
                    <a:pos x="142" y="56"/>
                  </a:cxn>
                  <a:cxn ang="0">
                    <a:pos x="144" y="52"/>
                  </a:cxn>
                  <a:cxn ang="0">
                    <a:pos x="144" y="10"/>
                  </a:cxn>
                  <a:cxn ang="0">
                    <a:pos x="144" y="10"/>
                  </a:cxn>
                  <a:cxn ang="0">
                    <a:pos x="142" y="6"/>
                  </a:cxn>
                  <a:cxn ang="0">
                    <a:pos x="140" y="2"/>
                  </a:cxn>
                  <a:cxn ang="0">
                    <a:pos x="136" y="0"/>
                  </a:cxn>
                  <a:cxn ang="0">
                    <a:pos x="130" y="0"/>
                  </a:cxn>
                  <a:cxn ang="0">
                    <a:pos x="130" y="0"/>
                  </a:cxn>
                  <a:cxn ang="0">
                    <a:pos x="14" y="52"/>
                  </a:cxn>
                  <a:cxn ang="0">
                    <a:pos x="14" y="52"/>
                  </a:cxn>
                  <a:cxn ang="0">
                    <a:pos x="10" y="52"/>
                  </a:cxn>
                  <a:cxn ang="0">
                    <a:pos x="10" y="10"/>
                  </a:cxn>
                  <a:cxn ang="0">
                    <a:pos x="10" y="10"/>
                  </a:cxn>
                  <a:cxn ang="0">
                    <a:pos x="14" y="10"/>
                  </a:cxn>
                  <a:cxn ang="0">
                    <a:pos x="130" y="10"/>
                  </a:cxn>
                  <a:cxn ang="0">
                    <a:pos x="130" y="10"/>
                  </a:cxn>
                  <a:cxn ang="0">
                    <a:pos x="132" y="10"/>
                  </a:cxn>
                  <a:cxn ang="0">
                    <a:pos x="132" y="52"/>
                  </a:cxn>
                  <a:cxn ang="0">
                    <a:pos x="132" y="52"/>
                  </a:cxn>
                  <a:cxn ang="0">
                    <a:pos x="130" y="52"/>
                  </a:cxn>
                  <a:cxn ang="0">
                    <a:pos x="14" y="52"/>
                  </a:cxn>
                </a:cxnLst>
                <a:rect l="0" t="0" r="r" b="b"/>
                <a:pathLst>
                  <a:path w="144" h="62">
                    <a:moveTo>
                      <a:pt x="130" y="0"/>
                    </a:moveTo>
                    <a:lnTo>
                      <a:pt x="14" y="0"/>
                    </a:lnTo>
                    <a:lnTo>
                      <a:pt x="14" y="0"/>
                    </a:lnTo>
                    <a:lnTo>
                      <a:pt x="8" y="0"/>
                    </a:lnTo>
                    <a:lnTo>
                      <a:pt x="4" y="2"/>
                    </a:lnTo>
                    <a:lnTo>
                      <a:pt x="2" y="6"/>
                    </a:lnTo>
                    <a:lnTo>
                      <a:pt x="0" y="10"/>
                    </a:lnTo>
                    <a:lnTo>
                      <a:pt x="0" y="52"/>
                    </a:lnTo>
                    <a:lnTo>
                      <a:pt x="0" y="52"/>
                    </a:lnTo>
                    <a:lnTo>
                      <a:pt x="2" y="56"/>
                    </a:lnTo>
                    <a:lnTo>
                      <a:pt x="4" y="60"/>
                    </a:lnTo>
                    <a:lnTo>
                      <a:pt x="8" y="62"/>
                    </a:lnTo>
                    <a:lnTo>
                      <a:pt x="14" y="62"/>
                    </a:lnTo>
                    <a:lnTo>
                      <a:pt x="130" y="62"/>
                    </a:lnTo>
                    <a:lnTo>
                      <a:pt x="130" y="62"/>
                    </a:lnTo>
                    <a:lnTo>
                      <a:pt x="136" y="62"/>
                    </a:lnTo>
                    <a:lnTo>
                      <a:pt x="140" y="60"/>
                    </a:lnTo>
                    <a:lnTo>
                      <a:pt x="142" y="56"/>
                    </a:lnTo>
                    <a:lnTo>
                      <a:pt x="144" y="52"/>
                    </a:lnTo>
                    <a:lnTo>
                      <a:pt x="144" y="10"/>
                    </a:lnTo>
                    <a:lnTo>
                      <a:pt x="144" y="10"/>
                    </a:lnTo>
                    <a:lnTo>
                      <a:pt x="142" y="6"/>
                    </a:lnTo>
                    <a:lnTo>
                      <a:pt x="140" y="2"/>
                    </a:lnTo>
                    <a:lnTo>
                      <a:pt x="136" y="0"/>
                    </a:lnTo>
                    <a:lnTo>
                      <a:pt x="130" y="0"/>
                    </a:lnTo>
                    <a:lnTo>
                      <a:pt x="130" y="0"/>
                    </a:lnTo>
                    <a:close/>
                    <a:moveTo>
                      <a:pt x="14" y="52"/>
                    </a:moveTo>
                    <a:lnTo>
                      <a:pt x="14" y="52"/>
                    </a:lnTo>
                    <a:lnTo>
                      <a:pt x="10" y="52"/>
                    </a:lnTo>
                    <a:lnTo>
                      <a:pt x="10" y="10"/>
                    </a:lnTo>
                    <a:lnTo>
                      <a:pt x="10" y="10"/>
                    </a:lnTo>
                    <a:lnTo>
                      <a:pt x="14" y="10"/>
                    </a:lnTo>
                    <a:lnTo>
                      <a:pt x="130" y="10"/>
                    </a:lnTo>
                    <a:lnTo>
                      <a:pt x="130" y="10"/>
                    </a:lnTo>
                    <a:lnTo>
                      <a:pt x="132" y="10"/>
                    </a:lnTo>
                    <a:lnTo>
                      <a:pt x="132" y="52"/>
                    </a:lnTo>
                    <a:lnTo>
                      <a:pt x="132" y="52"/>
                    </a:lnTo>
                    <a:lnTo>
                      <a:pt x="130" y="52"/>
                    </a:lnTo>
                    <a:lnTo>
                      <a:pt x="14" y="5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</p:grpSp>
      <p:grpSp>
        <p:nvGrpSpPr>
          <p:cNvPr id="106" name="그룹 105"/>
          <p:cNvGrpSpPr/>
          <p:nvPr/>
        </p:nvGrpSpPr>
        <p:grpSpPr>
          <a:xfrm>
            <a:off x="4731763" y="2204864"/>
            <a:ext cx="2728473" cy="2728473"/>
            <a:chOff x="969026" y="2218744"/>
            <a:chExt cx="2728473" cy="2728473"/>
          </a:xfrm>
        </p:grpSpPr>
        <p:sp>
          <p:nvSpPr>
            <p:cNvPr id="107" name="도넛 106"/>
            <p:cNvSpPr/>
            <p:nvPr/>
          </p:nvSpPr>
          <p:spPr>
            <a:xfrm>
              <a:off x="969026" y="2218744"/>
              <a:ext cx="2728473" cy="2728473"/>
            </a:xfrm>
            <a:prstGeom prst="donu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8" name="타원 107"/>
            <p:cNvSpPr/>
            <p:nvPr/>
          </p:nvSpPr>
          <p:spPr>
            <a:xfrm>
              <a:off x="1700941" y="2953333"/>
              <a:ext cx="1259295" cy="1259295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9" name="Text Box 8"/>
            <p:cNvSpPr txBox="1">
              <a:spLocks noChangeArrowheads="1"/>
            </p:cNvSpPr>
            <p:nvPr/>
          </p:nvSpPr>
          <p:spPr bwMode="auto">
            <a:xfrm>
              <a:off x="1555820" y="2402815"/>
              <a:ext cx="1588162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algn="ctr">
                <a:defRPr sz="2800" b="1">
                  <a:solidFill>
                    <a:schemeClr val="bg1"/>
                  </a:solidFill>
                  <a:latin typeface="Noto Sans" panose="020B0502040504020204" pitchFamily="34" charset="0"/>
                  <a:ea typeface="맑은 고딕" panose="020B0503020000020004" pitchFamily="50" charset="-127"/>
                  <a:cs typeface="Poppins Medium" panose="02000000000000000000" pitchFamily="2" charset="0"/>
                </a:defRPr>
              </a:lvl1pPr>
            </a:lstStyle>
            <a:p>
              <a:r>
                <a:rPr lang="en-US" altLang="ko-KR" sz="24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100%</a:t>
              </a:r>
              <a:endParaRPr lang="ko-KR" altLang="ko-KR" sz="24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110" name="그룹 109"/>
            <p:cNvGrpSpPr/>
            <p:nvPr/>
          </p:nvGrpSpPr>
          <p:grpSpPr>
            <a:xfrm>
              <a:off x="2118142" y="3306492"/>
              <a:ext cx="451362" cy="468392"/>
              <a:chOff x="4061602" y="6214100"/>
              <a:chExt cx="336550" cy="349250"/>
            </a:xfrm>
            <a:solidFill>
              <a:schemeClr val="bg1">
                <a:lumMod val="65000"/>
              </a:schemeClr>
            </a:solidFill>
          </p:grpSpPr>
          <p:sp>
            <p:nvSpPr>
              <p:cNvPr id="111" name="Freeform 212"/>
              <p:cNvSpPr>
                <a:spLocks noEditPoints="1"/>
              </p:cNvSpPr>
              <p:nvPr/>
            </p:nvSpPr>
            <p:spPr bwMode="auto">
              <a:xfrm>
                <a:off x="4061602" y="6214100"/>
                <a:ext cx="336550" cy="349250"/>
              </a:xfrm>
              <a:custGeom>
                <a:avLst/>
                <a:gdLst/>
                <a:ahLst/>
                <a:cxnLst>
                  <a:cxn ang="0">
                    <a:pos x="14" y="0"/>
                  </a:cxn>
                  <a:cxn ang="0">
                    <a:pos x="14" y="0"/>
                  </a:cxn>
                  <a:cxn ang="0">
                    <a:pos x="8" y="0"/>
                  </a:cxn>
                  <a:cxn ang="0">
                    <a:pos x="4" y="4"/>
                  </a:cxn>
                  <a:cxn ang="0">
                    <a:pos x="0" y="8"/>
                  </a:cxn>
                  <a:cxn ang="0">
                    <a:pos x="0" y="14"/>
                  </a:cxn>
                  <a:cxn ang="0">
                    <a:pos x="0" y="204"/>
                  </a:cxn>
                  <a:cxn ang="0">
                    <a:pos x="0" y="204"/>
                  </a:cxn>
                  <a:cxn ang="0">
                    <a:pos x="0" y="210"/>
                  </a:cxn>
                  <a:cxn ang="0">
                    <a:pos x="4" y="216"/>
                  </a:cxn>
                  <a:cxn ang="0">
                    <a:pos x="8" y="218"/>
                  </a:cxn>
                  <a:cxn ang="0">
                    <a:pos x="14" y="220"/>
                  </a:cxn>
                  <a:cxn ang="0">
                    <a:pos x="198" y="220"/>
                  </a:cxn>
                  <a:cxn ang="0">
                    <a:pos x="198" y="220"/>
                  </a:cxn>
                  <a:cxn ang="0">
                    <a:pos x="204" y="218"/>
                  </a:cxn>
                  <a:cxn ang="0">
                    <a:pos x="208" y="216"/>
                  </a:cxn>
                  <a:cxn ang="0">
                    <a:pos x="212" y="210"/>
                  </a:cxn>
                  <a:cxn ang="0">
                    <a:pos x="212" y="204"/>
                  </a:cxn>
                  <a:cxn ang="0">
                    <a:pos x="212" y="14"/>
                  </a:cxn>
                  <a:cxn ang="0">
                    <a:pos x="212" y="14"/>
                  </a:cxn>
                  <a:cxn ang="0">
                    <a:pos x="212" y="8"/>
                  </a:cxn>
                  <a:cxn ang="0">
                    <a:pos x="208" y="4"/>
                  </a:cxn>
                  <a:cxn ang="0">
                    <a:pos x="204" y="0"/>
                  </a:cxn>
                  <a:cxn ang="0">
                    <a:pos x="198" y="0"/>
                  </a:cxn>
                  <a:cxn ang="0">
                    <a:pos x="14" y="0"/>
                  </a:cxn>
                  <a:cxn ang="0">
                    <a:pos x="196" y="60"/>
                  </a:cxn>
                  <a:cxn ang="0">
                    <a:pos x="196" y="204"/>
                  </a:cxn>
                  <a:cxn ang="0">
                    <a:pos x="14" y="204"/>
                  </a:cxn>
                  <a:cxn ang="0">
                    <a:pos x="14" y="14"/>
                  </a:cxn>
                  <a:cxn ang="0">
                    <a:pos x="48" y="14"/>
                  </a:cxn>
                  <a:cxn ang="0">
                    <a:pos x="48" y="14"/>
                  </a:cxn>
                  <a:cxn ang="0">
                    <a:pos x="46" y="16"/>
                  </a:cxn>
                  <a:cxn ang="0">
                    <a:pos x="46" y="84"/>
                  </a:cxn>
                  <a:cxn ang="0">
                    <a:pos x="46" y="84"/>
                  </a:cxn>
                  <a:cxn ang="0">
                    <a:pos x="50" y="90"/>
                  </a:cxn>
                  <a:cxn ang="0">
                    <a:pos x="54" y="92"/>
                  </a:cxn>
                  <a:cxn ang="0">
                    <a:pos x="158" y="92"/>
                  </a:cxn>
                  <a:cxn ang="0">
                    <a:pos x="158" y="92"/>
                  </a:cxn>
                  <a:cxn ang="0">
                    <a:pos x="162" y="90"/>
                  </a:cxn>
                  <a:cxn ang="0">
                    <a:pos x="164" y="84"/>
                  </a:cxn>
                  <a:cxn ang="0">
                    <a:pos x="164" y="16"/>
                  </a:cxn>
                  <a:cxn ang="0">
                    <a:pos x="164" y="16"/>
                  </a:cxn>
                  <a:cxn ang="0">
                    <a:pos x="164" y="14"/>
                  </a:cxn>
                  <a:cxn ang="0">
                    <a:pos x="196" y="14"/>
                  </a:cxn>
                  <a:cxn ang="0">
                    <a:pos x="196" y="38"/>
                  </a:cxn>
                  <a:cxn ang="0">
                    <a:pos x="178" y="38"/>
                  </a:cxn>
                  <a:cxn ang="0">
                    <a:pos x="178" y="60"/>
                  </a:cxn>
                  <a:cxn ang="0">
                    <a:pos x="196" y="60"/>
                  </a:cxn>
                </a:cxnLst>
                <a:rect l="0" t="0" r="r" b="b"/>
                <a:pathLst>
                  <a:path w="212" h="220">
                    <a:moveTo>
                      <a:pt x="14" y="0"/>
                    </a:moveTo>
                    <a:lnTo>
                      <a:pt x="14" y="0"/>
                    </a:lnTo>
                    <a:lnTo>
                      <a:pt x="8" y="0"/>
                    </a:lnTo>
                    <a:lnTo>
                      <a:pt x="4" y="4"/>
                    </a:lnTo>
                    <a:lnTo>
                      <a:pt x="0" y="8"/>
                    </a:lnTo>
                    <a:lnTo>
                      <a:pt x="0" y="14"/>
                    </a:lnTo>
                    <a:lnTo>
                      <a:pt x="0" y="204"/>
                    </a:lnTo>
                    <a:lnTo>
                      <a:pt x="0" y="204"/>
                    </a:lnTo>
                    <a:lnTo>
                      <a:pt x="0" y="210"/>
                    </a:lnTo>
                    <a:lnTo>
                      <a:pt x="4" y="216"/>
                    </a:lnTo>
                    <a:lnTo>
                      <a:pt x="8" y="218"/>
                    </a:lnTo>
                    <a:lnTo>
                      <a:pt x="14" y="220"/>
                    </a:lnTo>
                    <a:lnTo>
                      <a:pt x="198" y="220"/>
                    </a:lnTo>
                    <a:lnTo>
                      <a:pt x="198" y="220"/>
                    </a:lnTo>
                    <a:lnTo>
                      <a:pt x="204" y="218"/>
                    </a:lnTo>
                    <a:lnTo>
                      <a:pt x="208" y="216"/>
                    </a:lnTo>
                    <a:lnTo>
                      <a:pt x="212" y="210"/>
                    </a:lnTo>
                    <a:lnTo>
                      <a:pt x="212" y="204"/>
                    </a:lnTo>
                    <a:lnTo>
                      <a:pt x="212" y="14"/>
                    </a:lnTo>
                    <a:lnTo>
                      <a:pt x="212" y="14"/>
                    </a:lnTo>
                    <a:lnTo>
                      <a:pt x="212" y="8"/>
                    </a:lnTo>
                    <a:lnTo>
                      <a:pt x="208" y="4"/>
                    </a:lnTo>
                    <a:lnTo>
                      <a:pt x="204" y="0"/>
                    </a:lnTo>
                    <a:lnTo>
                      <a:pt x="198" y="0"/>
                    </a:lnTo>
                    <a:lnTo>
                      <a:pt x="14" y="0"/>
                    </a:lnTo>
                    <a:close/>
                    <a:moveTo>
                      <a:pt x="196" y="60"/>
                    </a:moveTo>
                    <a:lnTo>
                      <a:pt x="196" y="204"/>
                    </a:lnTo>
                    <a:lnTo>
                      <a:pt x="14" y="204"/>
                    </a:lnTo>
                    <a:lnTo>
                      <a:pt x="14" y="14"/>
                    </a:lnTo>
                    <a:lnTo>
                      <a:pt x="48" y="14"/>
                    </a:lnTo>
                    <a:lnTo>
                      <a:pt x="48" y="14"/>
                    </a:lnTo>
                    <a:lnTo>
                      <a:pt x="46" y="16"/>
                    </a:lnTo>
                    <a:lnTo>
                      <a:pt x="46" y="84"/>
                    </a:lnTo>
                    <a:lnTo>
                      <a:pt x="46" y="84"/>
                    </a:lnTo>
                    <a:lnTo>
                      <a:pt x="50" y="90"/>
                    </a:lnTo>
                    <a:lnTo>
                      <a:pt x="54" y="92"/>
                    </a:lnTo>
                    <a:lnTo>
                      <a:pt x="158" y="92"/>
                    </a:lnTo>
                    <a:lnTo>
                      <a:pt x="158" y="92"/>
                    </a:lnTo>
                    <a:lnTo>
                      <a:pt x="162" y="90"/>
                    </a:lnTo>
                    <a:lnTo>
                      <a:pt x="164" y="84"/>
                    </a:lnTo>
                    <a:lnTo>
                      <a:pt x="164" y="16"/>
                    </a:lnTo>
                    <a:lnTo>
                      <a:pt x="164" y="16"/>
                    </a:lnTo>
                    <a:lnTo>
                      <a:pt x="164" y="14"/>
                    </a:lnTo>
                    <a:lnTo>
                      <a:pt x="196" y="14"/>
                    </a:lnTo>
                    <a:lnTo>
                      <a:pt x="196" y="38"/>
                    </a:lnTo>
                    <a:lnTo>
                      <a:pt x="178" y="38"/>
                    </a:lnTo>
                    <a:lnTo>
                      <a:pt x="178" y="60"/>
                    </a:lnTo>
                    <a:lnTo>
                      <a:pt x="196" y="6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12" name="Freeform 213"/>
              <p:cNvSpPr>
                <a:spLocks noEditPoints="1"/>
              </p:cNvSpPr>
              <p:nvPr/>
            </p:nvSpPr>
            <p:spPr bwMode="auto">
              <a:xfrm>
                <a:off x="4115577" y="6410950"/>
                <a:ext cx="228600" cy="98425"/>
              </a:xfrm>
              <a:custGeom>
                <a:avLst/>
                <a:gdLst/>
                <a:ahLst/>
                <a:cxnLst>
                  <a:cxn ang="0">
                    <a:pos x="130" y="0"/>
                  </a:cxn>
                  <a:cxn ang="0">
                    <a:pos x="14" y="0"/>
                  </a:cxn>
                  <a:cxn ang="0">
                    <a:pos x="14" y="0"/>
                  </a:cxn>
                  <a:cxn ang="0">
                    <a:pos x="8" y="0"/>
                  </a:cxn>
                  <a:cxn ang="0">
                    <a:pos x="4" y="2"/>
                  </a:cxn>
                  <a:cxn ang="0">
                    <a:pos x="2" y="6"/>
                  </a:cxn>
                  <a:cxn ang="0">
                    <a:pos x="0" y="10"/>
                  </a:cxn>
                  <a:cxn ang="0">
                    <a:pos x="0" y="52"/>
                  </a:cxn>
                  <a:cxn ang="0">
                    <a:pos x="0" y="52"/>
                  </a:cxn>
                  <a:cxn ang="0">
                    <a:pos x="2" y="56"/>
                  </a:cxn>
                  <a:cxn ang="0">
                    <a:pos x="4" y="60"/>
                  </a:cxn>
                  <a:cxn ang="0">
                    <a:pos x="8" y="62"/>
                  </a:cxn>
                  <a:cxn ang="0">
                    <a:pos x="14" y="62"/>
                  </a:cxn>
                  <a:cxn ang="0">
                    <a:pos x="130" y="62"/>
                  </a:cxn>
                  <a:cxn ang="0">
                    <a:pos x="130" y="62"/>
                  </a:cxn>
                  <a:cxn ang="0">
                    <a:pos x="136" y="62"/>
                  </a:cxn>
                  <a:cxn ang="0">
                    <a:pos x="140" y="60"/>
                  </a:cxn>
                  <a:cxn ang="0">
                    <a:pos x="142" y="56"/>
                  </a:cxn>
                  <a:cxn ang="0">
                    <a:pos x="144" y="52"/>
                  </a:cxn>
                  <a:cxn ang="0">
                    <a:pos x="144" y="10"/>
                  </a:cxn>
                  <a:cxn ang="0">
                    <a:pos x="144" y="10"/>
                  </a:cxn>
                  <a:cxn ang="0">
                    <a:pos x="142" y="6"/>
                  </a:cxn>
                  <a:cxn ang="0">
                    <a:pos x="140" y="2"/>
                  </a:cxn>
                  <a:cxn ang="0">
                    <a:pos x="136" y="0"/>
                  </a:cxn>
                  <a:cxn ang="0">
                    <a:pos x="130" y="0"/>
                  </a:cxn>
                  <a:cxn ang="0">
                    <a:pos x="130" y="0"/>
                  </a:cxn>
                  <a:cxn ang="0">
                    <a:pos x="14" y="52"/>
                  </a:cxn>
                  <a:cxn ang="0">
                    <a:pos x="14" y="52"/>
                  </a:cxn>
                  <a:cxn ang="0">
                    <a:pos x="10" y="52"/>
                  </a:cxn>
                  <a:cxn ang="0">
                    <a:pos x="10" y="10"/>
                  </a:cxn>
                  <a:cxn ang="0">
                    <a:pos x="10" y="10"/>
                  </a:cxn>
                  <a:cxn ang="0">
                    <a:pos x="14" y="10"/>
                  </a:cxn>
                  <a:cxn ang="0">
                    <a:pos x="130" y="10"/>
                  </a:cxn>
                  <a:cxn ang="0">
                    <a:pos x="130" y="10"/>
                  </a:cxn>
                  <a:cxn ang="0">
                    <a:pos x="132" y="10"/>
                  </a:cxn>
                  <a:cxn ang="0">
                    <a:pos x="132" y="52"/>
                  </a:cxn>
                  <a:cxn ang="0">
                    <a:pos x="132" y="52"/>
                  </a:cxn>
                  <a:cxn ang="0">
                    <a:pos x="130" y="52"/>
                  </a:cxn>
                  <a:cxn ang="0">
                    <a:pos x="14" y="52"/>
                  </a:cxn>
                </a:cxnLst>
                <a:rect l="0" t="0" r="r" b="b"/>
                <a:pathLst>
                  <a:path w="144" h="62">
                    <a:moveTo>
                      <a:pt x="130" y="0"/>
                    </a:moveTo>
                    <a:lnTo>
                      <a:pt x="14" y="0"/>
                    </a:lnTo>
                    <a:lnTo>
                      <a:pt x="14" y="0"/>
                    </a:lnTo>
                    <a:lnTo>
                      <a:pt x="8" y="0"/>
                    </a:lnTo>
                    <a:lnTo>
                      <a:pt x="4" y="2"/>
                    </a:lnTo>
                    <a:lnTo>
                      <a:pt x="2" y="6"/>
                    </a:lnTo>
                    <a:lnTo>
                      <a:pt x="0" y="10"/>
                    </a:lnTo>
                    <a:lnTo>
                      <a:pt x="0" y="52"/>
                    </a:lnTo>
                    <a:lnTo>
                      <a:pt x="0" y="52"/>
                    </a:lnTo>
                    <a:lnTo>
                      <a:pt x="2" y="56"/>
                    </a:lnTo>
                    <a:lnTo>
                      <a:pt x="4" y="60"/>
                    </a:lnTo>
                    <a:lnTo>
                      <a:pt x="8" y="62"/>
                    </a:lnTo>
                    <a:lnTo>
                      <a:pt x="14" y="62"/>
                    </a:lnTo>
                    <a:lnTo>
                      <a:pt x="130" y="62"/>
                    </a:lnTo>
                    <a:lnTo>
                      <a:pt x="130" y="62"/>
                    </a:lnTo>
                    <a:lnTo>
                      <a:pt x="136" y="62"/>
                    </a:lnTo>
                    <a:lnTo>
                      <a:pt x="140" y="60"/>
                    </a:lnTo>
                    <a:lnTo>
                      <a:pt x="142" y="56"/>
                    </a:lnTo>
                    <a:lnTo>
                      <a:pt x="144" y="52"/>
                    </a:lnTo>
                    <a:lnTo>
                      <a:pt x="144" y="10"/>
                    </a:lnTo>
                    <a:lnTo>
                      <a:pt x="144" y="10"/>
                    </a:lnTo>
                    <a:lnTo>
                      <a:pt x="142" y="6"/>
                    </a:lnTo>
                    <a:lnTo>
                      <a:pt x="140" y="2"/>
                    </a:lnTo>
                    <a:lnTo>
                      <a:pt x="136" y="0"/>
                    </a:lnTo>
                    <a:lnTo>
                      <a:pt x="130" y="0"/>
                    </a:lnTo>
                    <a:lnTo>
                      <a:pt x="130" y="0"/>
                    </a:lnTo>
                    <a:close/>
                    <a:moveTo>
                      <a:pt x="14" y="52"/>
                    </a:moveTo>
                    <a:lnTo>
                      <a:pt x="14" y="52"/>
                    </a:lnTo>
                    <a:lnTo>
                      <a:pt x="10" y="52"/>
                    </a:lnTo>
                    <a:lnTo>
                      <a:pt x="10" y="10"/>
                    </a:lnTo>
                    <a:lnTo>
                      <a:pt x="10" y="10"/>
                    </a:lnTo>
                    <a:lnTo>
                      <a:pt x="14" y="10"/>
                    </a:lnTo>
                    <a:lnTo>
                      <a:pt x="130" y="10"/>
                    </a:lnTo>
                    <a:lnTo>
                      <a:pt x="130" y="10"/>
                    </a:lnTo>
                    <a:lnTo>
                      <a:pt x="132" y="10"/>
                    </a:lnTo>
                    <a:lnTo>
                      <a:pt x="132" y="52"/>
                    </a:lnTo>
                    <a:lnTo>
                      <a:pt x="132" y="52"/>
                    </a:lnTo>
                    <a:lnTo>
                      <a:pt x="130" y="52"/>
                    </a:lnTo>
                    <a:lnTo>
                      <a:pt x="14" y="5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</p:grpSp>
      <p:grpSp>
        <p:nvGrpSpPr>
          <p:cNvPr id="113" name="그룹 112"/>
          <p:cNvGrpSpPr/>
          <p:nvPr/>
        </p:nvGrpSpPr>
        <p:grpSpPr>
          <a:xfrm>
            <a:off x="8259020" y="2176451"/>
            <a:ext cx="2728473" cy="2728473"/>
            <a:chOff x="969026" y="2218744"/>
            <a:chExt cx="2728473" cy="2728473"/>
          </a:xfrm>
        </p:grpSpPr>
        <p:sp>
          <p:nvSpPr>
            <p:cNvPr id="114" name="도넛 113"/>
            <p:cNvSpPr/>
            <p:nvPr/>
          </p:nvSpPr>
          <p:spPr>
            <a:xfrm>
              <a:off x="969026" y="2218744"/>
              <a:ext cx="2728473" cy="2728473"/>
            </a:xfrm>
            <a:prstGeom prst="donut">
              <a:avLst/>
            </a:prstGeom>
            <a:solidFill>
              <a:srgbClr val="A8BAE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15" name="타원 114"/>
            <p:cNvSpPr/>
            <p:nvPr/>
          </p:nvSpPr>
          <p:spPr>
            <a:xfrm>
              <a:off x="1700941" y="2953333"/>
              <a:ext cx="1259295" cy="1259295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16" name="Text Box 8"/>
            <p:cNvSpPr txBox="1">
              <a:spLocks noChangeArrowheads="1"/>
            </p:cNvSpPr>
            <p:nvPr/>
          </p:nvSpPr>
          <p:spPr bwMode="auto">
            <a:xfrm>
              <a:off x="1555820" y="2402815"/>
              <a:ext cx="1588162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algn="ctr">
                <a:defRPr sz="2800" b="1">
                  <a:solidFill>
                    <a:schemeClr val="bg1"/>
                  </a:solidFill>
                  <a:latin typeface="Noto Sans" panose="020B0502040504020204" pitchFamily="34" charset="0"/>
                  <a:ea typeface="맑은 고딕" panose="020B0503020000020004" pitchFamily="50" charset="-127"/>
                  <a:cs typeface="Poppins Medium" panose="02000000000000000000" pitchFamily="2" charset="0"/>
                </a:defRPr>
              </a:lvl1pPr>
            </a:lstStyle>
            <a:p>
              <a:r>
                <a:rPr lang="en-US" altLang="ko-KR" sz="24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100%</a:t>
              </a:r>
              <a:endParaRPr lang="ko-KR" altLang="ko-KR" sz="24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117" name="그룹 116"/>
            <p:cNvGrpSpPr/>
            <p:nvPr/>
          </p:nvGrpSpPr>
          <p:grpSpPr>
            <a:xfrm>
              <a:off x="2118142" y="3306492"/>
              <a:ext cx="451362" cy="468392"/>
              <a:chOff x="4061602" y="6214100"/>
              <a:chExt cx="336550" cy="349250"/>
            </a:xfrm>
            <a:solidFill>
              <a:schemeClr val="bg1">
                <a:lumMod val="65000"/>
              </a:schemeClr>
            </a:solidFill>
          </p:grpSpPr>
          <p:sp>
            <p:nvSpPr>
              <p:cNvPr id="118" name="Freeform 212"/>
              <p:cNvSpPr>
                <a:spLocks noEditPoints="1"/>
              </p:cNvSpPr>
              <p:nvPr/>
            </p:nvSpPr>
            <p:spPr bwMode="auto">
              <a:xfrm>
                <a:off x="4061602" y="6214100"/>
                <a:ext cx="336550" cy="349250"/>
              </a:xfrm>
              <a:custGeom>
                <a:avLst/>
                <a:gdLst/>
                <a:ahLst/>
                <a:cxnLst>
                  <a:cxn ang="0">
                    <a:pos x="14" y="0"/>
                  </a:cxn>
                  <a:cxn ang="0">
                    <a:pos x="14" y="0"/>
                  </a:cxn>
                  <a:cxn ang="0">
                    <a:pos x="8" y="0"/>
                  </a:cxn>
                  <a:cxn ang="0">
                    <a:pos x="4" y="4"/>
                  </a:cxn>
                  <a:cxn ang="0">
                    <a:pos x="0" y="8"/>
                  </a:cxn>
                  <a:cxn ang="0">
                    <a:pos x="0" y="14"/>
                  </a:cxn>
                  <a:cxn ang="0">
                    <a:pos x="0" y="204"/>
                  </a:cxn>
                  <a:cxn ang="0">
                    <a:pos x="0" y="204"/>
                  </a:cxn>
                  <a:cxn ang="0">
                    <a:pos x="0" y="210"/>
                  </a:cxn>
                  <a:cxn ang="0">
                    <a:pos x="4" y="216"/>
                  </a:cxn>
                  <a:cxn ang="0">
                    <a:pos x="8" y="218"/>
                  </a:cxn>
                  <a:cxn ang="0">
                    <a:pos x="14" y="220"/>
                  </a:cxn>
                  <a:cxn ang="0">
                    <a:pos x="198" y="220"/>
                  </a:cxn>
                  <a:cxn ang="0">
                    <a:pos x="198" y="220"/>
                  </a:cxn>
                  <a:cxn ang="0">
                    <a:pos x="204" y="218"/>
                  </a:cxn>
                  <a:cxn ang="0">
                    <a:pos x="208" y="216"/>
                  </a:cxn>
                  <a:cxn ang="0">
                    <a:pos x="212" y="210"/>
                  </a:cxn>
                  <a:cxn ang="0">
                    <a:pos x="212" y="204"/>
                  </a:cxn>
                  <a:cxn ang="0">
                    <a:pos x="212" y="14"/>
                  </a:cxn>
                  <a:cxn ang="0">
                    <a:pos x="212" y="14"/>
                  </a:cxn>
                  <a:cxn ang="0">
                    <a:pos x="212" y="8"/>
                  </a:cxn>
                  <a:cxn ang="0">
                    <a:pos x="208" y="4"/>
                  </a:cxn>
                  <a:cxn ang="0">
                    <a:pos x="204" y="0"/>
                  </a:cxn>
                  <a:cxn ang="0">
                    <a:pos x="198" y="0"/>
                  </a:cxn>
                  <a:cxn ang="0">
                    <a:pos x="14" y="0"/>
                  </a:cxn>
                  <a:cxn ang="0">
                    <a:pos x="196" y="60"/>
                  </a:cxn>
                  <a:cxn ang="0">
                    <a:pos x="196" y="204"/>
                  </a:cxn>
                  <a:cxn ang="0">
                    <a:pos x="14" y="204"/>
                  </a:cxn>
                  <a:cxn ang="0">
                    <a:pos x="14" y="14"/>
                  </a:cxn>
                  <a:cxn ang="0">
                    <a:pos x="48" y="14"/>
                  </a:cxn>
                  <a:cxn ang="0">
                    <a:pos x="48" y="14"/>
                  </a:cxn>
                  <a:cxn ang="0">
                    <a:pos x="46" y="16"/>
                  </a:cxn>
                  <a:cxn ang="0">
                    <a:pos x="46" y="84"/>
                  </a:cxn>
                  <a:cxn ang="0">
                    <a:pos x="46" y="84"/>
                  </a:cxn>
                  <a:cxn ang="0">
                    <a:pos x="50" y="90"/>
                  </a:cxn>
                  <a:cxn ang="0">
                    <a:pos x="54" y="92"/>
                  </a:cxn>
                  <a:cxn ang="0">
                    <a:pos x="158" y="92"/>
                  </a:cxn>
                  <a:cxn ang="0">
                    <a:pos x="158" y="92"/>
                  </a:cxn>
                  <a:cxn ang="0">
                    <a:pos x="162" y="90"/>
                  </a:cxn>
                  <a:cxn ang="0">
                    <a:pos x="164" y="84"/>
                  </a:cxn>
                  <a:cxn ang="0">
                    <a:pos x="164" y="16"/>
                  </a:cxn>
                  <a:cxn ang="0">
                    <a:pos x="164" y="16"/>
                  </a:cxn>
                  <a:cxn ang="0">
                    <a:pos x="164" y="14"/>
                  </a:cxn>
                  <a:cxn ang="0">
                    <a:pos x="196" y="14"/>
                  </a:cxn>
                  <a:cxn ang="0">
                    <a:pos x="196" y="38"/>
                  </a:cxn>
                  <a:cxn ang="0">
                    <a:pos x="178" y="38"/>
                  </a:cxn>
                  <a:cxn ang="0">
                    <a:pos x="178" y="60"/>
                  </a:cxn>
                  <a:cxn ang="0">
                    <a:pos x="196" y="60"/>
                  </a:cxn>
                </a:cxnLst>
                <a:rect l="0" t="0" r="r" b="b"/>
                <a:pathLst>
                  <a:path w="212" h="220">
                    <a:moveTo>
                      <a:pt x="14" y="0"/>
                    </a:moveTo>
                    <a:lnTo>
                      <a:pt x="14" y="0"/>
                    </a:lnTo>
                    <a:lnTo>
                      <a:pt x="8" y="0"/>
                    </a:lnTo>
                    <a:lnTo>
                      <a:pt x="4" y="4"/>
                    </a:lnTo>
                    <a:lnTo>
                      <a:pt x="0" y="8"/>
                    </a:lnTo>
                    <a:lnTo>
                      <a:pt x="0" y="14"/>
                    </a:lnTo>
                    <a:lnTo>
                      <a:pt x="0" y="204"/>
                    </a:lnTo>
                    <a:lnTo>
                      <a:pt x="0" y="204"/>
                    </a:lnTo>
                    <a:lnTo>
                      <a:pt x="0" y="210"/>
                    </a:lnTo>
                    <a:lnTo>
                      <a:pt x="4" y="216"/>
                    </a:lnTo>
                    <a:lnTo>
                      <a:pt x="8" y="218"/>
                    </a:lnTo>
                    <a:lnTo>
                      <a:pt x="14" y="220"/>
                    </a:lnTo>
                    <a:lnTo>
                      <a:pt x="198" y="220"/>
                    </a:lnTo>
                    <a:lnTo>
                      <a:pt x="198" y="220"/>
                    </a:lnTo>
                    <a:lnTo>
                      <a:pt x="204" y="218"/>
                    </a:lnTo>
                    <a:lnTo>
                      <a:pt x="208" y="216"/>
                    </a:lnTo>
                    <a:lnTo>
                      <a:pt x="212" y="210"/>
                    </a:lnTo>
                    <a:lnTo>
                      <a:pt x="212" y="204"/>
                    </a:lnTo>
                    <a:lnTo>
                      <a:pt x="212" y="14"/>
                    </a:lnTo>
                    <a:lnTo>
                      <a:pt x="212" y="14"/>
                    </a:lnTo>
                    <a:lnTo>
                      <a:pt x="212" y="8"/>
                    </a:lnTo>
                    <a:lnTo>
                      <a:pt x="208" y="4"/>
                    </a:lnTo>
                    <a:lnTo>
                      <a:pt x="204" y="0"/>
                    </a:lnTo>
                    <a:lnTo>
                      <a:pt x="198" y="0"/>
                    </a:lnTo>
                    <a:lnTo>
                      <a:pt x="14" y="0"/>
                    </a:lnTo>
                    <a:close/>
                    <a:moveTo>
                      <a:pt x="196" y="60"/>
                    </a:moveTo>
                    <a:lnTo>
                      <a:pt x="196" y="204"/>
                    </a:lnTo>
                    <a:lnTo>
                      <a:pt x="14" y="204"/>
                    </a:lnTo>
                    <a:lnTo>
                      <a:pt x="14" y="14"/>
                    </a:lnTo>
                    <a:lnTo>
                      <a:pt x="48" y="14"/>
                    </a:lnTo>
                    <a:lnTo>
                      <a:pt x="48" y="14"/>
                    </a:lnTo>
                    <a:lnTo>
                      <a:pt x="46" y="16"/>
                    </a:lnTo>
                    <a:lnTo>
                      <a:pt x="46" y="84"/>
                    </a:lnTo>
                    <a:lnTo>
                      <a:pt x="46" y="84"/>
                    </a:lnTo>
                    <a:lnTo>
                      <a:pt x="50" y="90"/>
                    </a:lnTo>
                    <a:lnTo>
                      <a:pt x="54" y="92"/>
                    </a:lnTo>
                    <a:lnTo>
                      <a:pt x="158" y="92"/>
                    </a:lnTo>
                    <a:lnTo>
                      <a:pt x="158" y="92"/>
                    </a:lnTo>
                    <a:lnTo>
                      <a:pt x="162" y="90"/>
                    </a:lnTo>
                    <a:lnTo>
                      <a:pt x="164" y="84"/>
                    </a:lnTo>
                    <a:lnTo>
                      <a:pt x="164" y="16"/>
                    </a:lnTo>
                    <a:lnTo>
                      <a:pt x="164" y="16"/>
                    </a:lnTo>
                    <a:lnTo>
                      <a:pt x="164" y="14"/>
                    </a:lnTo>
                    <a:lnTo>
                      <a:pt x="196" y="14"/>
                    </a:lnTo>
                    <a:lnTo>
                      <a:pt x="196" y="38"/>
                    </a:lnTo>
                    <a:lnTo>
                      <a:pt x="178" y="38"/>
                    </a:lnTo>
                    <a:lnTo>
                      <a:pt x="178" y="60"/>
                    </a:lnTo>
                    <a:lnTo>
                      <a:pt x="196" y="6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19" name="Freeform 213"/>
              <p:cNvSpPr>
                <a:spLocks noEditPoints="1"/>
              </p:cNvSpPr>
              <p:nvPr/>
            </p:nvSpPr>
            <p:spPr bwMode="auto">
              <a:xfrm>
                <a:off x="4115577" y="6410950"/>
                <a:ext cx="228600" cy="98425"/>
              </a:xfrm>
              <a:custGeom>
                <a:avLst/>
                <a:gdLst/>
                <a:ahLst/>
                <a:cxnLst>
                  <a:cxn ang="0">
                    <a:pos x="130" y="0"/>
                  </a:cxn>
                  <a:cxn ang="0">
                    <a:pos x="14" y="0"/>
                  </a:cxn>
                  <a:cxn ang="0">
                    <a:pos x="14" y="0"/>
                  </a:cxn>
                  <a:cxn ang="0">
                    <a:pos x="8" y="0"/>
                  </a:cxn>
                  <a:cxn ang="0">
                    <a:pos x="4" y="2"/>
                  </a:cxn>
                  <a:cxn ang="0">
                    <a:pos x="2" y="6"/>
                  </a:cxn>
                  <a:cxn ang="0">
                    <a:pos x="0" y="10"/>
                  </a:cxn>
                  <a:cxn ang="0">
                    <a:pos x="0" y="52"/>
                  </a:cxn>
                  <a:cxn ang="0">
                    <a:pos x="0" y="52"/>
                  </a:cxn>
                  <a:cxn ang="0">
                    <a:pos x="2" y="56"/>
                  </a:cxn>
                  <a:cxn ang="0">
                    <a:pos x="4" y="60"/>
                  </a:cxn>
                  <a:cxn ang="0">
                    <a:pos x="8" y="62"/>
                  </a:cxn>
                  <a:cxn ang="0">
                    <a:pos x="14" y="62"/>
                  </a:cxn>
                  <a:cxn ang="0">
                    <a:pos x="130" y="62"/>
                  </a:cxn>
                  <a:cxn ang="0">
                    <a:pos x="130" y="62"/>
                  </a:cxn>
                  <a:cxn ang="0">
                    <a:pos x="136" y="62"/>
                  </a:cxn>
                  <a:cxn ang="0">
                    <a:pos x="140" y="60"/>
                  </a:cxn>
                  <a:cxn ang="0">
                    <a:pos x="142" y="56"/>
                  </a:cxn>
                  <a:cxn ang="0">
                    <a:pos x="144" y="52"/>
                  </a:cxn>
                  <a:cxn ang="0">
                    <a:pos x="144" y="10"/>
                  </a:cxn>
                  <a:cxn ang="0">
                    <a:pos x="144" y="10"/>
                  </a:cxn>
                  <a:cxn ang="0">
                    <a:pos x="142" y="6"/>
                  </a:cxn>
                  <a:cxn ang="0">
                    <a:pos x="140" y="2"/>
                  </a:cxn>
                  <a:cxn ang="0">
                    <a:pos x="136" y="0"/>
                  </a:cxn>
                  <a:cxn ang="0">
                    <a:pos x="130" y="0"/>
                  </a:cxn>
                  <a:cxn ang="0">
                    <a:pos x="130" y="0"/>
                  </a:cxn>
                  <a:cxn ang="0">
                    <a:pos x="14" y="52"/>
                  </a:cxn>
                  <a:cxn ang="0">
                    <a:pos x="14" y="52"/>
                  </a:cxn>
                  <a:cxn ang="0">
                    <a:pos x="10" y="52"/>
                  </a:cxn>
                  <a:cxn ang="0">
                    <a:pos x="10" y="10"/>
                  </a:cxn>
                  <a:cxn ang="0">
                    <a:pos x="10" y="10"/>
                  </a:cxn>
                  <a:cxn ang="0">
                    <a:pos x="14" y="10"/>
                  </a:cxn>
                  <a:cxn ang="0">
                    <a:pos x="130" y="10"/>
                  </a:cxn>
                  <a:cxn ang="0">
                    <a:pos x="130" y="10"/>
                  </a:cxn>
                  <a:cxn ang="0">
                    <a:pos x="132" y="10"/>
                  </a:cxn>
                  <a:cxn ang="0">
                    <a:pos x="132" y="52"/>
                  </a:cxn>
                  <a:cxn ang="0">
                    <a:pos x="132" y="52"/>
                  </a:cxn>
                  <a:cxn ang="0">
                    <a:pos x="130" y="52"/>
                  </a:cxn>
                  <a:cxn ang="0">
                    <a:pos x="14" y="52"/>
                  </a:cxn>
                </a:cxnLst>
                <a:rect l="0" t="0" r="r" b="b"/>
                <a:pathLst>
                  <a:path w="144" h="62">
                    <a:moveTo>
                      <a:pt x="130" y="0"/>
                    </a:moveTo>
                    <a:lnTo>
                      <a:pt x="14" y="0"/>
                    </a:lnTo>
                    <a:lnTo>
                      <a:pt x="14" y="0"/>
                    </a:lnTo>
                    <a:lnTo>
                      <a:pt x="8" y="0"/>
                    </a:lnTo>
                    <a:lnTo>
                      <a:pt x="4" y="2"/>
                    </a:lnTo>
                    <a:lnTo>
                      <a:pt x="2" y="6"/>
                    </a:lnTo>
                    <a:lnTo>
                      <a:pt x="0" y="10"/>
                    </a:lnTo>
                    <a:lnTo>
                      <a:pt x="0" y="52"/>
                    </a:lnTo>
                    <a:lnTo>
                      <a:pt x="0" y="52"/>
                    </a:lnTo>
                    <a:lnTo>
                      <a:pt x="2" y="56"/>
                    </a:lnTo>
                    <a:lnTo>
                      <a:pt x="4" y="60"/>
                    </a:lnTo>
                    <a:lnTo>
                      <a:pt x="8" y="62"/>
                    </a:lnTo>
                    <a:lnTo>
                      <a:pt x="14" y="62"/>
                    </a:lnTo>
                    <a:lnTo>
                      <a:pt x="130" y="62"/>
                    </a:lnTo>
                    <a:lnTo>
                      <a:pt x="130" y="62"/>
                    </a:lnTo>
                    <a:lnTo>
                      <a:pt x="136" y="62"/>
                    </a:lnTo>
                    <a:lnTo>
                      <a:pt x="140" y="60"/>
                    </a:lnTo>
                    <a:lnTo>
                      <a:pt x="142" y="56"/>
                    </a:lnTo>
                    <a:lnTo>
                      <a:pt x="144" y="52"/>
                    </a:lnTo>
                    <a:lnTo>
                      <a:pt x="144" y="10"/>
                    </a:lnTo>
                    <a:lnTo>
                      <a:pt x="144" y="10"/>
                    </a:lnTo>
                    <a:lnTo>
                      <a:pt x="142" y="6"/>
                    </a:lnTo>
                    <a:lnTo>
                      <a:pt x="140" y="2"/>
                    </a:lnTo>
                    <a:lnTo>
                      <a:pt x="136" y="0"/>
                    </a:lnTo>
                    <a:lnTo>
                      <a:pt x="130" y="0"/>
                    </a:lnTo>
                    <a:lnTo>
                      <a:pt x="130" y="0"/>
                    </a:lnTo>
                    <a:close/>
                    <a:moveTo>
                      <a:pt x="14" y="52"/>
                    </a:moveTo>
                    <a:lnTo>
                      <a:pt x="14" y="52"/>
                    </a:lnTo>
                    <a:lnTo>
                      <a:pt x="10" y="52"/>
                    </a:lnTo>
                    <a:lnTo>
                      <a:pt x="10" y="10"/>
                    </a:lnTo>
                    <a:lnTo>
                      <a:pt x="10" y="10"/>
                    </a:lnTo>
                    <a:lnTo>
                      <a:pt x="14" y="10"/>
                    </a:lnTo>
                    <a:lnTo>
                      <a:pt x="130" y="10"/>
                    </a:lnTo>
                    <a:lnTo>
                      <a:pt x="130" y="10"/>
                    </a:lnTo>
                    <a:lnTo>
                      <a:pt x="132" y="10"/>
                    </a:lnTo>
                    <a:lnTo>
                      <a:pt x="132" y="52"/>
                    </a:lnTo>
                    <a:lnTo>
                      <a:pt x="132" y="52"/>
                    </a:lnTo>
                    <a:lnTo>
                      <a:pt x="130" y="52"/>
                    </a:lnTo>
                    <a:lnTo>
                      <a:pt x="14" y="5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</p:grpSp>
      <p:pic>
        <p:nvPicPr>
          <p:cNvPr id="34" name="그림 3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13691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2087565" y="3409628"/>
            <a:ext cx="3916355" cy="15086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3" name="직사각형 72"/>
          <p:cNvSpPr/>
          <p:nvPr/>
        </p:nvSpPr>
        <p:spPr>
          <a:xfrm>
            <a:off x="6190414" y="3433021"/>
            <a:ext cx="3916355" cy="15086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4" name="직사각형 73"/>
          <p:cNvSpPr/>
          <p:nvPr/>
        </p:nvSpPr>
        <p:spPr>
          <a:xfrm>
            <a:off x="2085231" y="5093113"/>
            <a:ext cx="3916355" cy="15086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5" name="직사각형 74"/>
          <p:cNvSpPr/>
          <p:nvPr/>
        </p:nvSpPr>
        <p:spPr>
          <a:xfrm>
            <a:off x="6190414" y="5093113"/>
            <a:ext cx="3916355" cy="15086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0" y="1412776"/>
            <a:ext cx="12192000" cy="187220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53" name="제목 1"/>
          <p:cNvSpPr>
            <a:spLocks noGrp="1"/>
          </p:cNvSpPr>
          <p:nvPr>
            <p:ph type="title"/>
          </p:nvPr>
        </p:nvSpPr>
        <p:spPr>
          <a:xfrm>
            <a:off x="335360" y="307111"/>
            <a:ext cx="4613148" cy="916731"/>
          </a:xfrm>
        </p:spPr>
        <p:txBody>
          <a:bodyPr/>
          <a:lstStyle/>
          <a:p>
            <a:pPr algn="l"/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사업 개요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4" name="텍스트 개체 틀 4"/>
          <p:cNvSpPr>
            <a:spLocks noGrp="1"/>
          </p:cNvSpPr>
          <p:nvPr>
            <p:ph type="body" sz="quarter" idx="10"/>
          </p:nvPr>
        </p:nvSpPr>
        <p:spPr>
          <a:xfrm>
            <a:off x="3249179" y="2492896"/>
            <a:ext cx="5693640" cy="346613"/>
          </a:xfrm>
        </p:spPr>
        <p:txBody>
          <a:bodyPr>
            <a:normAutofit/>
          </a:bodyPr>
          <a:lstStyle/>
          <a:p>
            <a:r>
              <a:rPr lang="ko-KR" altLang="en-US" sz="1200" b="1" dirty="0" smtClean="0"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언제 어디서나 원하는 곳에서 안전한 부동산 거래를 시작한다</a:t>
            </a:r>
            <a:r>
              <a:rPr lang="en-US" altLang="ko-KR" sz="1200" b="1" dirty="0" smtClean="0"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r>
              <a:rPr lang="ko-KR" altLang="en-US" sz="1200" b="1" dirty="0" smtClean="0"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en-US" altLang="ko-KR" sz="1200" b="1" dirty="0">
              <a:solidFill>
                <a:schemeClr val="bg1">
                  <a:lumMod val="8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2" name="제목 1"/>
          <p:cNvSpPr txBox="1">
            <a:spLocks/>
          </p:cNvSpPr>
          <p:nvPr/>
        </p:nvSpPr>
        <p:spPr>
          <a:xfrm>
            <a:off x="4077260" y="1772816"/>
            <a:ext cx="4037481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US" altLang="ko-KR" sz="3000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Any Time, Any Where</a:t>
            </a:r>
            <a:endParaRPr lang="ko-KR" altLang="en-US" sz="3000" dirty="0">
              <a:solidFill>
                <a:srgbClr val="00B0F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087565" y="3536423"/>
            <a:ext cx="254428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b="1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비대면 전자계약</a:t>
            </a:r>
            <a:r>
              <a:rPr lang="ko-KR" altLang="en-US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플랫폼 서비스</a:t>
            </a:r>
            <a:endParaRPr lang="ko-KR" altLang="en-US" sz="15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6190414" y="3559816"/>
            <a:ext cx="331693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공인중개사 전용 </a:t>
            </a:r>
            <a:r>
              <a:rPr lang="ko-KR" altLang="en-US" sz="1500" b="1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공유 오피스</a:t>
            </a:r>
            <a:r>
              <a:rPr lang="ko-KR" altLang="en-US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제공 서비스</a:t>
            </a:r>
            <a:endParaRPr lang="ko-KR" altLang="en-US" sz="15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2085231" y="5219908"/>
            <a:ext cx="271580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b="1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전자계약 플랫폼 부대운영 </a:t>
            </a:r>
            <a:r>
              <a:rPr lang="ko-KR" altLang="en-US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서비스</a:t>
            </a:r>
            <a:endParaRPr lang="en-US" altLang="ko-KR" sz="1500" b="1" dirty="0" smtClean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6190414" y="5219908"/>
            <a:ext cx="200728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b="1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1588 </a:t>
            </a:r>
            <a:r>
              <a:rPr lang="ko-KR" altLang="en-US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매도</a:t>
            </a:r>
            <a:r>
              <a:rPr lang="en-US" altLang="ko-KR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매수 서비스</a:t>
            </a:r>
            <a:endParaRPr lang="ko-KR" altLang="en-US" sz="15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418568" y="3873967"/>
            <a:ext cx="266932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만나지 않고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플랫폼을 통하여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매물 확인부터 계약까지 논스톱으로 진행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위와 같이 짧은 설명을 넣어주세요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2418568" y="5610762"/>
            <a:ext cx="5982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설명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6505871" y="3873967"/>
            <a:ext cx="5982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설명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6505871" y="5570448"/>
            <a:ext cx="5982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설명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</p:txBody>
      </p:sp>
      <p:sp>
        <p:nvSpPr>
          <p:cNvPr id="82" name="직사각형 81"/>
          <p:cNvSpPr/>
          <p:nvPr/>
        </p:nvSpPr>
        <p:spPr>
          <a:xfrm>
            <a:off x="515380" y="1574012"/>
            <a:ext cx="11161240" cy="1545620"/>
          </a:xfrm>
          <a:prstGeom prst="rect">
            <a:avLst/>
          </a:prstGeom>
          <a:noFill/>
          <a:ln>
            <a:solidFill>
              <a:srgbClr val="00B0F0">
                <a:alpha val="69804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9FCE3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9371308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Marketing Plan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마케팅 기본 계획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ECE8D8F5-5266-4B9D-8927-A89FEA569DE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634" y="1442923"/>
            <a:ext cx="4726001" cy="4898842"/>
          </a:xfrm>
          <a:prstGeom prst="rect">
            <a:avLst/>
          </a:prstGeom>
        </p:spPr>
      </p:pic>
      <p:pic>
        <p:nvPicPr>
          <p:cNvPr id="34" name="그림 33" descr="텍스트이(가) 표시된 사진&#10;&#10;자동 생성된 설명">
            <a:extLst>
              <a:ext uri="{FF2B5EF4-FFF2-40B4-BE49-F238E27FC236}">
                <a16:creationId xmlns:a16="http://schemas.microsoft.com/office/drawing/2014/main" id="{56031EAA-D8BB-4FA5-B03D-5E9A6A3C36B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2104" y="2348880"/>
            <a:ext cx="4263962" cy="3406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61340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Marketing Plan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단계별 마케팅 계획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1403905" y="2564904"/>
            <a:ext cx="9372615" cy="2859987"/>
            <a:chOff x="1403905" y="2708920"/>
            <a:chExt cx="9372615" cy="2859987"/>
          </a:xfrm>
        </p:grpSpPr>
        <p:grpSp>
          <p:nvGrpSpPr>
            <p:cNvPr id="34" name="그룹 33"/>
            <p:cNvGrpSpPr/>
            <p:nvPr/>
          </p:nvGrpSpPr>
          <p:grpSpPr>
            <a:xfrm>
              <a:off x="1536495" y="3677348"/>
              <a:ext cx="9006893" cy="786310"/>
              <a:chOff x="575692" y="3975477"/>
              <a:chExt cx="6465943" cy="564483"/>
            </a:xfrm>
          </p:grpSpPr>
          <p:sp>
            <p:nvSpPr>
              <p:cNvPr id="35" name="모서리가 둥근 직사각형 34"/>
              <p:cNvSpPr/>
              <p:nvPr/>
            </p:nvSpPr>
            <p:spPr>
              <a:xfrm>
                <a:off x="575692" y="4077072"/>
                <a:ext cx="1885924" cy="360040"/>
              </a:xfrm>
              <a:prstGeom prst="roundRect">
                <a:avLst>
                  <a:gd name="adj" fmla="val 50000"/>
                </a:avLst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b="1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1STEP</a:t>
                </a:r>
                <a:endParaRPr lang="ko-KR" altLang="en-US" sz="20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6" name="모서리가 둥근 직사각형 35"/>
              <p:cNvSpPr/>
              <p:nvPr/>
            </p:nvSpPr>
            <p:spPr>
              <a:xfrm>
                <a:off x="2102365" y="4077072"/>
                <a:ext cx="1885924" cy="360040"/>
              </a:xfrm>
              <a:prstGeom prst="roundRect">
                <a:avLst>
                  <a:gd name="adj" fmla="val 50000"/>
                </a:avLst>
              </a:prstGeom>
              <a:solidFill>
                <a:srgbClr val="CCFF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b="1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2STEP</a:t>
                </a:r>
                <a:endParaRPr lang="ko-KR" altLang="en-US" sz="20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7" name="모서리가 둥근 직사각형 36"/>
              <p:cNvSpPr/>
              <p:nvPr/>
            </p:nvSpPr>
            <p:spPr>
              <a:xfrm>
                <a:off x="3629038" y="4077072"/>
                <a:ext cx="1885924" cy="360040"/>
              </a:xfrm>
              <a:prstGeom prst="roundRect">
                <a:avLst>
                  <a:gd name="adj" fmla="val 50000"/>
                </a:avLst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b="1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3STEP</a:t>
                </a:r>
                <a:endParaRPr lang="ko-KR" altLang="en-US" sz="20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8" name="모서리가 둥근 직사각형 37"/>
              <p:cNvSpPr/>
              <p:nvPr/>
            </p:nvSpPr>
            <p:spPr>
              <a:xfrm>
                <a:off x="5155711" y="4077072"/>
                <a:ext cx="1885924" cy="360040"/>
              </a:xfrm>
              <a:prstGeom prst="roundRect">
                <a:avLst>
                  <a:gd name="adj" fmla="val 50000"/>
                </a:avLst>
              </a:prstGeom>
              <a:solidFill>
                <a:srgbClr val="75AB8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b="1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4STEP</a:t>
                </a:r>
                <a:endParaRPr lang="ko-KR" altLang="en-US" sz="20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40" name="타원 39"/>
              <p:cNvSpPr/>
              <p:nvPr/>
            </p:nvSpPr>
            <p:spPr>
              <a:xfrm>
                <a:off x="2133305" y="4113075"/>
                <a:ext cx="288032" cy="288032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41" name="타원 40"/>
              <p:cNvSpPr/>
              <p:nvPr/>
            </p:nvSpPr>
            <p:spPr>
              <a:xfrm>
                <a:off x="3664603" y="4113076"/>
                <a:ext cx="288032" cy="288032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42" name="타원 41"/>
              <p:cNvSpPr/>
              <p:nvPr/>
            </p:nvSpPr>
            <p:spPr>
              <a:xfrm>
                <a:off x="5193457" y="4113076"/>
                <a:ext cx="288032" cy="288032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44" name="이등변 삼각형 43"/>
              <p:cNvSpPr/>
              <p:nvPr/>
            </p:nvSpPr>
            <p:spPr>
              <a:xfrm>
                <a:off x="1446476" y="3975477"/>
                <a:ext cx="144357" cy="102848"/>
              </a:xfrm>
              <a:prstGeom prst="triangl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45" name="이등변 삼각형 44"/>
              <p:cNvSpPr/>
              <p:nvPr/>
            </p:nvSpPr>
            <p:spPr>
              <a:xfrm>
                <a:off x="4499821" y="3975477"/>
                <a:ext cx="144357" cy="102848"/>
              </a:xfrm>
              <a:prstGeom prst="triangl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47" name="이등변 삼각형 46"/>
              <p:cNvSpPr/>
              <p:nvPr/>
            </p:nvSpPr>
            <p:spPr>
              <a:xfrm flipV="1">
                <a:off x="2973149" y="4437112"/>
                <a:ext cx="144357" cy="102848"/>
              </a:xfrm>
              <a:prstGeom prst="triangl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48" name="이등변 삼각형 47"/>
              <p:cNvSpPr/>
              <p:nvPr/>
            </p:nvSpPr>
            <p:spPr>
              <a:xfrm flipV="1">
                <a:off x="6026494" y="4437112"/>
                <a:ext cx="144357" cy="102848"/>
              </a:xfrm>
              <a:prstGeom prst="triangl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grpSp>
          <p:nvGrpSpPr>
            <p:cNvPr id="49" name="그룹 48"/>
            <p:cNvGrpSpPr/>
            <p:nvPr/>
          </p:nvGrpSpPr>
          <p:grpSpPr>
            <a:xfrm>
              <a:off x="3429979" y="4797152"/>
              <a:ext cx="3093309" cy="771755"/>
              <a:chOff x="6600057" y="2738983"/>
              <a:chExt cx="2893940" cy="722013"/>
            </a:xfrm>
          </p:grpSpPr>
          <p:sp>
            <p:nvSpPr>
              <p:cNvPr id="50" name="Text Box 8"/>
              <p:cNvSpPr txBox="1">
                <a:spLocks noChangeArrowheads="1"/>
              </p:cNvSpPr>
              <p:nvPr/>
            </p:nvSpPr>
            <p:spPr bwMode="auto">
              <a:xfrm>
                <a:off x="6600057" y="2738983"/>
                <a:ext cx="2893940" cy="37432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lvl="0" algn="ctr">
                  <a:defRPr/>
                </a:pPr>
                <a:r>
                  <a:rPr lang="ko-KR" alt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Poppins Medium" panose="02000000000000000000" pitchFamily="2" charset="0"/>
                  </a:rPr>
                  <a:t>감성 마케팅</a:t>
                </a:r>
                <a:endPara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endParaRPr>
              </a:p>
            </p:txBody>
          </p:sp>
          <p:sp>
            <p:nvSpPr>
              <p:cNvPr id="51" name="TextBox 50"/>
              <p:cNvSpPr txBox="1"/>
              <p:nvPr/>
            </p:nvSpPr>
            <p:spPr>
              <a:xfrm>
                <a:off x="6881913" y="3173056"/>
                <a:ext cx="2330227" cy="28794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ko-KR" altLang="en-US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브랜드 인지도 </a:t>
                </a:r>
                <a:r>
                  <a:rPr lang="en-US" altLang="ko-KR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UP</a:t>
                </a:r>
              </a:p>
            </p:txBody>
          </p:sp>
        </p:grpSp>
        <p:grpSp>
          <p:nvGrpSpPr>
            <p:cNvPr id="52" name="그룹 51"/>
            <p:cNvGrpSpPr/>
            <p:nvPr/>
          </p:nvGrpSpPr>
          <p:grpSpPr>
            <a:xfrm>
              <a:off x="7683211" y="4797152"/>
              <a:ext cx="3093309" cy="771755"/>
              <a:chOff x="6600057" y="2738983"/>
              <a:chExt cx="2893940" cy="722013"/>
            </a:xfrm>
          </p:grpSpPr>
          <p:sp>
            <p:nvSpPr>
              <p:cNvPr id="53" name="Text Box 8"/>
              <p:cNvSpPr txBox="1">
                <a:spLocks noChangeArrowheads="1"/>
              </p:cNvSpPr>
              <p:nvPr/>
            </p:nvSpPr>
            <p:spPr bwMode="auto">
              <a:xfrm>
                <a:off x="6600057" y="2738983"/>
                <a:ext cx="2893940" cy="37432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lvl="0" algn="ctr">
                  <a:defRPr/>
                </a:pPr>
                <a:r>
                  <a:rPr lang="ko-KR" alt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Poppins Medium" panose="02000000000000000000" pitchFamily="2" charset="0"/>
                  </a:rPr>
                  <a:t>공감 마케팅</a:t>
                </a:r>
                <a:endPara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endParaRPr>
              </a:p>
            </p:txBody>
          </p:sp>
          <p:sp>
            <p:nvSpPr>
              <p:cNvPr id="54" name="TextBox 53"/>
              <p:cNvSpPr txBox="1"/>
              <p:nvPr/>
            </p:nvSpPr>
            <p:spPr>
              <a:xfrm>
                <a:off x="6881913" y="3173056"/>
                <a:ext cx="2476541" cy="28794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ko-KR" altLang="en-US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사회적 기업</a:t>
                </a:r>
                <a:endPara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grpSp>
          <p:nvGrpSpPr>
            <p:cNvPr id="55" name="그룹 54"/>
            <p:cNvGrpSpPr/>
            <p:nvPr/>
          </p:nvGrpSpPr>
          <p:grpSpPr>
            <a:xfrm>
              <a:off x="1403905" y="2801261"/>
              <a:ext cx="3093309" cy="771755"/>
              <a:chOff x="6600057" y="2738983"/>
              <a:chExt cx="2893940" cy="722013"/>
            </a:xfrm>
          </p:grpSpPr>
          <p:sp>
            <p:nvSpPr>
              <p:cNvPr id="56" name="Text Box 8"/>
              <p:cNvSpPr txBox="1">
                <a:spLocks noChangeArrowheads="1"/>
              </p:cNvSpPr>
              <p:nvPr/>
            </p:nvSpPr>
            <p:spPr bwMode="auto">
              <a:xfrm>
                <a:off x="6600057" y="2738983"/>
                <a:ext cx="2893940" cy="37432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lvl="0" algn="ctr">
                  <a:defRPr/>
                </a:pPr>
                <a:r>
                  <a:rPr lang="ko-KR" alt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Poppins Medium" panose="02000000000000000000" pitchFamily="2" charset="0"/>
                  </a:rPr>
                  <a:t>간편</a:t>
                </a:r>
                <a:r>
                  <a:rPr lang="en-US" altLang="ko-KR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Poppins Medium" panose="02000000000000000000" pitchFamily="2" charset="0"/>
                  </a:rPr>
                  <a:t>/</a:t>
                </a:r>
                <a:r>
                  <a:rPr lang="ko-KR" alt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Poppins Medium" panose="02000000000000000000" pitchFamily="2" charset="0"/>
                  </a:rPr>
                  <a:t>편리</a:t>
                </a:r>
                <a:r>
                  <a:rPr lang="en-US" altLang="ko-KR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Poppins Medium" panose="02000000000000000000" pitchFamily="2" charset="0"/>
                  </a:rPr>
                  <a:t>/</a:t>
                </a:r>
                <a:r>
                  <a:rPr lang="ko-KR" alt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Poppins Medium" panose="02000000000000000000" pitchFamily="2" charset="0"/>
                  </a:rPr>
                  <a:t>안전</a:t>
                </a:r>
                <a:endPara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endParaRPr>
              </a:p>
            </p:txBody>
          </p:sp>
          <p:sp>
            <p:nvSpPr>
              <p:cNvPr id="57" name="TextBox 56"/>
              <p:cNvSpPr txBox="1"/>
              <p:nvPr/>
            </p:nvSpPr>
            <p:spPr>
              <a:xfrm>
                <a:off x="7069624" y="3173056"/>
                <a:ext cx="1831739" cy="28794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en-US" altLang="ko-KR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2030 </a:t>
                </a:r>
                <a:r>
                  <a:rPr lang="ko-KR" altLang="en-US" sz="14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타겟</a:t>
                </a:r>
                <a:r>
                  <a:rPr lang="ko-KR" altLang="en-US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집중</a:t>
                </a:r>
                <a:endPara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grpSp>
          <p:nvGrpSpPr>
            <p:cNvPr id="58" name="그룹 57"/>
            <p:cNvGrpSpPr/>
            <p:nvPr/>
          </p:nvGrpSpPr>
          <p:grpSpPr>
            <a:xfrm>
              <a:off x="5556593" y="2708920"/>
              <a:ext cx="3093309" cy="771755"/>
              <a:chOff x="6600057" y="2738983"/>
              <a:chExt cx="2893940" cy="722013"/>
            </a:xfrm>
          </p:grpSpPr>
          <p:sp>
            <p:nvSpPr>
              <p:cNvPr id="59" name="Text Box 8"/>
              <p:cNvSpPr txBox="1">
                <a:spLocks noChangeArrowheads="1"/>
              </p:cNvSpPr>
              <p:nvPr/>
            </p:nvSpPr>
            <p:spPr bwMode="auto">
              <a:xfrm>
                <a:off x="6600057" y="2738983"/>
                <a:ext cx="2893940" cy="37432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lvl="0" algn="ctr">
                  <a:defRPr/>
                </a:pPr>
                <a:r>
                  <a:rPr lang="ko-KR" alt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Poppins Medium" panose="02000000000000000000" pitchFamily="2" charset="0"/>
                  </a:rPr>
                  <a:t>상생 마케팅</a:t>
                </a:r>
                <a:endPara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endParaRPr>
              </a:p>
            </p:txBody>
          </p:sp>
          <p:sp>
            <p:nvSpPr>
              <p:cNvPr id="60" name="TextBox 59"/>
              <p:cNvSpPr txBox="1"/>
              <p:nvPr/>
            </p:nvSpPr>
            <p:spPr>
              <a:xfrm>
                <a:off x="6700497" y="3173056"/>
                <a:ext cx="2647187" cy="28794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ko-KR" altLang="en-US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중개사와의 상생</a:t>
                </a:r>
                <a:endPara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</p:grpSp>
      <p:pic>
        <p:nvPicPr>
          <p:cNvPr id="29" name="그림 2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50679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른쪽 화살표 3"/>
          <p:cNvSpPr/>
          <p:nvPr/>
        </p:nvSpPr>
        <p:spPr>
          <a:xfrm>
            <a:off x="0" y="3156493"/>
            <a:ext cx="12192000" cy="718948"/>
          </a:xfrm>
          <a:prstGeom prst="rightArrow">
            <a:avLst>
              <a:gd name="adj1" fmla="val 47005"/>
              <a:gd name="adj2" fmla="val 50000"/>
            </a:avLst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48" name="그룹 47"/>
          <p:cNvGrpSpPr/>
          <p:nvPr/>
        </p:nvGrpSpPr>
        <p:grpSpPr>
          <a:xfrm>
            <a:off x="119336" y="4941174"/>
            <a:ext cx="3093309" cy="925644"/>
            <a:chOff x="6600057" y="2738983"/>
            <a:chExt cx="2893940" cy="865982"/>
          </a:xfrm>
        </p:grpSpPr>
        <p:sp>
          <p:nvSpPr>
            <p:cNvPr id="49" name="Text Box 8"/>
            <p:cNvSpPr txBox="1">
              <a:spLocks noChangeArrowheads="1"/>
            </p:cNvSpPr>
            <p:nvPr/>
          </p:nvSpPr>
          <p:spPr bwMode="auto">
            <a:xfrm>
              <a:off x="6600057" y="2738983"/>
              <a:ext cx="2893940" cy="3455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명확하고 쉬운 전달</a:t>
              </a:r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6881913" y="3173056"/>
              <a:ext cx="2612084" cy="43190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명확한 목표 설정과 </a:t>
              </a:r>
              <a:endPara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ko-KR" altLang="en-US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타겟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설정의 단순화</a:t>
              </a:r>
              <a:endPara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51" name="그룹 50"/>
          <p:cNvGrpSpPr/>
          <p:nvPr/>
        </p:nvGrpSpPr>
        <p:grpSpPr>
          <a:xfrm>
            <a:off x="2807635" y="4941174"/>
            <a:ext cx="3093309" cy="925644"/>
            <a:chOff x="6600057" y="2738983"/>
            <a:chExt cx="2893940" cy="865982"/>
          </a:xfrm>
        </p:grpSpPr>
        <p:sp>
          <p:nvSpPr>
            <p:cNvPr id="52" name="Text Box 8"/>
            <p:cNvSpPr txBox="1">
              <a:spLocks noChangeArrowheads="1"/>
            </p:cNvSpPr>
            <p:nvPr/>
          </p:nvSpPr>
          <p:spPr bwMode="auto">
            <a:xfrm>
              <a:off x="6600057" y="2738983"/>
              <a:ext cx="2893940" cy="3455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고객이 반응하는 </a:t>
              </a:r>
              <a:r>
                <a:rPr lang="ko-KR" alt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컨텐츠</a:t>
              </a:r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6881913" y="3173056"/>
              <a:ext cx="2330227" cy="43190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고객 관심도 높은 정보 </a:t>
              </a:r>
              <a:endPara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또는 </a:t>
              </a:r>
              <a:r>
                <a:rPr lang="ko-KR" altLang="en-US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컨텐츠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연계</a:t>
              </a:r>
              <a:endPara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54" name="그룹 53"/>
          <p:cNvGrpSpPr/>
          <p:nvPr/>
        </p:nvGrpSpPr>
        <p:grpSpPr>
          <a:xfrm>
            <a:off x="5495934" y="4941169"/>
            <a:ext cx="3093309" cy="925644"/>
            <a:chOff x="6600057" y="2738982"/>
            <a:chExt cx="2893940" cy="865983"/>
          </a:xfrm>
        </p:grpSpPr>
        <p:sp>
          <p:nvSpPr>
            <p:cNvPr id="55" name="Text Box 8"/>
            <p:cNvSpPr txBox="1">
              <a:spLocks noChangeArrowheads="1"/>
            </p:cNvSpPr>
            <p:nvPr/>
          </p:nvSpPr>
          <p:spPr bwMode="auto">
            <a:xfrm>
              <a:off x="6600057" y="2738982"/>
              <a:ext cx="2893940" cy="3455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거시적 네트워크 활용</a:t>
              </a:r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6881913" y="3173056"/>
              <a:ext cx="2330227" cy="43190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주요 포털 및 공유오피스를 </a:t>
              </a:r>
              <a:endPara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활용한 노출 효과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</a:p>
          </p:txBody>
        </p:sp>
      </p:grpSp>
      <p:grpSp>
        <p:nvGrpSpPr>
          <p:cNvPr id="57" name="그룹 56"/>
          <p:cNvGrpSpPr/>
          <p:nvPr/>
        </p:nvGrpSpPr>
        <p:grpSpPr>
          <a:xfrm>
            <a:off x="8184232" y="4941172"/>
            <a:ext cx="3093309" cy="740977"/>
            <a:chOff x="6600057" y="2738983"/>
            <a:chExt cx="2893940" cy="693218"/>
          </a:xfrm>
        </p:grpSpPr>
        <p:sp>
          <p:nvSpPr>
            <p:cNvPr id="58" name="Text Box 8"/>
            <p:cNvSpPr txBox="1">
              <a:spLocks noChangeArrowheads="1"/>
            </p:cNvSpPr>
            <p:nvPr/>
          </p:nvSpPr>
          <p:spPr bwMode="auto">
            <a:xfrm>
              <a:off x="6600057" y="2738983"/>
              <a:ext cx="2893940" cy="3455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감성적 커뮤니케이션</a:t>
              </a:r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6881913" y="3173056"/>
              <a:ext cx="2612084" cy="25914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거래는 사회의 신뢰성 회복 화두 전제</a:t>
              </a:r>
              <a:endPara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1018998" y="2564904"/>
            <a:ext cx="2032337" cy="1919428"/>
            <a:chOff x="1018998" y="2564904"/>
            <a:chExt cx="2032337" cy="1919428"/>
          </a:xfrm>
        </p:grpSpPr>
        <p:sp>
          <p:nvSpPr>
            <p:cNvPr id="7" name="직각 삼각형 6"/>
            <p:cNvSpPr/>
            <p:nvPr/>
          </p:nvSpPr>
          <p:spPr>
            <a:xfrm flipH="1">
              <a:off x="2260982" y="2564904"/>
              <a:ext cx="790353" cy="790353"/>
            </a:xfrm>
            <a:prstGeom prst="rtTriangle">
              <a:avLst/>
            </a:prstGeom>
            <a:solidFill>
              <a:schemeClr val="accent1">
                <a:lumMod val="40000"/>
                <a:lumOff val="6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8" name="직각 삼각형 7"/>
            <p:cNvSpPr/>
            <p:nvPr/>
          </p:nvSpPr>
          <p:spPr>
            <a:xfrm flipV="1">
              <a:off x="1018998" y="3687570"/>
              <a:ext cx="790353" cy="790353"/>
            </a:xfrm>
            <a:prstGeom prst="rtTriangle">
              <a:avLst/>
            </a:prstGeom>
            <a:solidFill>
              <a:schemeClr val="accent1">
                <a:lumMod val="40000"/>
                <a:lumOff val="6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9" name="평행 사변형 8"/>
            <p:cNvSpPr/>
            <p:nvPr/>
          </p:nvSpPr>
          <p:spPr>
            <a:xfrm>
              <a:off x="1018998" y="2564904"/>
              <a:ext cx="2032337" cy="1919428"/>
            </a:xfrm>
            <a:prstGeom prst="parallelogram">
              <a:avLst>
                <a:gd name="adj" fmla="val 57345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1" name="Text Box 8"/>
            <p:cNvSpPr txBox="1">
              <a:spLocks noChangeArrowheads="1"/>
            </p:cNvSpPr>
            <p:nvPr/>
          </p:nvSpPr>
          <p:spPr bwMode="auto">
            <a:xfrm>
              <a:off x="1231783" y="3906006"/>
              <a:ext cx="866694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2800" b="1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01</a:t>
              </a:r>
              <a:endParaRPr lang="ko-KR" altLang="ko-KR" sz="28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  <p:grpSp>
          <p:nvGrpSpPr>
            <p:cNvPr id="60" name="그룹 59"/>
            <p:cNvGrpSpPr/>
            <p:nvPr/>
          </p:nvGrpSpPr>
          <p:grpSpPr>
            <a:xfrm>
              <a:off x="2118581" y="2681985"/>
              <a:ext cx="451362" cy="468392"/>
              <a:chOff x="4061602" y="6214100"/>
              <a:chExt cx="336550" cy="349250"/>
            </a:xfrm>
            <a:solidFill>
              <a:schemeClr val="bg1"/>
            </a:solidFill>
          </p:grpSpPr>
          <p:sp>
            <p:nvSpPr>
              <p:cNvPr id="61" name="Freeform 212"/>
              <p:cNvSpPr>
                <a:spLocks noEditPoints="1"/>
              </p:cNvSpPr>
              <p:nvPr/>
            </p:nvSpPr>
            <p:spPr bwMode="auto">
              <a:xfrm>
                <a:off x="4061602" y="6214100"/>
                <a:ext cx="336550" cy="349250"/>
              </a:xfrm>
              <a:custGeom>
                <a:avLst/>
                <a:gdLst/>
                <a:ahLst/>
                <a:cxnLst>
                  <a:cxn ang="0">
                    <a:pos x="14" y="0"/>
                  </a:cxn>
                  <a:cxn ang="0">
                    <a:pos x="14" y="0"/>
                  </a:cxn>
                  <a:cxn ang="0">
                    <a:pos x="8" y="0"/>
                  </a:cxn>
                  <a:cxn ang="0">
                    <a:pos x="4" y="4"/>
                  </a:cxn>
                  <a:cxn ang="0">
                    <a:pos x="0" y="8"/>
                  </a:cxn>
                  <a:cxn ang="0">
                    <a:pos x="0" y="14"/>
                  </a:cxn>
                  <a:cxn ang="0">
                    <a:pos x="0" y="204"/>
                  </a:cxn>
                  <a:cxn ang="0">
                    <a:pos x="0" y="204"/>
                  </a:cxn>
                  <a:cxn ang="0">
                    <a:pos x="0" y="210"/>
                  </a:cxn>
                  <a:cxn ang="0">
                    <a:pos x="4" y="216"/>
                  </a:cxn>
                  <a:cxn ang="0">
                    <a:pos x="8" y="218"/>
                  </a:cxn>
                  <a:cxn ang="0">
                    <a:pos x="14" y="220"/>
                  </a:cxn>
                  <a:cxn ang="0">
                    <a:pos x="198" y="220"/>
                  </a:cxn>
                  <a:cxn ang="0">
                    <a:pos x="198" y="220"/>
                  </a:cxn>
                  <a:cxn ang="0">
                    <a:pos x="204" y="218"/>
                  </a:cxn>
                  <a:cxn ang="0">
                    <a:pos x="208" y="216"/>
                  </a:cxn>
                  <a:cxn ang="0">
                    <a:pos x="212" y="210"/>
                  </a:cxn>
                  <a:cxn ang="0">
                    <a:pos x="212" y="204"/>
                  </a:cxn>
                  <a:cxn ang="0">
                    <a:pos x="212" y="14"/>
                  </a:cxn>
                  <a:cxn ang="0">
                    <a:pos x="212" y="14"/>
                  </a:cxn>
                  <a:cxn ang="0">
                    <a:pos x="212" y="8"/>
                  </a:cxn>
                  <a:cxn ang="0">
                    <a:pos x="208" y="4"/>
                  </a:cxn>
                  <a:cxn ang="0">
                    <a:pos x="204" y="0"/>
                  </a:cxn>
                  <a:cxn ang="0">
                    <a:pos x="198" y="0"/>
                  </a:cxn>
                  <a:cxn ang="0">
                    <a:pos x="14" y="0"/>
                  </a:cxn>
                  <a:cxn ang="0">
                    <a:pos x="196" y="60"/>
                  </a:cxn>
                  <a:cxn ang="0">
                    <a:pos x="196" y="204"/>
                  </a:cxn>
                  <a:cxn ang="0">
                    <a:pos x="14" y="204"/>
                  </a:cxn>
                  <a:cxn ang="0">
                    <a:pos x="14" y="14"/>
                  </a:cxn>
                  <a:cxn ang="0">
                    <a:pos x="48" y="14"/>
                  </a:cxn>
                  <a:cxn ang="0">
                    <a:pos x="48" y="14"/>
                  </a:cxn>
                  <a:cxn ang="0">
                    <a:pos x="46" y="16"/>
                  </a:cxn>
                  <a:cxn ang="0">
                    <a:pos x="46" y="84"/>
                  </a:cxn>
                  <a:cxn ang="0">
                    <a:pos x="46" y="84"/>
                  </a:cxn>
                  <a:cxn ang="0">
                    <a:pos x="50" y="90"/>
                  </a:cxn>
                  <a:cxn ang="0">
                    <a:pos x="54" y="92"/>
                  </a:cxn>
                  <a:cxn ang="0">
                    <a:pos x="158" y="92"/>
                  </a:cxn>
                  <a:cxn ang="0">
                    <a:pos x="158" y="92"/>
                  </a:cxn>
                  <a:cxn ang="0">
                    <a:pos x="162" y="90"/>
                  </a:cxn>
                  <a:cxn ang="0">
                    <a:pos x="164" y="84"/>
                  </a:cxn>
                  <a:cxn ang="0">
                    <a:pos x="164" y="16"/>
                  </a:cxn>
                  <a:cxn ang="0">
                    <a:pos x="164" y="16"/>
                  </a:cxn>
                  <a:cxn ang="0">
                    <a:pos x="164" y="14"/>
                  </a:cxn>
                  <a:cxn ang="0">
                    <a:pos x="196" y="14"/>
                  </a:cxn>
                  <a:cxn ang="0">
                    <a:pos x="196" y="38"/>
                  </a:cxn>
                  <a:cxn ang="0">
                    <a:pos x="178" y="38"/>
                  </a:cxn>
                  <a:cxn ang="0">
                    <a:pos x="178" y="60"/>
                  </a:cxn>
                  <a:cxn ang="0">
                    <a:pos x="196" y="60"/>
                  </a:cxn>
                </a:cxnLst>
                <a:rect l="0" t="0" r="r" b="b"/>
                <a:pathLst>
                  <a:path w="212" h="220">
                    <a:moveTo>
                      <a:pt x="14" y="0"/>
                    </a:moveTo>
                    <a:lnTo>
                      <a:pt x="14" y="0"/>
                    </a:lnTo>
                    <a:lnTo>
                      <a:pt x="8" y="0"/>
                    </a:lnTo>
                    <a:lnTo>
                      <a:pt x="4" y="4"/>
                    </a:lnTo>
                    <a:lnTo>
                      <a:pt x="0" y="8"/>
                    </a:lnTo>
                    <a:lnTo>
                      <a:pt x="0" y="14"/>
                    </a:lnTo>
                    <a:lnTo>
                      <a:pt x="0" y="204"/>
                    </a:lnTo>
                    <a:lnTo>
                      <a:pt x="0" y="204"/>
                    </a:lnTo>
                    <a:lnTo>
                      <a:pt x="0" y="210"/>
                    </a:lnTo>
                    <a:lnTo>
                      <a:pt x="4" y="216"/>
                    </a:lnTo>
                    <a:lnTo>
                      <a:pt x="8" y="218"/>
                    </a:lnTo>
                    <a:lnTo>
                      <a:pt x="14" y="220"/>
                    </a:lnTo>
                    <a:lnTo>
                      <a:pt x="198" y="220"/>
                    </a:lnTo>
                    <a:lnTo>
                      <a:pt x="198" y="220"/>
                    </a:lnTo>
                    <a:lnTo>
                      <a:pt x="204" y="218"/>
                    </a:lnTo>
                    <a:lnTo>
                      <a:pt x="208" y="216"/>
                    </a:lnTo>
                    <a:lnTo>
                      <a:pt x="212" y="210"/>
                    </a:lnTo>
                    <a:lnTo>
                      <a:pt x="212" y="204"/>
                    </a:lnTo>
                    <a:lnTo>
                      <a:pt x="212" y="14"/>
                    </a:lnTo>
                    <a:lnTo>
                      <a:pt x="212" y="14"/>
                    </a:lnTo>
                    <a:lnTo>
                      <a:pt x="212" y="8"/>
                    </a:lnTo>
                    <a:lnTo>
                      <a:pt x="208" y="4"/>
                    </a:lnTo>
                    <a:lnTo>
                      <a:pt x="204" y="0"/>
                    </a:lnTo>
                    <a:lnTo>
                      <a:pt x="198" y="0"/>
                    </a:lnTo>
                    <a:lnTo>
                      <a:pt x="14" y="0"/>
                    </a:lnTo>
                    <a:close/>
                    <a:moveTo>
                      <a:pt x="196" y="60"/>
                    </a:moveTo>
                    <a:lnTo>
                      <a:pt x="196" y="204"/>
                    </a:lnTo>
                    <a:lnTo>
                      <a:pt x="14" y="204"/>
                    </a:lnTo>
                    <a:lnTo>
                      <a:pt x="14" y="14"/>
                    </a:lnTo>
                    <a:lnTo>
                      <a:pt x="48" y="14"/>
                    </a:lnTo>
                    <a:lnTo>
                      <a:pt x="48" y="14"/>
                    </a:lnTo>
                    <a:lnTo>
                      <a:pt x="46" y="16"/>
                    </a:lnTo>
                    <a:lnTo>
                      <a:pt x="46" y="84"/>
                    </a:lnTo>
                    <a:lnTo>
                      <a:pt x="46" y="84"/>
                    </a:lnTo>
                    <a:lnTo>
                      <a:pt x="50" y="90"/>
                    </a:lnTo>
                    <a:lnTo>
                      <a:pt x="54" y="92"/>
                    </a:lnTo>
                    <a:lnTo>
                      <a:pt x="158" y="92"/>
                    </a:lnTo>
                    <a:lnTo>
                      <a:pt x="158" y="92"/>
                    </a:lnTo>
                    <a:lnTo>
                      <a:pt x="162" y="90"/>
                    </a:lnTo>
                    <a:lnTo>
                      <a:pt x="164" y="84"/>
                    </a:lnTo>
                    <a:lnTo>
                      <a:pt x="164" y="16"/>
                    </a:lnTo>
                    <a:lnTo>
                      <a:pt x="164" y="16"/>
                    </a:lnTo>
                    <a:lnTo>
                      <a:pt x="164" y="14"/>
                    </a:lnTo>
                    <a:lnTo>
                      <a:pt x="196" y="14"/>
                    </a:lnTo>
                    <a:lnTo>
                      <a:pt x="196" y="38"/>
                    </a:lnTo>
                    <a:lnTo>
                      <a:pt x="178" y="38"/>
                    </a:lnTo>
                    <a:lnTo>
                      <a:pt x="178" y="60"/>
                    </a:lnTo>
                    <a:lnTo>
                      <a:pt x="196" y="6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62" name="Freeform 213"/>
              <p:cNvSpPr>
                <a:spLocks noEditPoints="1"/>
              </p:cNvSpPr>
              <p:nvPr/>
            </p:nvSpPr>
            <p:spPr bwMode="auto">
              <a:xfrm>
                <a:off x="4115577" y="6410950"/>
                <a:ext cx="228600" cy="98425"/>
              </a:xfrm>
              <a:custGeom>
                <a:avLst/>
                <a:gdLst/>
                <a:ahLst/>
                <a:cxnLst>
                  <a:cxn ang="0">
                    <a:pos x="130" y="0"/>
                  </a:cxn>
                  <a:cxn ang="0">
                    <a:pos x="14" y="0"/>
                  </a:cxn>
                  <a:cxn ang="0">
                    <a:pos x="14" y="0"/>
                  </a:cxn>
                  <a:cxn ang="0">
                    <a:pos x="8" y="0"/>
                  </a:cxn>
                  <a:cxn ang="0">
                    <a:pos x="4" y="2"/>
                  </a:cxn>
                  <a:cxn ang="0">
                    <a:pos x="2" y="6"/>
                  </a:cxn>
                  <a:cxn ang="0">
                    <a:pos x="0" y="10"/>
                  </a:cxn>
                  <a:cxn ang="0">
                    <a:pos x="0" y="52"/>
                  </a:cxn>
                  <a:cxn ang="0">
                    <a:pos x="0" y="52"/>
                  </a:cxn>
                  <a:cxn ang="0">
                    <a:pos x="2" y="56"/>
                  </a:cxn>
                  <a:cxn ang="0">
                    <a:pos x="4" y="60"/>
                  </a:cxn>
                  <a:cxn ang="0">
                    <a:pos x="8" y="62"/>
                  </a:cxn>
                  <a:cxn ang="0">
                    <a:pos x="14" y="62"/>
                  </a:cxn>
                  <a:cxn ang="0">
                    <a:pos x="130" y="62"/>
                  </a:cxn>
                  <a:cxn ang="0">
                    <a:pos x="130" y="62"/>
                  </a:cxn>
                  <a:cxn ang="0">
                    <a:pos x="136" y="62"/>
                  </a:cxn>
                  <a:cxn ang="0">
                    <a:pos x="140" y="60"/>
                  </a:cxn>
                  <a:cxn ang="0">
                    <a:pos x="142" y="56"/>
                  </a:cxn>
                  <a:cxn ang="0">
                    <a:pos x="144" y="52"/>
                  </a:cxn>
                  <a:cxn ang="0">
                    <a:pos x="144" y="10"/>
                  </a:cxn>
                  <a:cxn ang="0">
                    <a:pos x="144" y="10"/>
                  </a:cxn>
                  <a:cxn ang="0">
                    <a:pos x="142" y="6"/>
                  </a:cxn>
                  <a:cxn ang="0">
                    <a:pos x="140" y="2"/>
                  </a:cxn>
                  <a:cxn ang="0">
                    <a:pos x="136" y="0"/>
                  </a:cxn>
                  <a:cxn ang="0">
                    <a:pos x="130" y="0"/>
                  </a:cxn>
                  <a:cxn ang="0">
                    <a:pos x="130" y="0"/>
                  </a:cxn>
                  <a:cxn ang="0">
                    <a:pos x="14" y="52"/>
                  </a:cxn>
                  <a:cxn ang="0">
                    <a:pos x="14" y="52"/>
                  </a:cxn>
                  <a:cxn ang="0">
                    <a:pos x="10" y="52"/>
                  </a:cxn>
                  <a:cxn ang="0">
                    <a:pos x="10" y="10"/>
                  </a:cxn>
                  <a:cxn ang="0">
                    <a:pos x="10" y="10"/>
                  </a:cxn>
                  <a:cxn ang="0">
                    <a:pos x="14" y="10"/>
                  </a:cxn>
                  <a:cxn ang="0">
                    <a:pos x="130" y="10"/>
                  </a:cxn>
                  <a:cxn ang="0">
                    <a:pos x="130" y="10"/>
                  </a:cxn>
                  <a:cxn ang="0">
                    <a:pos x="132" y="10"/>
                  </a:cxn>
                  <a:cxn ang="0">
                    <a:pos x="132" y="52"/>
                  </a:cxn>
                  <a:cxn ang="0">
                    <a:pos x="132" y="52"/>
                  </a:cxn>
                  <a:cxn ang="0">
                    <a:pos x="130" y="52"/>
                  </a:cxn>
                  <a:cxn ang="0">
                    <a:pos x="14" y="52"/>
                  </a:cxn>
                </a:cxnLst>
                <a:rect l="0" t="0" r="r" b="b"/>
                <a:pathLst>
                  <a:path w="144" h="62">
                    <a:moveTo>
                      <a:pt x="130" y="0"/>
                    </a:moveTo>
                    <a:lnTo>
                      <a:pt x="14" y="0"/>
                    </a:lnTo>
                    <a:lnTo>
                      <a:pt x="14" y="0"/>
                    </a:lnTo>
                    <a:lnTo>
                      <a:pt x="8" y="0"/>
                    </a:lnTo>
                    <a:lnTo>
                      <a:pt x="4" y="2"/>
                    </a:lnTo>
                    <a:lnTo>
                      <a:pt x="2" y="6"/>
                    </a:lnTo>
                    <a:lnTo>
                      <a:pt x="0" y="10"/>
                    </a:lnTo>
                    <a:lnTo>
                      <a:pt x="0" y="52"/>
                    </a:lnTo>
                    <a:lnTo>
                      <a:pt x="0" y="52"/>
                    </a:lnTo>
                    <a:lnTo>
                      <a:pt x="2" y="56"/>
                    </a:lnTo>
                    <a:lnTo>
                      <a:pt x="4" y="60"/>
                    </a:lnTo>
                    <a:lnTo>
                      <a:pt x="8" y="62"/>
                    </a:lnTo>
                    <a:lnTo>
                      <a:pt x="14" y="62"/>
                    </a:lnTo>
                    <a:lnTo>
                      <a:pt x="130" y="62"/>
                    </a:lnTo>
                    <a:lnTo>
                      <a:pt x="130" y="62"/>
                    </a:lnTo>
                    <a:lnTo>
                      <a:pt x="136" y="62"/>
                    </a:lnTo>
                    <a:lnTo>
                      <a:pt x="140" y="60"/>
                    </a:lnTo>
                    <a:lnTo>
                      <a:pt x="142" y="56"/>
                    </a:lnTo>
                    <a:lnTo>
                      <a:pt x="144" y="52"/>
                    </a:lnTo>
                    <a:lnTo>
                      <a:pt x="144" y="10"/>
                    </a:lnTo>
                    <a:lnTo>
                      <a:pt x="144" y="10"/>
                    </a:lnTo>
                    <a:lnTo>
                      <a:pt x="142" y="6"/>
                    </a:lnTo>
                    <a:lnTo>
                      <a:pt x="140" y="2"/>
                    </a:lnTo>
                    <a:lnTo>
                      <a:pt x="136" y="0"/>
                    </a:lnTo>
                    <a:lnTo>
                      <a:pt x="130" y="0"/>
                    </a:lnTo>
                    <a:lnTo>
                      <a:pt x="130" y="0"/>
                    </a:lnTo>
                    <a:close/>
                    <a:moveTo>
                      <a:pt x="14" y="52"/>
                    </a:moveTo>
                    <a:lnTo>
                      <a:pt x="14" y="52"/>
                    </a:lnTo>
                    <a:lnTo>
                      <a:pt x="10" y="52"/>
                    </a:lnTo>
                    <a:lnTo>
                      <a:pt x="10" y="10"/>
                    </a:lnTo>
                    <a:lnTo>
                      <a:pt x="10" y="10"/>
                    </a:lnTo>
                    <a:lnTo>
                      <a:pt x="14" y="10"/>
                    </a:lnTo>
                    <a:lnTo>
                      <a:pt x="130" y="10"/>
                    </a:lnTo>
                    <a:lnTo>
                      <a:pt x="130" y="10"/>
                    </a:lnTo>
                    <a:lnTo>
                      <a:pt x="132" y="10"/>
                    </a:lnTo>
                    <a:lnTo>
                      <a:pt x="132" y="52"/>
                    </a:lnTo>
                    <a:lnTo>
                      <a:pt x="132" y="52"/>
                    </a:lnTo>
                    <a:lnTo>
                      <a:pt x="130" y="52"/>
                    </a:lnTo>
                    <a:lnTo>
                      <a:pt x="14" y="5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</p:grpSp>
      <p:grpSp>
        <p:nvGrpSpPr>
          <p:cNvPr id="12" name="그룹 11"/>
          <p:cNvGrpSpPr/>
          <p:nvPr/>
        </p:nvGrpSpPr>
        <p:grpSpPr>
          <a:xfrm>
            <a:off x="8832304" y="2564904"/>
            <a:ext cx="2032337" cy="1919428"/>
            <a:chOff x="8832304" y="2564904"/>
            <a:chExt cx="2032337" cy="1919428"/>
          </a:xfrm>
        </p:grpSpPr>
        <p:sp>
          <p:nvSpPr>
            <p:cNvPr id="31" name="직각 삼각형 30"/>
            <p:cNvSpPr/>
            <p:nvPr/>
          </p:nvSpPr>
          <p:spPr>
            <a:xfrm flipH="1">
              <a:off x="10074287" y="2564904"/>
              <a:ext cx="790353" cy="790353"/>
            </a:xfrm>
            <a:prstGeom prst="rtTriangle">
              <a:avLst/>
            </a:prstGeom>
            <a:solidFill>
              <a:schemeClr val="accent4">
                <a:lumMod val="40000"/>
                <a:lumOff val="6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2" name="직각 삼각형 31"/>
            <p:cNvSpPr/>
            <p:nvPr/>
          </p:nvSpPr>
          <p:spPr>
            <a:xfrm flipV="1">
              <a:off x="8832304" y="3687570"/>
              <a:ext cx="790353" cy="790353"/>
            </a:xfrm>
            <a:prstGeom prst="rtTriangle">
              <a:avLst/>
            </a:prstGeom>
            <a:solidFill>
              <a:schemeClr val="accent4">
                <a:lumMod val="40000"/>
                <a:lumOff val="6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3" name="평행 사변형 32"/>
            <p:cNvSpPr/>
            <p:nvPr/>
          </p:nvSpPr>
          <p:spPr>
            <a:xfrm>
              <a:off x="8832304" y="2564904"/>
              <a:ext cx="2032337" cy="1919428"/>
            </a:xfrm>
            <a:prstGeom prst="parallelogram">
              <a:avLst>
                <a:gd name="adj" fmla="val 57345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4" name="Text Box 8"/>
            <p:cNvSpPr txBox="1">
              <a:spLocks noChangeArrowheads="1"/>
            </p:cNvSpPr>
            <p:nvPr/>
          </p:nvSpPr>
          <p:spPr bwMode="auto">
            <a:xfrm>
              <a:off x="9045091" y="3906006"/>
              <a:ext cx="866694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2800" b="1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04</a:t>
              </a:r>
              <a:endParaRPr lang="ko-KR" altLang="ko-KR" sz="28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  <p:grpSp>
          <p:nvGrpSpPr>
            <p:cNvPr id="63" name="그룹 62"/>
            <p:cNvGrpSpPr/>
            <p:nvPr/>
          </p:nvGrpSpPr>
          <p:grpSpPr>
            <a:xfrm>
              <a:off x="9938415" y="2709950"/>
              <a:ext cx="471904" cy="471902"/>
              <a:chOff x="4013025" y="5637113"/>
              <a:chExt cx="361950" cy="361950"/>
            </a:xfrm>
            <a:solidFill>
              <a:schemeClr val="bg1"/>
            </a:solidFill>
          </p:grpSpPr>
          <p:sp>
            <p:nvSpPr>
              <p:cNvPr id="64" name="Freeform 237"/>
              <p:cNvSpPr>
                <a:spLocks noEditPoints="1"/>
              </p:cNvSpPr>
              <p:nvPr/>
            </p:nvSpPr>
            <p:spPr bwMode="auto">
              <a:xfrm>
                <a:off x="4070175" y="5637113"/>
                <a:ext cx="247650" cy="212725"/>
              </a:xfrm>
              <a:custGeom>
                <a:avLst/>
                <a:gdLst/>
                <a:ahLst/>
                <a:cxnLst>
                  <a:cxn ang="0">
                    <a:pos x="110" y="0"/>
                  </a:cxn>
                  <a:cxn ang="0">
                    <a:pos x="78" y="0"/>
                  </a:cxn>
                  <a:cxn ang="0">
                    <a:pos x="44" y="0"/>
                  </a:cxn>
                  <a:cxn ang="0">
                    <a:pos x="44" y="0"/>
                  </a:cxn>
                  <a:cxn ang="0">
                    <a:pos x="40" y="2"/>
                  </a:cxn>
                  <a:cxn ang="0">
                    <a:pos x="36" y="4"/>
                  </a:cxn>
                  <a:cxn ang="0">
                    <a:pos x="34" y="8"/>
                  </a:cxn>
                  <a:cxn ang="0">
                    <a:pos x="34" y="12"/>
                  </a:cxn>
                  <a:cxn ang="0">
                    <a:pos x="34" y="46"/>
                  </a:cxn>
                  <a:cxn ang="0">
                    <a:pos x="12" y="46"/>
                  </a:cxn>
                  <a:cxn ang="0">
                    <a:pos x="12" y="46"/>
                  </a:cxn>
                  <a:cxn ang="0">
                    <a:pos x="6" y="48"/>
                  </a:cxn>
                  <a:cxn ang="0">
                    <a:pos x="0" y="54"/>
                  </a:cxn>
                  <a:cxn ang="0">
                    <a:pos x="0" y="54"/>
                  </a:cxn>
                  <a:cxn ang="0">
                    <a:pos x="0" y="60"/>
                  </a:cxn>
                  <a:cxn ang="0">
                    <a:pos x="4" y="66"/>
                  </a:cxn>
                  <a:cxn ang="0">
                    <a:pos x="4" y="66"/>
                  </a:cxn>
                  <a:cxn ang="0">
                    <a:pos x="70" y="132"/>
                  </a:cxn>
                  <a:cxn ang="0">
                    <a:pos x="70" y="132"/>
                  </a:cxn>
                  <a:cxn ang="0">
                    <a:pos x="74" y="134"/>
                  </a:cxn>
                  <a:cxn ang="0">
                    <a:pos x="78" y="134"/>
                  </a:cxn>
                  <a:cxn ang="0">
                    <a:pos x="78" y="134"/>
                  </a:cxn>
                  <a:cxn ang="0">
                    <a:pos x="82" y="134"/>
                  </a:cxn>
                  <a:cxn ang="0">
                    <a:pos x="86" y="132"/>
                  </a:cxn>
                  <a:cxn ang="0">
                    <a:pos x="86" y="132"/>
                  </a:cxn>
                  <a:cxn ang="0">
                    <a:pos x="152" y="66"/>
                  </a:cxn>
                  <a:cxn ang="0">
                    <a:pos x="152" y="66"/>
                  </a:cxn>
                  <a:cxn ang="0">
                    <a:pos x="156" y="60"/>
                  </a:cxn>
                  <a:cxn ang="0">
                    <a:pos x="154" y="54"/>
                  </a:cxn>
                  <a:cxn ang="0">
                    <a:pos x="154" y="54"/>
                  </a:cxn>
                  <a:cxn ang="0">
                    <a:pos x="150" y="48"/>
                  </a:cxn>
                  <a:cxn ang="0">
                    <a:pos x="144" y="46"/>
                  </a:cxn>
                  <a:cxn ang="0">
                    <a:pos x="122" y="46"/>
                  </a:cxn>
                  <a:cxn ang="0">
                    <a:pos x="122" y="12"/>
                  </a:cxn>
                  <a:cxn ang="0">
                    <a:pos x="122" y="12"/>
                  </a:cxn>
                  <a:cxn ang="0">
                    <a:pos x="122" y="8"/>
                  </a:cxn>
                  <a:cxn ang="0">
                    <a:pos x="120" y="4"/>
                  </a:cxn>
                  <a:cxn ang="0">
                    <a:pos x="116" y="2"/>
                  </a:cxn>
                  <a:cxn ang="0">
                    <a:pos x="110" y="0"/>
                  </a:cxn>
                  <a:cxn ang="0">
                    <a:pos x="110" y="0"/>
                  </a:cxn>
                  <a:cxn ang="0">
                    <a:pos x="134" y="62"/>
                  </a:cxn>
                  <a:cxn ang="0">
                    <a:pos x="78" y="118"/>
                  </a:cxn>
                  <a:cxn ang="0">
                    <a:pos x="22" y="62"/>
                  </a:cxn>
                  <a:cxn ang="0">
                    <a:pos x="40" y="62"/>
                  </a:cxn>
                  <a:cxn ang="0">
                    <a:pos x="48" y="62"/>
                  </a:cxn>
                  <a:cxn ang="0">
                    <a:pos x="48" y="54"/>
                  </a:cxn>
                  <a:cxn ang="0">
                    <a:pos x="48" y="16"/>
                  </a:cxn>
                  <a:cxn ang="0">
                    <a:pos x="78" y="16"/>
                  </a:cxn>
                  <a:cxn ang="0">
                    <a:pos x="106" y="16"/>
                  </a:cxn>
                  <a:cxn ang="0">
                    <a:pos x="106" y="54"/>
                  </a:cxn>
                  <a:cxn ang="0">
                    <a:pos x="106" y="62"/>
                  </a:cxn>
                  <a:cxn ang="0">
                    <a:pos x="114" y="62"/>
                  </a:cxn>
                  <a:cxn ang="0">
                    <a:pos x="134" y="62"/>
                  </a:cxn>
                </a:cxnLst>
                <a:rect l="0" t="0" r="r" b="b"/>
                <a:pathLst>
                  <a:path w="156" h="134">
                    <a:moveTo>
                      <a:pt x="110" y="0"/>
                    </a:moveTo>
                    <a:lnTo>
                      <a:pt x="78" y="0"/>
                    </a:lnTo>
                    <a:lnTo>
                      <a:pt x="44" y="0"/>
                    </a:lnTo>
                    <a:lnTo>
                      <a:pt x="44" y="0"/>
                    </a:lnTo>
                    <a:lnTo>
                      <a:pt x="40" y="2"/>
                    </a:lnTo>
                    <a:lnTo>
                      <a:pt x="36" y="4"/>
                    </a:lnTo>
                    <a:lnTo>
                      <a:pt x="34" y="8"/>
                    </a:lnTo>
                    <a:lnTo>
                      <a:pt x="34" y="12"/>
                    </a:lnTo>
                    <a:lnTo>
                      <a:pt x="34" y="46"/>
                    </a:lnTo>
                    <a:lnTo>
                      <a:pt x="12" y="46"/>
                    </a:lnTo>
                    <a:lnTo>
                      <a:pt x="12" y="46"/>
                    </a:lnTo>
                    <a:lnTo>
                      <a:pt x="6" y="48"/>
                    </a:lnTo>
                    <a:lnTo>
                      <a:pt x="0" y="54"/>
                    </a:lnTo>
                    <a:lnTo>
                      <a:pt x="0" y="54"/>
                    </a:lnTo>
                    <a:lnTo>
                      <a:pt x="0" y="60"/>
                    </a:lnTo>
                    <a:lnTo>
                      <a:pt x="4" y="66"/>
                    </a:lnTo>
                    <a:lnTo>
                      <a:pt x="4" y="66"/>
                    </a:lnTo>
                    <a:lnTo>
                      <a:pt x="70" y="132"/>
                    </a:lnTo>
                    <a:lnTo>
                      <a:pt x="70" y="132"/>
                    </a:lnTo>
                    <a:lnTo>
                      <a:pt x="74" y="134"/>
                    </a:lnTo>
                    <a:lnTo>
                      <a:pt x="78" y="134"/>
                    </a:lnTo>
                    <a:lnTo>
                      <a:pt x="78" y="134"/>
                    </a:lnTo>
                    <a:lnTo>
                      <a:pt x="82" y="134"/>
                    </a:lnTo>
                    <a:lnTo>
                      <a:pt x="86" y="132"/>
                    </a:lnTo>
                    <a:lnTo>
                      <a:pt x="86" y="132"/>
                    </a:lnTo>
                    <a:lnTo>
                      <a:pt x="152" y="66"/>
                    </a:lnTo>
                    <a:lnTo>
                      <a:pt x="152" y="66"/>
                    </a:lnTo>
                    <a:lnTo>
                      <a:pt x="156" y="60"/>
                    </a:lnTo>
                    <a:lnTo>
                      <a:pt x="154" y="54"/>
                    </a:lnTo>
                    <a:lnTo>
                      <a:pt x="154" y="54"/>
                    </a:lnTo>
                    <a:lnTo>
                      <a:pt x="150" y="48"/>
                    </a:lnTo>
                    <a:lnTo>
                      <a:pt x="144" y="46"/>
                    </a:lnTo>
                    <a:lnTo>
                      <a:pt x="122" y="46"/>
                    </a:lnTo>
                    <a:lnTo>
                      <a:pt x="122" y="12"/>
                    </a:lnTo>
                    <a:lnTo>
                      <a:pt x="122" y="12"/>
                    </a:lnTo>
                    <a:lnTo>
                      <a:pt x="122" y="8"/>
                    </a:lnTo>
                    <a:lnTo>
                      <a:pt x="120" y="4"/>
                    </a:lnTo>
                    <a:lnTo>
                      <a:pt x="116" y="2"/>
                    </a:lnTo>
                    <a:lnTo>
                      <a:pt x="110" y="0"/>
                    </a:lnTo>
                    <a:lnTo>
                      <a:pt x="110" y="0"/>
                    </a:lnTo>
                    <a:close/>
                    <a:moveTo>
                      <a:pt x="134" y="62"/>
                    </a:moveTo>
                    <a:lnTo>
                      <a:pt x="78" y="118"/>
                    </a:lnTo>
                    <a:lnTo>
                      <a:pt x="22" y="62"/>
                    </a:lnTo>
                    <a:lnTo>
                      <a:pt x="40" y="62"/>
                    </a:lnTo>
                    <a:lnTo>
                      <a:pt x="48" y="62"/>
                    </a:lnTo>
                    <a:lnTo>
                      <a:pt x="48" y="54"/>
                    </a:lnTo>
                    <a:lnTo>
                      <a:pt x="48" y="16"/>
                    </a:lnTo>
                    <a:lnTo>
                      <a:pt x="78" y="16"/>
                    </a:lnTo>
                    <a:lnTo>
                      <a:pt x="106" y="16"/>
                    </a:lnTo>
                    <a:lnTo>
                      <a:pt x="106" y="54"/>
                    </a:lnTo>
                    <a:lnTo>
                      <a:pt x="106" y="62"/>
                    </a:lnTo>
                    <a:lnTo>
                      <a:pt x="114" y="62"/>
                    </a:lnTo>
                    <a:lnTo>
                      <a:pt x="134" y="6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65" name="Freeform 238"/>
              <p:cNvSpPr>
                <a:spLocks noEditPoints="1"/>
              </p:cNvSpPr>
              <p:nvPr/>
            </p:nvSpPr>
            <p:spPr bwMode="auto">
              <a:xfrm>
                <a:off x="4013025" y="5875238"/>
                <a:ext cx="361950" cy="123825"/>
              </a:xfrm>
              <a:custGeom>
                <a:avLst/>
                <a:gdLst/>
                <a:ahLst/>
                <a:cxnLst>
                  <a:cxn ang="0">
                    <a:pos x="212" y="0"/>
                  </a:cxn>
                  <a:cxn ang="0">
                    <a:pos x="16" y="0"/>
                  </a:cxn>
                  <a:cxn ang="0">
                    <a:pos x="16" y="0"/>
                  </a:cxn>
                  <a:cxn ang="0">
                    <a:pos x="10" y="2"/>
                  </a:cxn>
                  <a:cxn ang="0">
                    <a:pos x="4" y="4"/>
                  </a:cxn>
                  <a:cxn ang="0">
                    <a:pos x="2" y="10"/>
                  </a:cxn>
                  <a:cxn ang="0">
                    <a:pos x="0" y="16"/>
                  </a:cxn>
                  <a:cxn ang="0">
                    <a:pos x="0" y="62"/>
                  </a:cxn>
                  <a:cxn ang="0">
                    <a:pos x="0" y="62"/>
                  </a:cxn>
                  <a:cxn ang="0">
                    <a:pos x="2" y="68"/>
                  </a:cxn>
                  <a:cxn ang="0">
                    <a:pos x="4" y="74"/>
                  </a:cxn>
                  <a:cxn ang="0">
                    <a:pos x="10" y="76"/>
                  </a:cxn>
                  <a:cxn ang="0">
                    <a:pos x="16" y="78"/>
                  </a:cxn>
                  <a:cxn ang="0">
                    <a:pos x="212" y="78"/>
                  </a:cxn>
                  <a:cxn ang="0">
                    <a:pos x="212" y="78"/>
                  </a:cxn>
                  <a:cxn ang="0">
                    <a:pos x="218" y="76"/>
                  </a:cxn>
                  <a:cxn ang="0">
                    <a:pos x="222" y="74"/>
                  </a:cxn>
                  <a:cxn ang="0">
                    <a:pos x="226" y="68"/>
                  </a:cxn>
                  <a:cxn ang="0">
                    <a:pos x="228" y="62"/>
                  </a:cxn>
                  <a:cxn ang="0">
                    <a:pos x="228" y="16"/>
                  </a:cxn>
                  <a:cxn ang="0">
                    <a:pos x="228" y="16"/>
                  </a:cxn>
                  <a:cxn ang="0">
                    <a:pos x="226" y="10"/>
                  </a:cxn>
                  <a:cxn ang="0">
                    <a:pos x="222" y="4"/>
                  </a:cxn>
                  <a:cxn ang="0">
                    <a:pos x="218" y="2"/>
                  </a:cxn>
                  <a:cxn ang="0">
                    <a:pos x="212" y="0"/>
                  </a:cxn>
                  <a:cxn ang="0">
                    <a:pos x="212" y="0"/>
                  </a:cxn>
                  <a:cxn ang="0">
                    <a:pos x="212" y="16"/>
                  </a:cxn>
                  <a:cxn ang="0">
                    <a:pos x="212" y="62"/>
                  </a:cxn>
                  <a:cxn ang="0">
                    <a:pos x="16" y="62"/>
                  </a:cxn>
                  <a:cxn ang="0">
                    <a:pos x="16" y="16"/>
                  </a:cxn>
                  <a:cxn ang="0">
                    <a:pos x="212" y="16"/>
                  </a:cxn>
                </a:cxnLst>
                <a:rect l="0" t="0" r="r" b="b"/>
                <a:pathLst>
                  <a:path w="228" h="78">
                    <a:moveTo>
                      <a:pt x="212" y="0"/>
                    </a:moveTo>
                    <a:lnTo>
                      <a:pt x="16" y="0"/>
                    </a:lnTo>
                    <a:lnTo>
                      <a:pt x="16" y="0"/>
                    </a:lnTo>
                    <a:lnTo>
                      <a:pt x="10" y="2"/>
                    </a:lnTo>
                    <a:lnTo>
                      <a:pt x="4" y="4"/>
                    </a:lnTo>
                    <a:lnTo>
                      <a:pt x="2" y="10"/>
                    </a:lnTo>
                    <a:lnTo>
                      <a:pt x="0" y="16"/>
                    </a:lnTo>
                    <a:lnTo>
                      <a:pt x="0" y="62"/>
                    </a:lnTo>
                    <a:lnTo>
                      <a:pt x="0" y="62"/>
                    </a:lnTo>
                    <a:lnTo>
                      <a:pt x="2" y="68"/>
                    </a:lnTo>
                    <a:lnTo>
                      <a:pt x="4" y="74"/>
                    </a:lnTo>
                    <a:lnTo>
                      <a:pt x="10" y="76"/>
                    </a:lnTo>
                    <a:lnTo>
                      <a:pt x="16" y="78"/>
                    </a:lnTo>
                    <a:lnTo>
                      <a:pt x="212" y="78"/>
                    </a:lnTo>
                    <a:lnTo>
                      <a:pt x="212" y="78"/>
                    </a:lnTo>
                    <a:lnTo>
                      <a:pt x="218" y="76"/>
                    </a:lnTo>
                    <a:lnTo>
                      <a:pt x="222" y="74"/>
                    </a:lnTo>
                    <a:lnTo>
                      <a:pt x="226" y="68"/>
                    </a:lnTo>
                    <a:lnTo>
                      <a:pt x="228" y="62"/>
                    </a:lnTo>
                    <a:lnTo>
                      <a:pt x="228" y="16"/>
                    </a:lnTo>
                    <a:lnTo>
                      <a:pt x="228" y="16"/>
                    </a:lnTo>
                    <a:lnTo>
                      <a:pt x="226" y="10"/>
                    </a:lnTo>
                    <a:lnTo>
                      <a:pt x="222" y="4"/>
                    </a:lnTo>
                    <a:lnTo>
                      <a:pt x="218" y="2"/>
                    </a:lnTo>
                    <a:lnTo>
                      <a:pt x="212" y="0"/>
                    </a:lnTo>
                    <a:lnTo>
                      <a:pt x="212" y="0"/>
                    </a:lnTo>
                    <a:close/>
                    <a:moveTo>
                      <a:pt x="212" y="16"/>
                    </a:moveTo>
                    <a:lnTo>
                      <a:pt x="212" y="62"/>
                    </a:lnTo>
                    <a:lnTo>
                      <a:pt x="16" y="62"/>
                    </a:lnTo>
                    <a:lnTo>
                      <a:pt x="16" y="16"/>
                    </a:lnTo>
                    <a:lnTo>
                      <a:pt x="212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66" name="Freeform 239"/>
              <p:cNvSpPr>
                <a:spLocks/>
              </p:cNvSpPr>
              <p:nvPr/>
            </p:nvSpPr>
            <p:spPr bwMode="auto">
              <a:xfrm>
                <a:off x="4254325" y="5916513"/>
                <a:ext cx="69850" cy="25400"/>
              </a:xfrm>
              <a:custGeom>
                <a:avLst/>
                <a:gdLst/>
                <a:ahLst/>
                <a:cxnLst>
                  <a:cxn ang="0">
                    <a:pos x="6" y="16"/>
                  </a:cxn>
                  <a:cxn ang="0">
                    <a:pos x="40" y="16"/>
                  </a:cxn>
                  <a:cxn ang="0">
                    <a:pos x="40" y="16"/>
                  </a:cxn>
                  <a:cxn ang="0">
                    <a:pos x="42" y="14"/>
                  </a:cxn>
                  <a:cxn ang="0">
                    <a:pos x="44" y="12"/>
                  </a:cxn>
                  <a:cxn ang="0">
                    <a:pos x="44" y="4"/>
                  </a:cxn>
                  <a:cxn ang="0">
                    <a:pos x="44" y="4"/>
                  </a:cxn>
                  <a:cxn ang="0">
                    <a:pos x="42" y="2"/>
                  </a:cxn>
                  <a:cxn ang="0">
                    <a:pos x="40" y="0"/>
                  </a:cxn>
                  <a:cxn ang="0">
                    <a:pos x="6" y="0"/>
                  </a:cxn>
                  <a:cxn ang="0">
                    <a:pos x="6" y="0"/>
                  </a:cxn>
                  <a:cxn ang="0">
                    <a:pos x="2" y="2"/>
                  </a:cxn>
                  <a:cxn ang="0">
                    <a:pos x="0" y="4"/>
                  </a:cxn>
                  <a:cxn ang="0">
                    <a:pos x="0" y="12"/>
                  </a:cxn>
                  <a:cxn ang="0">
                    <a:pos x="0" y="12"/>
                  </a:cxn>
                  <a:cxn ang="0">
                    <a:pos x="2" y="14"/>
                  </a:cxn>
                  <a:cxn ang="0">
                    <a:pos x="6" y="16"/>
                  </a:cxn>
                  <a:cxn ang="0">
                    <a:pos x="6" y="16"/>
                  </a:cxn>
                </a:cxnLst>
                <a:rect l="0" t="0" r="r" b="b"/>
                <a:pathLst>
                  <a:path w="44" h="16">
                    <a:moveTo>
                      <a:pt x="6" y="16"/>
                    </a:moveTo>
                    <a:lnTo>
                      <a:pt x="40" y="16"/>
                    </a:lnTo>
                    <a:lnTo>
                      <a:pt x="40" y="16"/>
                    </a:lnTo>
                    <a:lnTo>
                      <a:pt x="42" y="14"/>
                    </a:lnTo>
                    <a:lnTo>
                      <a:pt x="44" y="12"/>
                    </a:lnTo>
                    <a:lnTo>
                      <a:pt x="44" y="4"/>
                    </a:lnTo>
                    <a:lnTo>
                      <a:pt x="44" y="4"/>
                    </a:lnTo>
                    <a:lnTo>
                      <a:pt x="42" y="2"/>
                    </a:lnTo>
                    <a:lnTo>
                      <a:pt x="40" y="0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2" y="14"/>
                    </a:lnTo>
                    <a:lnTo>
                      <a:pt x="6" y="16"/>
                    </a:lnTo>
                    <a:lnTo>
                      <a:pt x="6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</p:grpSp>
      <p:grpSp>
        <p:nvGrpSpPr>
          <p:cNvPr id="6" name="그룹 5"/>
          <p:cNvGrpSpPr/>
          <p:nvPr/>
        </p:nvGrpSpPr>
        <p:grpSpPr>
          <a:xfrm>
            <a:off x="3623433" y="2564904"/>
            <a:ext cx="2032337" cy="1919428"/>
            <a:chOff x="3623433" y="2564904"/>
            <a:chExt cx="2032337" cy="1919428"/>
          </a:xfrm>
        </p:grpSpPr>
        <p:sp>
          <p:nvSpPr>
            <p:cNvPr id="17" name="직각 삼각형 16"/>
            <p:cNvSpPr/>
            <p:nvPr/>
          </p:nvSpPr>
          <p:spPr>
            <a:xfrm flipH="1">
              <a:off x="4865416" y="2564904"/>
              <a:ext cx="790353" cy="790353"/>
            </a:xfrm>
            <a:prstGeom prst="rtTriangle">
              <a:avLst/>
            </a:prstGeom>
            <a:solidFill>
              <a:schemeClr val="accent2">
                <a:lumMod val="40000"/>
                <a:lumOff val="6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8" name="직각 삼각형 17"/>
            <p:cNvSpPr/>
            <p:nvPr/>
          </p:nvSpPr>
          <p:spPr>
            <a:xfrm flipV="1">
              <a:off x="3623433" y="3687570"/>
              <a:ext cx="790353" cy="790353"/>
            </a:xfrm>
            <a:prstGeom prst="rtTriangle">
              <a:avLst/>
            </a:prstGeom>
            <a:solidFill>
              <a:schemeClr val="accent2">
                <a:lumMod val="40000"/>
                <a:lumOff val="6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" name="평행 사변형 18"/>
            <p:cNvSpPr/>
            <p:nvPr/>
          </p:nvSpPr>
          <p:spPr>
            <a:xfrm>
              <a:off x="3623433" y="2564904"/>
              <a:ext cx="2032337" cy="1919428"/>
            </a:xfrm>
            <a:prstGeom prst="parallelogram">
              <a:avLst>
                <a:gd name="adj" fmla="val 57345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1" name="Text Box 8"/>
            <p:cNvSpPr txBox="1">
              <a:spLocks noChangeArrowheads="1"/>
            </p:cNvSpPr>
            <p:nvPr/>
          </p:nvSpPr>
          <p:spPr bwMode="auto">
            <a:xfrm>
              <a:off x="3822691" y="3906006"/>
              <a:ext cx="866694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2800" b="1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02</a:t>
              </a:r>
              <a:endParaRPr lang="ko-KR" altLang="ko-KR" sz="28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  <p:grpSp>
          <p:nvGrpSpPr>
            <p:cNvPr id="67" name="그룹 66"/>
            <p:cNvGrpSpPr/>
            <p:nvPr/>
          </p:nvGrpSpPr>
          <p:grpSpPr>
            <a:xfrm>
              <a:off x="4750534" y="2682017"/>
              <a:ext cx="464150" cy="468330"/>
              <a:chOff x="3247850" y="1077813"/>
              <a:chExt cx="352425" cy="355600"/>
            </a:xfrm>
            <a:solidFill>
              <a:schemeClr val="bg1"/>
            </a:solidFill>
          </p:grpSpPr>
          <p:sp>
            <p:nvSpPr>
              <p:cNvPr id="68" name="Freeform 60"/>
              <p:cNvSpPr>
                <a:spLocks/>
              </p:cNvSpPr>
              <p:nvPr/>
            </p:nvSpPr>
            <p:spPr bwMode="auto">
              <a:xfrm>
                <a:off x="3301825" y="1134963"/>
                <a:ext cx="247650" cy="177800"/>
              </a:xfrm>
              <a:custGeom>
                <a:avLst/>
                <a:gdLst/>
                <a:ahLst/>
                <a:cxnLst>
                  <a:cxn ang="0">
                    <a:pos x="0" y="112"/>
                  </a:cxn>
                  <a:cxn ang="0">
                    <a:pos x="0" y="112"/>
                  </a:cxn>
                  <a:cxn ang="0">
                    <a:pos x="156" y="112"/>
                  </a:cxn>
                  <a:cxn ang="0">
                    <a:pos x="156" y="112"/>
                  </a:cxn>
                  <a:cxn ang="0">
                    <a:pos x="156" y="0"/>
                  </a:cxn>
                  <a:cxn ang="0">
                    <a:pos x="156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112"/>
                  </a:cxn>
                  <a:cxn ang="0">
                    <a:pos x="0" y="112"/>
                  </a:cxn>
                </a:cxnLst>
                <a:rect l="0" t="0" r="r" b="b"/>
                <a:pathLst>
                  <a:path w="156" h="112">
                    <a:moveTo>
                      <a:pt x="0" y="112"/>
                    </a:moveTo>
                    <a:lnTo>
                      <a:pt x="0" y="112"/>
                    </a:lnTo>
                    <a:lnTo>
                      <a:pt x="156" y="112"/>
                    </a:lnTo>
                    <a:lnTo>
                      <a:pt x="156" y="112"/>
                    </a:lnTo>
                    <a:lnTo>
                      <a:pt x="156" y="0"/>
                    </a:lnTo>
                    <a:lnTo>
                      <a:pt x="156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112"/>
                    </a:lnTo>
                    <a:lnTo>
                      <a:pt x="0" y="11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69" name="Freeform 61"/>
              <p:cNvSpPr>
                <a:spLocks noEditPoints="1"/>
              </p:cNvSpPr>
              <p:nvPr/>
            </p:nvSpPr>
            <p:spPr bwMode="auto">
              <a:xfrm>
                <a:off x="3247850" y="1077813"/>
                <a:ext cx="352425" cy="355600"/>
              </a:xfrm>
              <a:custGeom>
                <a:avLst/>
                <a:gdLst/>
                <a:ahLst/>
                <a:cxnLst>
                  <a:cxn ang="0">
                    <a:pos x="18" y="184"/>
                  </a:cxn>
                  <a:cxn ang="0">
                    <a:pos x="72" y="184"/>
                  </a:cxn>
                  <a:cxn ang="0">
                    <a:pos x="72" y="184"/>
                  </a:cxn>
                  <a:cxn ang="0">
                    <a:pos x="64" y="196"/>
                  </a:cxn>
                  <a:cxn ang="0">
                    <a:pos x="56" y="212"/>
                  </a:cxn>
                  <a:cxn ang="0">
                    <a:pos x="56" y="212"/>
                  </a:cxn>
                  <a:cxn ang="0">
                    <a:pos x="54" y="218"/>
                  </a:cxn>
                  <a:cxn ang="0">
                    <a:pos x="54" y="222"/>
                  </a:cxn>
                  <a:cxn ang="0">
                    <a:pos x="58" y="224"/>
                  </a:cxn>
                  <a:cxn ang="0">
                    <a:pos x="64" y="224"/>
                  </a:cxn>
                  <a:cxn ang="0">
                    <a:pos x="106" y="224"/>
                  </a:cxn>
                  <a:cxn ang="0">
                    <a:pos x="118" y="224"/>
                  </a:cxn>
                  <a:cxn ang="0">
                    <a:pos x="160" y="224"/>
                  </a:cxn>
                  <a:cxn ang="0">
                    <a:pos x="160" y="224"/>
                  </a:cxn>
                  <a:cxn ang="0">
                    <a:pos x="166" y="224"/>
                  </a:cxn>
                  <a:cxn ang="0">
                    <a:pos x="168" y="222"/>
                  </a:cxn>
                  <a:cxn ang="0">
                    <a:pos x="170" y="218"/>
                  </a:cxn>
                  <a:cxn ang="0">
                    <a:pos x="168" y="212"/>
                  </a:cxn>
                  <a:cxn ang="0">
                    <a:pos x="168" y="212"/>
                  </a:cxn>
                  <a:cxn ang="0">
                    <a:pos x="160" y="196"/>
                  </a:cxn>
                  <a:cxn ang="0">
                    <a:pos x="152" y="184"/>
                  </a:cxn>
                  <a:cxn ang="0">
                    <a:pos x="206" y="184"/>
                  </a:cxn>
                  <a:cxn ang="0">
                    <a:pos x="206" y="184"/>
                  </a:cxn>
                  <a:cxn ang="0">
                    <a:pos x="212" y="182"/>
                  </a:cxn>
                  <a:cxn ang="0">
                    <a:pos x="218" y="178"/>
                  </a:cxn>
                  <a:cxn ang="0">
                    <a:pos x="222" y="174"/>
                  </a:cxn>
                  <a:cxn ang="0">
                    <a:pos x="222" y="166"/>
                  </a:cxn>
                  <a:cxn ang="0">
                    <a:pos x="222" y="18"/>
                  </a:cxn>
                  <a:cxn ang="0">
                    <a:pos x="222" y="18"/>
                  </a:cxn>
                  <a:cxn ang="0">
                    <a:pos x="222" y="12"/>
                  </a:cxn>
                  <a:cxn ang="0">
                    <a:pos x="218" y="6"/>
                  </a:cxn>
                  <a:cxn ang="0">
                    <a:pos x="212" y="2"/>
                  </a:cxn>
                  <a:cxn ang="0">
                    <a:pos x="206" y="0"/>
                  </a:cxn>
                  <a:cxn ang="0">
                    <a:pos x="134" y="0"/>
                  </a:cxn>
                  <a:cxn ang="0">
                    <a:pos x="134" y="0"/>
                  </a:cxn>
                  <a:cxn ang="0">
                    <a:pos x="90" y="0"/>
                  </a:cxn>
                  <a:cxn ang="0">
                    <a:pos x="90" y="0"/>
                  </a:cxn>
                  <a:cxn ang="0">
                    <a:pos x="18" y="0"/>
                  </a:cxn>
                  <a:cxn ang="0">
                    <a:pos x="18" y="0"/>
                  </a:cxn>
                  <a:cxn ang="0">
                    <a:pos x="12" y="2"/>
                  </a:cxn>
                  <a:cxn ang="0">
                    <a:pos x="6" y="6"/>
                  </a:cxn>
                  <a:cxn ang="0">
                    <a:pos x="2" y="12"/>
                  </a:cxn>
                  <a:cxn ang="0">
                    <a:pos x="0" y="18"/>
                  </a:cxn>
                  <a:cxn ang="0">
                    <a:pos x="0" y="166"/>
                  </a:cxn>
                  <a:cxn ang="0">
                    <a:pos x="0" y="166"/>
                  </a:cxn>
                  <a:cxn ang="0">
                    <a:pos x="2" y="174"/>
                  </a:cxn>
                  <a:cxn ang="0">
                    <a:pos x="6" y="178"/>
                  </a:cxn>
                  <a:cxn ang="0">
                    <a:pos x="12" y="182"/>
                  </a:cxn>
                  <a:cxn ang="0">
                    <a:pos x="18" y="184"/>
                  </a:cxn>
                  <a:cxn ang="0">
                    <a:pos x="18" y="184"/>
                  </a:cxn>
                  <a:cxn ang="0">
                    <a:pos x="16" y="16"/>
                  </a:cxn>
                  <a:cxn ang="0">
                    <a:pos x="16" y="16"/>
                  </a:cxn>
                  <a:cxn ang="0">
                    <a:pos x="206" y="16"/>
                  </a:cxn>
                  <a:cxn ang="0">
                    <a:pos x="206" y="16"/>
                  </a:cxn>
                  <a:cxn ang="0">
                    <a:pos x="206" y="168"/>
                  </a:cxn>
                  <a:cxn ang="0">
                    <a:pos x="206" y="168"/>
                  </a:cxn>
                  <a:cxn ang="0">
                    <a:pos x="16" y="168"/>
                  </a:cxn>
                  <a:cxn ang="0">
                    <a:pos x="16" y="168"/>
                  </a:cxn>
                  <a:cxn ang="0">
                    <a:pos x="16" y="16"/>
                  </a:cxn>
                  <a:cxn ang="0">
                    <a:pos x="16" y="16"/>
                  </a:cxn>
                </a:cxnLst>
                <a:rect l="0" t="0" r="r" b="b"/>
                <a:pathLst>
                  <a:path w="222" h="224">
                    <a:moveTo>
                      <a:pt x="18" y="184"/>
                    </a:moveTo>
                    <a:lnTo>
                      <a:pt x="72" y="184"/>
                    </a:lnTo>
                    <a:lnTo>
                      <a:pt x="72" y="184"/>
                    </a:lnTo>
                    <a:lnTo>
                      <a:pt x="64" y="196"/>
                    </a:lnTo>
                    <a:lnTo>
                      <a:pt x="56" y="212"/>
                    </a:lnTo>
                    <a:lnTo>
                      <a:pt x="56" y="212"/>
                    </a:lnTo>
                    <a:lnTo>
                      <a:pt x="54" y="218"/>
                    </a:lnTo>
                    <a:lnTo>
                      <a:pt x="54" y="222"/>
                    </a:lnTo>
                    <a:lnTo>
                      <a:pt x="58" y="224"/>
                    </a:lnTo>
                    <a:lnTo>
                      <a:pt x="64" y="224"/>
                    </a:lnTo>
                    <a:lnTo>
                      <a:pt x="106" y="224"/>
                    </a:lnTo>
                    <a:lnTo>
                      <a:pt x="118" y="224"/>
                    </a:lnTo>
                    <a:lnTo>
                      <a:pt x="160" y="224"/>
                    </a:lnTo>
                    <a:lnTo>
                      <a:pt x="160" y="224"/>
                    </a:lnTo>
                    <a:lnTo>
                      <a:pt x="166" y="224"/>
                    </a:lnTo>
                    <a:lnTo>
                      <a:pt x="168" y="222"/>
                    </a:lnTo>
                    <a:lnTo>
                      <a:pt x="170" y="218"/>
                    </a:lnTo>
                    <a:lnTo>
                      <a:pt x="168" y="212"/>
                    </a:lnTo>
                    <a:lnTo>
                      <a:pt x="168" y="212"/>
                    </a:lnTo>
                    <a:lnTo>
                      <a:pt x="160" y="196"/>
                    </a:lnTo>
                    <a:lnTo>
                      <a:pt x="152" y="184"/>
                    </a:lnTo>
                    <a:lnTo>
                      <a:pt x="206" y="184"/>
                    </a:lnTo>
                    <a:lnTo>
                      <a:pt x="206" y="184"/>
                    </a:lnTo>
                    <a:lnTo>
                      <a:pt x="212" y="182"/>
                    </a:lnTo>
                    <a:lnTo>
                      <a:pt x="218" y="178"/>
                    </a:lnTo>
                    <a:lnTo>
                      <a:pt x="222" y="174"/>
                    </a:lnTo>
                    <a:lnTo>
                      <a:pt x="222" y="166"/>
                    </a:lnTo>
                    <a:lnTo>
                      <a:pt x="222" y="18"/>
                    </a:lnTo>
                    <a:lnTo>
                      <a:pt x="222" y="18"/>
                    </a:lnTo>
                    <a:lnTo>
                      <a:pt x="222" y="12"/>
                    </a:lnTo>
                    <a:lnTo>
                      <a:pt x="218" y="6"/>
                    </a:lnTo>
                    <a:lnTo>
                      <a:pt x="212" y="2"/>
                    </a:lnTo>
                    <a:lnTo>
                      <a:pt x="206" y="0"/>
                    </a:lnTo>
                    <a:lnTo>
                      <a:pt x="134" y="0"/>
                    </a:lnTo>
                    <a:lnTo>
                      <a:pt x="134" y="0"/>
                    </a:lnTo>
                    <a:lnTo>
                      <a:pt x="90" y="0"/>
                    </a:lnTo>
                    <a:lnTo>
                      <a:pt x="90" y="0"/>
                    </a:lnTo>
                    <a:lnTo>
                      <a:pt x="18" y="0"/>
                    </a:lnTo>
                    <a:lnTo>
                      <a:pt x="18" y="0"/>
                    </a:lnTo>
                    <a:lnTo>
                      <a:pt x="12" y="2"/>
                    </a:lnTo>
                    <a:lnTo>
                      <a:pt x="6" y="6"/>
                    </a:lnTo>
                    <a:lnTo>
                      <a:pt x="2" y="12"/>
                    </a:lnTo>
                    <a:lnTo>
                      <a:pt x="0" y="18"/>
                    </a:lnTo>
                    <a:lnTo>
                      <a:pt x="0" y="166"/>
                    </a:lnTo>
                    <a:lnTo>
                      <a:pt x="0" y="166"/>
                    </a:lnTo>
                    <a:lnTo>
                      <a:pt x="2" y="174"/>
                    </a:lnTo>
                    <a:lnTo>
                      <a:pt x="6" y="178"/>
                    </a:lnTo>
                    <a:lnTo>
                      <a:pt x="12" y="182"/>
                    </a:lnTo>
                    <a:lnTo>
                      <a:pt x="18" y="184"/>
                    </a:lnTo>
                    <a:lnTo>
                      <a:pt x="18" y="184"/>
                    </a:lnTo>
                    <a:close/>
                    <a:moveTo>
                      <a:pt x="16" y="16"/>
                    </a:moveTo>
                    <a:lnTo>
                      <a:pt x="16" y="16"/>
                    </a:lnTo>
                    <a:lnTo>
                      <a:pt x="206" y="16"/>
                    </a:lnTo>
                    <a:lnTo>
                      <a:pt x="206" y="16"/>
                    </a:lnTo>
                    <a:lnTo>
                      <a:pt x="206" y="168"/>
                    </a:lnTo>
                    <a:lnTo>
                      <a:pt x="206" y="168"/>
                    </a:lnTo>
                    <a:lnTo>
                      <a:pt x="16" y="168"/>
                    </a:lnTo>
                    <a:lnTo>
                      <a:pt x="16" y="168"/>
                    </a:lnTo>
                    <a:lnTo>
                      <a:pt x="16" y="16"/>
                    </a:lnTo>
                    <a:lnTo>
                      <a:pt x="16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</p:grpSp>
      <p:grpSp>
        <p:nvGrpSpPr>
          <p:cNvPr id="10" name="그룹 9"/>
          <p:cNvGrpSpPr/>
          <p:nvPr/>
        </p:nvGrpSpPr>
        <p:grpSpPr>
          <a:xfrm>
            <a:off x="6227868" y="2564904"/>
            <a:ext cx="2032337" cy="1919428"/>
            <a:chOff x="6227868" y="2564904"/>
            <a:chExt cx="2032337" cy="1919428"/>
          </a:xfrm>
        </p:grpSpPr>
        <p:sp>
          <p:nvSpPr>
            <p:cNvPr id="23" name="직각 삼각형 22"/>
            <p:cNvSpPr/>
            <p:nvPr/>
          </p:nvSpPr>
          <p:spPr>
            <a:xfrm flipH="1">
              <a:off x="7469852" y="2564904"/>
              <a:ext cx="790353" cy="790353"/>
            </a:xfrm>
            <a:prstGeom prst="rtTriangl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4" name="직각 삼각형 23"/>
            <p:cNvSpPr/>
            <p:nvPr/>
          </p:nvSpPr>
          <p:spPr>
            <a:xfrm flipV="1">
              <a:off x="6227868" y="3687570"/>
              <a:ext cx="790353" cy="790353"/>
            </a:xfrm>
            <a:prstGeom prst="rtTriangl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5" name="평행 사변형 24"/>
            <p:cNvSpPr/>
            <p:nvPr/>
          </p:nvSpPr>
          <p:spPr>
            <a:xfrm>
              <a:off x="6227868" y="2564904"/>
              <a:ext cx="2032337" cy="1919428"/>
            </a:xfrm>
            <a:prstGeom prst="parallelogram">
              <a:avLst>
                <a:gd name="adj" fmla="val 57345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7" name="Text Box 8"/>
            <p:cNvSpPr txBox="1">
              <a:spLocks noChangeArrowheads="1"/>
            </p:cNvSpPr>
            <p:nvPr/>
          </p:nvSpPr>
          <p:spPr bwMode="auto">
            <a:xfrm>
              <a:off x="6454177" y="3906006"/>
              <a:ext cx="866694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2800" b="1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03</a:t>
              </a:r>
              <a:endParaRPr lang="ko-KR" altLang="ko-KR" sz="28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  <p:grpSp>
          <p:nvGrpSpPr>
            <p:cNvPr id="70" name="그룹 69"/>
            <p:cNvGrpSpPr/>
            <p:nvPr/>
          </p:nvGrpSpPr>
          <p:grpSpPr>
            <a:xfrm>
              <a:off x="7254206" y="2729585"/>
              <a:ext cx="465538" cy="421390"/>
              <a:chOff x="4806776" y="1795363"/>
              <a:chExt cx="368300" cy="333375"/>
            </a:xfrm>
            <a:solidFill>
              <a:schemeClr val="bg1"/>
            </a:solidFill>
          </p:grpSpPr>
          <p:sp>
            <p:nvSpPr>
              <p:cNvPr id="71" name="Freeform 99"/>
              <p:cNvSpPr>
                <a:spLocks/>
              </p:cNvSpPr>
              <p:nvPr/>
            </p:nvSpPr>
            <p:spPr bwMode="auto">
              <a:xfrm>
                <a:off x="4968701" y="2043013"/>
                <a:ext cx="152400" cy="28575"/>
              </a:xfrm>
              <a:custGeom>
                <a:avLst/>
                <a:gdLst/>
                <a:ahLst/>
                <a:cxnLst>
                  <a:cxn ang="0">
                    <a:pos x="92" y="2"/>
                  </a:cxn>
                  <a:cxn ang="0">
                    <a:pos x="2" y="0"/>
                  </a:cxn>
                  <a:cxn ang="0">
                    <a:pos x="2" y="0"/>
                  </a:cxn>
                  <a:cxn ang="0">
                    <a:pos x="0" y="2"/>
                  </a:cxn>
                  <a:cxn ang="0">
                    <a:pos x="0" y="4"/>
                  </a:cxn>
                  <a:cxn ang="0">
                    <a:pos x="0" y="14"/>
                  </a:cxn>
                  <a:cxn ang="0">
                    <a:pos x="0" y="14"/>
                  </a:cxn>
                  <a:cxn ang="0">
                    <a:pos x="0" y="16"/>
                  </a:cxn>
                  <a:cxn ang="0">
                    <a:pos x="2" y="16"/>
                  </a:cxn>
                  <a:cxn ang="0">
                    <a:pos x="92" y="18"/>
                  </a:cxn>
                  <a:cxn ang="0">
                    <a:pos x="92" y="18"/>
                  </a:cxn>
                  <a:cxn ang="0">
                    <a:pos x="94" y="16"/>
                  </a:cxn>
                  <a:cxn ang="0">
                    <a:pos x="96" y="14"/>
                  </a:cxn>
                  <a:cxn ang="0">
                    <a:pos x="96" y="4"/>
                  </a:cxn>
                  <a:cxn ang="0">
                    <a:pos x="96" y="4"/>
                  </a:cxn>
                  <a:cxn ang="0">
                    <a:pos x="94" y="2"/>
                  </a:cxn>
                  <a:cxn ang="0">
                    <a:pos x="92" y="2"/>
                  </a:cxn>
                  <a:cxn ang="0">
                    <a:pos x="92" y="2"/>
                  </a:cxn>
                </a:cxnLst>
                <a:rect l="0" t="0" r="r" b="b"/>
                <a:pathLst>
                  <a:path w="96" h="18">
                    <a:moveTo>
                      <a:pt x="92" y="2"/>
                    </a:moveTo>
                    <a:lnTo>
                      <a:pt x="2" y="0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0" y="4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0" y="16"/>
                    </a:lnTo>
                    <a:lnTo>
                      <a:pt x="2" y="16"/>
                    </a:lnTo>
                    <a:lnTo>
                      <a:pt x="92" y="18"/>
                    </a:lnTo>
                    <a:lnTo>
                      <a:pt x="92" y="18"/>
                    </a:lnTo>
                    <a:lnTo>
                      <a:pt x="94" y="16"/>
                    </a:lnTo>
                    <a:lnTo>
                      <a:pt x="96" y="14"/>
                    </a:lnTo>
                    <a:lnTo>
                      <a:pt x="96" y="4"/>
                    </a:lnTo>
                    <a:lnTo>
                      <a:pt x="96" y="4"/>
                    </a:lnTo>
                    <a:lnTo>
                      <a:pt x="94" y="2"/>
                    </a:lnTo>
                    <a:lnTo>
                      <a:pt x="92" y="2"/>
                    </a:lnTo>
                    <a:lnTo>
                      <a:pt x="92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72" name="Freeform 100"/>
              <p:cNvSpPr>
                <a:spLocks noEditPoints="1"/>
              </p:cNvSpPr>
              <p:nvPr/>
            </p:nvSpPr>
            <p:spPr bwMode="auto">
              <a:xfrm>
                <a:off x="4806776" y="1795363"/>
                <a:ext cx="368300" cy="333375"/>
              </a:xfrm>
              <a:custGeom>
                <a:avLst/>
                <a:gdLst/>
                <a:ahLst/>
                <a:cxnLst>
                  <a:cxn ang="0">
                    <a:pos x="50" y="146"/>
                  </a:cxn>
                  <a:cxn ang="0">
                    <a:pos x="68" y="162"/>
                  </a:cxn>
                  <a:cxn ang="0">
                    <a:pos x="68" y="162"/>
                  </a:cxn>
                  <a:cxn ang="0">
                    <a:pos x="68" y="208"/>
                  </a:cxn>
                  <a:cxn ang="0">
                    <a:pos x="228" y="210"/>
                  </a:cxn>
                  <a:cxn ang="0">
                    <a:pos x="232" y="208"/>
                  </a:cxn>
                  <a:cxn ang="0">
                    <a:pos x="232" y="162"/>
                  </a:cxn>
                  <a:cxn ang="0">
                    <a:pos x="232" y="134"/>
                  </a:cxn>
                  <a:cxn ang="0">
                    <a:pos x="232" y="56"/>
                  </a:cxn>
                  <a:cxn ang="0">
                    <a:pos x="182" y="4"/>
                  </a:cxn>
                  <a:cxn ang="0">
                    <a:pos x="178" y="2"/>
                  </a:cxn>
                  <a:cxn ang="0">
                    <a:pos x="72" y="0"/>
                  </a:cxn>
                  <a:cxn ang="0">
                    <a:pos x="70" y="4"/>
                  </a:cxn>
                  <a:cxn ang="0">
                    <a:pos x="60" y="54"/>
                  </a:cxn>
                  <a:cxn ang="0">
                    <a:pos x="40" y="70"/>
                  </a:cxn>
                  <a:cxn ang="0">
                    <a:pos x="28" y="94"/>
                  </a:cxn>
                  <a:cxn ang="0">
                    <a:pos x="28" y="112"/>
                  </a:cxn>
                  <a:cxn ang="0">
                    <a:pos x="4" y="166"/>
                  </a:cxn>
                  <a:cxn ang="0">
                    <a:pos x="0" y="172"/>
                  </a:cxn>
                  <a:cxn ang="0">
                    <a:pos x="4" y="180"/>
                  </a:cxn>
                  <a:cxn ang="0">
                    <a:pos x="14" y="182"/>
                  </a:cxn>
                  <a:cxn ang="0">
                    <a:pos x="84" y="16"/>
                  </a:cxn>
                  <a:cxn ang="0">
                    <a:pos x="170" y="16"/>
                  </a:cxn>
                  <a:cxn ang="0">
                    <a:pos x="170" y="64"/>
                  </a:cxn>
                  <a:cxn ang="0">
                    <a:pos x="216" y="66"/>
                  </a:cxn>
                  <a:cxn ang="0">
                    <a:pos x="216" y="194"/>
                  </a:cxn>
                  <a:cxn ang="0">
                    <a:pos x="84" y="156"/>
                  </a:cxn>
                  <a:cxn ang="0">
                    <a:pos x="106" y="148"/>
                  </a:cxn>
                  <a:cxn ang="0">
                    <a:pos x="194" y="134"/>
                  </a:cxn>
                  <a:cxn ang="0">
                    <a:pos x="198" y="132"/>
                  </a:cxn>
                  <a:cxn ang="0">
                    <a:pos x="196" y="120"/>
                  </a:cxn>
                  <a:cxn ang="0">
                    <a:pos x="130" y="118"/>
                  </a:cxn>
                  <a:cxn ang="0">
                    <a:pos x="132" y="94"/>
                  </a:cxn>
                  <a:cxn ang="0">
                    <a:pos x="196" y="94"/>
                  </a:cxn>
                  <a:cxn ang="0">
                    <a:pos x="198" y="82"/>
                  </a:cxn>
                  <a:cxn ang="0">
                    <a:pos x="126" y="78"/>
                  </a:cxn>
                  <a:cxn ang="0">
                    <a:pos x="108" y="60"/>
                  </a:cxn>
                  <a:cxn ang="0">
                    <a:pos x="84" y="52"/>
                  </a:cxn>
                  <a:cxn ang="0">
                    <a:pos x="80" y="70"/>
                  </a:cxn>
                  <a:cxn ang="0">
                    <a:pos x="92" y="72"/>
                  </a:cxn>
                  <a:cxn ang="0">
                    <a:pos x="108" y="84"/>
                  </a:cxn>
                  <a:cxn ang="0">
                    <a:pos x="114" y="104"/>
                  </a:cxn>
                  <a:cxn ang="0">
                    <a:pos x="110" y="116"/>
                  </a:cxn>
                  <a:cxn ang="0">
                    <a:pos x="98" y="132"/>
                  </a:cxn>
                  <a:cxn ang="0">
                    <a:pos x="80" y="138"/>
                  </a:cxn>
                  <a:cxn ang="0">
                    <a:pos x="66" y="134"/>
                  </a:cxn>
                  <a:cxn ang="0">
                    <a:pos x="52" y="122"/>
                  </a:cxn>
                  <a:cxn ang="0">
                    <a:pos x="46" y="104"/>
                  </a:cxn>
                  <a:cxn ang="0">
                    <a:pos x="48" y="90"/>
                  </a:cxn>
                  <a:cxn ang="0">
                    <a:pos x="60" y="76"/>
                  </a:cxn>
                  <a:cxn ang="0">
                    <a:pos x="80" y="70"/>
                  </a:cxn>
                </a:cxnLst>
                <a:rect l="0" t="0" r="r" b="b"/>
                <a:pathLst>
                  <a:path w="232" h="210">
                    <a:moveTo>
                      <a:pt x="18" y="180"/>
                    </a:moveTo>
                    <a:lnTo>
                      <a:pt x="50" y="146"/>
                    </a:lnTo>
                    <a:lnTo>
                      <a:pt x="50" y="146"/>
                    </a:lnTo>
                    <a:lnTo>
                      <a:pt x="58" y="152"/>
                    </a:lnTo>
                    <a:lnTo>
                      <a:pt x="68" y="154"/>
                    </a:lnTo>
                    <a:lnTo>
                      <a:pt x="68" y="162"/>
                    </a:lnTo>
                    <a:lnTo>
                      <a:pt x="68" y="162"/>
                    </a:lnTo>
                    <a:lnTo>
                      <a:pt x="68" y="162"/>
                    </a:lnTo>
                    <a:lnTo>
                      <a:pt x="68" y="162"/>
                    </a:lnTo>
                    <a:lnTo>
                      <a:pt x="68" y="206"/>
                    </a:lnTo>
                    <a:lnTo>
                      <a:pt x="68" y="206"/>
                    </a:lnTo>
                    <a:lnTo>
                      <a:pt x="68" y="208"/>
                    </a:lnTo>
                    <a:lnTo>
                      <a:pt x="70" y="210"/>
                    </a:lnTo>
                    <a:lnTo>
                      <a:pt x="228" y="210"/>
                    </a:lnTo>
                    <a:lnTo>
                      <a:pt x="228" y="210"/>
                    </a:lnTo>
                    <a:lnTo>
                      <a:pt x="230" y="210"/>
                    </a:lnTo>
                    <a:lnTo>
                      <a:pt x="232" y="208"/>
                    </a:lnTo>
                    <a:lnTo>
                      <a:pt x="232" y="208"/>
                    </a:lnTo>
                    <a:lnTo>
                      <a:pt x="232" y="162"/>
                    </a:lnTo>
                    <a:lnTo>
                      <a:pt x="232" y="162"/>
                    </a:lnTo>
                    <a:lnTo>
                      <a:pt x="232" y="162"/>
                    </a:lnTo>
                    <a:lnTo>
                      <a:pt x="232" y="134"/>
                    </a:lnTo>
                    <a:lnTo>
                      <a:pt x="232" y="134"/>
                    </a:lnTo>
                    <a:lnTo>
                      <a:pt x="232" y="134"/>
                    </a:lnTo>
                    <a:lnTo>
                      <a:pt x="232" y="134"/>
                    </a:lnTo>
                    <a:lnTo>
                      <a:pt x="232" y="56"/>
                    </a:lnTo>
                    <a:lnTo>
                      <a:pt x="232" y="56"/>
                    </a:lnTo>
                    <a:lnTo>
                      <a:pt x="232" y="54"/>
                    </a:lnTo>
                    <a:lnTo>
                      <a:pt x="230" y="52"/>
                    </a:lnTo>
                    <a:lnTo>
                      <a:pt x="182" y="4"/>
                    </a:lnTo>
                    <a:lnTo>
                      <a:pt x="182" y="2"/>
                    </a:lnTo>
                    <a:lnTo>
                      <a:pt x="182" y="2"/>
                    </a:lnTo>
                    <a:lnTo>
                      <a:pt x="178" y="2"/>
                    </a:lnTo>
                    <a:lnTo>
                      <a:pt x="178" y="2"/>
                    </a:lnTo>
                    <a:lnTo>
                      <a:pt x="72" y="0"/>
                    </a:lnTo>
                    <a:lnTo>
                      <a:pt x="72" y="0"/>
                    </a:lnTo>
                    <a:lnTo>
                      <a:pt x="70" y="2"/>
                    </a:lnTo>
                    <a:lnTo>
                      <a:pt x="70" y="4"/>
                    </a:lnTo>
                    <a:lnTo>
                      <a:pt x="70" y="4"/>
                    </a:lnTo>
                    <a:lnTo>
                      <a:pt x="68" y="52"/>
                    </a:lnTo>
                    <a:lnTo>
                      <a:pt x="68" y="52"/>
                    </a:lnTo>
                    <a:lnTo>
                      <a:pt x="60" y="54"/>
                    </a:lnTo>
                    <a:lnTo>
                      <a:pt x="52" y="58"/>
                    </a:lnTo>
                    <a:lnTo>
                      <a:pt x="46" y="64"/>
                    </a:lnTo>
                    <a:lnTo>
                      <a:pt x="40" y="70"/>
                    </a:lnTo>
                    <a:lnTo>
                      <a:pt x="34" y="78"/>
                    </a:lnTo>
                    <a:lnTo>
                      <a:pt x="30" y="86"/>
                    </a:lnTo>
                    <a:lnTo>
                      <a:pt x="28" y="94"/>
                    </a:lnTo>
                    <a:lnTo>
                      <a:pt x="28" y="104"/>
                    </a:lnTo>
                    <a:lnTo>
                      <a:pt x="28" y="104"/>
                    </a:lnTo>
                    <a:lnTo>
                      <a:pt x="28" y="112"/>
                    </a:lnTo>
                    <a:lnTo>
                      <a:pt x="30" y="120"/>
                    </a:lnTo>
                    <a:lnTo>
                      <a:pt x="36" y="132"/>
                    </a:lnTo>
                    <a:lnTo>
                      <a:pt x="4" y="166"/>
                    </a:lnTo>
                    <a:lnTo>
                      <a:pt x="4" y="166"/>
                    </a:lnTo>
                    <a:lnTo>
                      <a:pt x="2" y="168"/>
                    </a:lnTo>
                    <a:lnTo>
                      <a:pt x="0" y="172"/>
                    </a:lnTo>
                    <a:lnTo>
                      <a:pt x="2" y="176"/>
                    </a:lnTo>
                    <a:lnTo>
                      <a:pt x="4" y="180"/>
                    </a:lnTo>
                    <a:lnTo>
                      <a:pt x="4" y="180"/>
                    </a:lnTo>
                    <a:lnTo>
                      <a:pt x="6" y="182"/>
                    </a:lnTo>
                    <a:lnTo>
                      <a:pt x="10" y="182"/>
                    </a:lnTo>
                    <a:lnTo>
                      <a:pt x="14" y="182"/>
                    </a:lnTo>
                    <a:lnTo>
                      <a:pt x="18" y="180"/>
                    </a:lnTo>
                    <a:lnTo>
                      <a:pt x="18" y="180"/>
                    </a:lnTo>
                    <a:close/>
                    <a:moveTo>
                      <a:pt x="84" y="16"/>
                    </a:moveTo>
                    <a:lnTo>
                      <a:pt x="84" y="16"/>
                    </a:lnTo>
                    <a:lnTo>
                      <a:pt x="170" y="16"/>
                    </a:lnTo>
                    <a:lnTo>
                      <a:pt x="170" y="16"/>
                    </a:lnTo>
                    <a:lnTo>
                      <a:pt x="168" y="62"/>
                    </a:lnTo>
                    <a:lnTo>
                      <a:pt x="168" y="62"/>
                    </a:lnTo>
                    <a:lnTo>
                      <a:pt x="170" y="64"/>
                    </a:lnTo>
                    <a:lnTo>
                      <a:pt x="172" y="64"/>
                    </a:lnTo>
                    <a:lnTo>
                      <a:pt x="172" y="64"/>
                    </a:lnTo>
                    <a:lnTo>
                      <a:pt x="216" y="66"/>
                    </a:lnTo>
                    <a:lnTo>
                      <a:pt x="216" y="66"/>
                    </a:lnTo>
                    <a:lnTo>
                      <a:pt x="216" y="194"/>
                    </a:lnTo>
                    <a:lnTo>
                      <a:pt x="216" y="194"/>
                    </a:lnTo>
                    <a:lnTo>
                      <a:pt x="84" y="194"/>
                    </a:lnTo>
                    <a:lnTo>
                      <a:pt x="84" y="194"/>
                    </a:lnTo>
                    <a:lnTo>
                      <a:pt x="84" y="156"/>
                    </a:lnTo>
                    <a:lnTo>
                      <a:pt x="84" y="156"/>
                    </a:lnTo>
                    <a:lnTo>
                      <a:pt x="96" y="154"/>
                    </a:lnTo>
                    <a:lnTo>
                      <a:pt x="106" y="148"/>
                    </a:lnTo>
                    <a:lnTo>
                      <a:pt x="116" y="142"/>
                    </a:lnTo>
                    <a:lnTo>
                      <a:pt x="122" y="134"/>
                    </a:lnTo>
                    <a:lnTo>
                      <a:pt x="194" y="134"/>
                    </a:lnTo>
                    <a:lnTo>
                      <a:pt x="194" y="134"/>
                    </a:lnTo>
                    <a:lnTo>
                      <a:pt x="196" y="134"/>
                    </a:lnTo>
                    <a:lnTo>
                      <a:pt x="198" y="132"/>
                    </a:lnTo>
                    <a:lnTo>
                      <a:pt x="198" y="122"/>
                    </a:lnTo>
                    <a:lnTo>
                      <a:pt x="198" y="122"/>
                    </a:lnTo>
                    <a:lnTo>
                      <a:pt x="196" y="120"/>
                    </a:lnTo>
                    <a:lnTo>
                      <a:pt x="194" y="118"/>
                    </a:lnTo>
                    <a:lnTo>
                      <a:pt x="130" y="118"/>
                    </a:lnTo>
                    <a:lnTo>
                      <a:pt x="130" y="118"/>
                    </a:lnTo>
                    <a:lnTo>
                      <a:pt x="132" y="104"/>
                    </a:lnTo>
                    <a:lnTo>
                      <a:pt x="132" y="104"/>
                    </a:lnTo>
                    <a:lnTo>
                      <a:pt x="132" y="94"/>
                    </a:lnTo>
                    <a:lnTo>
                      <a:pt x="194" y="94"/>
                    </a:lnTo>
                    <a:lnTo>
                      <a:pt x="194" y="94"/>
                    </a:lnTo>
                    <a:lnTo>
                      <a:pt x="196" y="94"/>
                    </a:lnTo>
                    <a:lnTo>
                      <a:pt x="198" y="92"/>
                    </a:lnTo>
                    <a:lnTo>
                      <a:pt x="198" y="82"/>
                    </a:lnTo>
                    <a:lnTo>
                      <a:pt x="198" y="82"/>
                    </a:lnTo>
                    <a:lnTo>
                      <a:pt x="198" y="80"/>
                    </a:lnTo>
                    <a:lnTo>
                      <a:pt x="194" y="78"/>
                    </a:lnTo>
                    <a:lnTo>
                      <a:pt x="126" y="78"/>
                    </a:lnTo>
                    <a:lnTo>
                      <a:pt x="126" y="78"/>
                    </a:lnTo>
                    <a:lnTo>
                      <a:pt x="118" y="68"/>
                    </a:lnTo>
                    <a:lnTo>
                      <a:pt x="108" y="60"/>
                    </a:lnTo>
                    <a:lnTo>
                      <a:pt x="98" y="54"/>
                    </a:lnTo>
                    <a:lnTo>
                      <a:pt x="84" y="52"/>
                    </a:lnTo>
                    <a:lnTo>
                      <a:pt x="84" y="52"/>
                    </a:lnTo>
                    <a:lnTo>
                      <a:pt x="84" y="16"/>
                    </a:lnTo>
                    <a:lnTo>
                      <a:pt x="84" y="16"/>
                    </a:lnTo>
                    <a:close/>
                    <a:moveTo>
                      <a:pt x="80" y="70"/>
                    </a:moveTo>
                    <a:lnTo>
                      <a:pt x="80" y="70"/>
                    </a:lnTo>
                    <a:lnTo>
                      <a:pt x="86" y="70"/>
                    </a:lnTo>
                    <a:lnTo>
                      <a:pt x="92" y="72"/>
                    </a:lnTo>
                    <a:lnTo>
                      <a:pt x="98" y="76"/>
                    </a:lnTo>
                    <a:lnTo>
                      <a:pt x="104" y="80"/>
                    </a:lnTo>
                    <a:lnTo>
                      <a:pt x="108" y="84"/>
                    </a:lnTo>
                    <a:lnTo>
                      <a:pt x="110" y="90"/>
                    </a:lnTo>
                    <a:lnTo>
                      <a:pt x="112" y="96"/>
                    </a:lnTo>
                    <a:lnTo>
                      <a:pt x="114" y="104"/>
                    </a:lnTo>
                    <a:lnTo>
                      <a:pt x="114" y="104"/>
                    </a:lnTo>
                    <a:lnTo>
                      <a:pt x="112" y="110"/>
                    </a:lnTo>
                    <a:lnTo>
                      <a:pt x="110" y="116"/>
                    </a:lnTo>
                    <a:lnTo>
                      <a:pt x="108" y="122"/>
                    </a:lnTo>
                    <a:lnTo>
                      <a:pt x="104" y="128"/>
                    </a:lnTo>
                    <a:lnTo>
                      <a:pt x="98" y="132"/>
                    </a:lnTo>
                    <a:lnTo>
                      <a:pt x="92" y="134"/>
                    </a:lnTo>
                    <a:lnTo>
                      <a:pt x="86" y="136"/>
                    </a:lnTo>
                    <a:lnTo>
                      <a:pt x="80" y="138"/>
                    </a:lnTo>
                    <a:lnTo>
                      <a:pt x="80" y="138"/>
                    </a:lnTo>
                    <a:lnTo>
                      <a:pt x="72" y="136"/>
                    </a:lnTo>
                    <a:lnTo>
                      <a:pt x="66" y="134"/>
                    </a:lnTo>
                    <a:lnTo>
                      <a:pt x="60" y="132"/>
                    </a:lnTo>
                    <a:lnTo>
                      <a:pt x="56" y="128"/>
                    </a:lnTo>
                    <a:lnTo>
                      <a:pt x="52" y="122"/>
                    </a:lnTo>
                    <a:lnTo>
                      <a:pt x="48" y="116"/>
                    </a:lnTo>
                    <a:lnTo>
                      <a:pt x="46" y="110"/>
                    </a:lnTo>
                    <a:lnTo>
                      <a:pt x="46" y="104"/>
                    </a:lnTo>
                    <a:lnTo>
                      <a:pt x="46" y="104"/>
                    </a:lnTo>
                    <a:lnTo>
                      <a:pt x="46" y="96"/>
                    </a:lnTo>
                    <a:lnTo>
                      <a:pt x="48" y="90"/>
                    </a:lnTo>
                    <a:lnTo>
                      <a:pt x="52" y="84"/>
                    </a:lnTo>
                    <a:lnTo>
                      <a:pt x="56" y="80"/>
                    </a:lnTo>
                    <a:lnTo>
                      <a:pt x="60" y="76"/>
                    </a:lnTo>
                    <a:lnTo>
                      <a:pt x="66" y="72"/>
                    </a:lnTo>
                    <a:lnTo>
                      <a:pt x="72" y="70"/>
                    </a:lnTo>
                    <a:lnTo>
                      <a:pt x="80" y="70"/>
                    </a:lnTo>
                    <a:lnTo>
                      <a:pt x="80" y="7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</p:grpSp>
      <p:sp>
        <p:nvSpPr>
          <p:cNvPr id="73" name="제목 1"/>
          <p:cNvSpPr>
            <a:spLocks noGrp="1"/>
          </p:cNvSpPr>
          <p:nvPr>
            <p:ph type="title"/>
          </p:nvPr>
        </p:nvSpPr>
        <p:spPr>
          <a:xfrm>
            <a:off x="808517" y="332655"/>
            <a:ext cx="10574967" cy="916731"/>
          </a:xfrm>
        </p:spPr>
        <p:txBody>
          <a:bodyPr/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Marketing Plan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4" name="텍스트 개체 틀 4"/>
          <p:cNvSpPr>
            <a:spLocks noGrp="1"/>
          </p:cNvSpPr>
          <p:nvPr>
            <p:ph type="body" sz="quarter" idx="10"/>
          </p:nvPr>
        </p:nvSpPr>
        <p:spPr>
          <a:xfrm>
            <a:off x="808038" y="1249387"/>
            <a:ext cx="10575925" cy="379413"/>
          </a:xfrm>
        </p:spPr>
        <p:txBody>
          <a:bodyPr/>
          <a:lstStyle/>
          <a:p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관계 마케팅 강화 계획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75" name="그림 7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42391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제목 1"/>
          <p:cNvSpPr>
            <a:spLocks noGrp="1"/>
          </p:cNvSpPr>
          <p:nvPr>
            <p:ph type="title"/>
          </p:nvPr>
        </p:nvSpPr>
        <p:spPr>
          <a:xfrm>
            <a:off x="808517" y="332655"/>
            <a:ext cx="10574967" cy="916731"/>
          </a:xfrm>
        </p:spPr>
        <p:txBody>
          <a:bodyPr/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Marketing Plan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4" name="텍스트 개체 틀 4"/>
          <p:cNvSpPr>
            <a:spLocks noGrp="1"/>
          </p:cNvSpPr>
          <p:nvPr>
            <p:ph type="body" sz="quarter" idx="10"/>
          </p:nvPr>
        </p:nvSpPr>
        <p:spPr>
          <a:xfrm>
            <a:off x="808038" y="1249387"/>
            <a:ext cx="10575925" cy="379413"/>
          </a:xfrm>
        </p:spPr>
        <p:txBody>
          <a:bodyPr/>
          <a:lstStyle/>
          <a:p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확산 마케팅  계획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27" name="그룹 126"/>
          <p:cNvGrpSpPr/>
          <p:nvPr/>
        </p:nvGrpSpPr>
        <p:grpSpPr>
          <a:xfrm>
            <a:off x="8328248" y="3083269"/>
            <a:ext cx="2713570" cy="1202633"/>
            <a:chOff x="2602958" y="2674871"/>
            <a:chExt cx="2538676" cy="1125122"/>
          </a:xfrm>
        </p:grpSpPr>
        <p:sp>
          <p:nvSpPr>
            <p:cNvPr id="128" name="Text Box 8"/>
            <p:cNvSpPr txBox="1">
              <a:spLocks noChangeArrowheads="1"/>
            </p:cNvSpPr>
            <p:nvPr/>
          </p:nvSpPr>
          <p:spPr bwMode="auto">
            <a:xfrm>
              <a:off x="2602958" y="2674871"/>
              <a:ext cx="1543093" cy="3743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altLang="ko-KR" sz="20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“</a:t>
              </a:r>
              <a:r>
                <a:rPr lang="ko-KR" altLang="en-US" sz="20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볼게 많아</a:t>
              </a:r>
              <a:r>
                <a:rPr lang="en-US" altLang="ko-KR" sz="20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!”</a:t>
              </a:r>
            </a:p>
          </p:txBody>
        </p:sp>
        <p:sp>
          <p:nvSpPr>
            <p:cNvPr id="129" name="TextBox 128"/>
            <p:cNvSpPr txBox="1"/>
            <p:nvPr/>
          </p:nvSpPr>
          <p:spPr>
            <a:xfrm>
              <a:off x="2811407" y="3108937"/>
              <a:ext cx="2330227" cy="69105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>
              <a:defPPr>
                <a:defRPr lang="ko-KR"/>
              </a:defPPr>
              <a:lvl1pPr algn="r">
                <a:defRPr sz="140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panose="020B0502040504020204" pitchFamily="34" charset="0"/>
                  <a:ea typeface="맑은 고딕" panose="020B0503020000020004" pitchFamily="50" charset="-127"/>
                </a:defRPr>
              </a:lvl1pPr>
            </a:lstStyle>
            <a:p>
              <a:pPr algn="l">
                <a:lnSpc>
                  <a:spcPct val="150000"/>
                </a:lnSpc>
              </a:pPr>
              <a:r>
                <a:rPr lang="en-US" altLang="ko-KR" b="1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With1472 !</a:t>
              </a:r>
            </a:p>
            <a:p>
              <a:pPr algn="l">
                <a:lnSpc>
                  <a:spcPct val="150000"/>
                </a:lnSpc>
              </a:pPr>
              <a:r>
                <a:rPr lang="ko-KR" altLang="en-US" b="1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내 물건 팔아 줘</a:t>
              </a:r>
              <a:r>
                <a:rPr lang="en-US" altLang="ko-KR" b="1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!</a:t>
              </a:r>
              <a:endParaRPr lang="ko-KR" altLang="en-US" b="1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30" name="그룹 129"/>
          <p:cNvGrpSpPr/>
          <p:nvPr/>
        </p:nvGrpSpPr>
        <p:grpSpPr>
          <a:xfrm>
            <a:off x="8407041" y="4988929"/>
            <a:ext cx="2634778" cy="1741240"/>
            <a:chOff x="2676672" y="4524874"/>
            <a:chExt cx="2464962" cy="1629014"/>
          </a:xfrm>
        </p:grpSpPr>
        <p:sp>
          <p:nvSpPr>
            <p:cNvPr id="131" name="Text Box 8"/>
            <p:cNvSpPr txBox="1">
              <a:spLocks noChangeArrowheads="1"/>
            </p:cNvSpPr>
            <p:nvPr/>
          </p:nvSpPr>
          <p:spPr bwMode="auto">
            <a:xfrm>
              <a:off x="2676672" y="4524874"/>
              <a:ext cx="1610460" cy="3743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altLang="ko-KR" sz="20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“</a:t>
              </a:r>
              <a:r>
                <a:rPr lang="ko-KR" altLang="en-US" sz="20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수수료 없데</a:t>
              </a:r>
              <a:r>
                <a:rPr lang="en-US" altLang="ko-KR" sz="20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!”</a:t>
              </a:r>
            </a:p>
          </p:txBody>
        </p:sp>
        <p:sp>
          <p:nvSpPr>
            <p:cNvPr id="132" name="TextBox 131"/>
            <p:cNvSpPr txBox="1"/>
            <p:nvPr/>
          </p:nvSpPr>
          <p:spPr>
            <a:xfrm>
              <a:off x="2811407" y="4958937"/>
              <a:ext cx="2330227" cy="119495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>
              <a:defPPr>
                <a:defRPr lang="ko-KR"/>
              </a:defPPr>
              <a:lvl1pPr algn="r">
                <a:defRPr sz="140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panose="020B0502040504020204" pitchFamily="34" charset="0"/>
                  <a:ea typeface="맑은 고딕" panose="020B0503020000020004" pitchFamily="50" charset="-127"/>
                </a:defRPr>
              </a:lvl1pPr>
            </a:lstStyle>
            <a:p>
              <a:pPr algn="l">
                <a:lnSpc>
                  <a:spcPct val="150000"/>
                </a:lnSpc>
              </a:pPr>
              <a:r>
                <a:rPr lang="en-US" altLang="ko-KR" b="1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With1472 !</a:t>
              </a:r>
            </a:p>
            <a:p>
              <a:pPr algn="l">
                <a:lnSpc>
                  <a:spcPct val="150000"/>
                </a:lnSpc>
              </a:pPr>
              <a:r>
                <a:rPr lang="ko-KR" altLang="en-US" b="1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내 물건 시세 좀 </a:t>
              </a:r>
              <a:endParaRPr lang="en-US" altLang="ko-KR" b="1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l">
                <a:lnSpc>
                  <a:spcPct val="150000"/>
                </a:lnSpc>
              </a:pPr>
              <a:r>
                <a:rPr lang="ko-KR" altLang="en-US" b="1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알아봐 줘</a:t>
              </a:r>
              <a:r>
                <a:rPr lang="en-US" altLang="ko-KR" b="1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!</a:t>
              </a:r>
              <a:endParaRPr lang="ko-KR" altLang="en-US" b="1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l"/>
              <a:r>
                <a:rPr lang="en-US" altLang="ko-KR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. </a:t>
              </a:r>
            </a:p>
          </p:txBody>
        </p:sp>
      </p:grpSp>
      <p:grpSp>
        <p:nvGrpSpPr>
          <p:cNvPr id="133" name="그룹 132"/>
          <p:cNvGrpSpPr/>
          <p:nvPr/>
        </p:nvGrpSpPr>
        <p:grpSpPr>
          <a:xfrm>
            <a:off x="496955" y="2128006"/>
            <a:ext cx="3093309" cy="1741247"/>
            <a:chOff x="6600057" y="2738985"/>
            <a:chExt cx="2893940" cy="1629019"/>
          </a:xfrm>
        </p:grpSpPr>
        <p:sp>
          <p:nvSpPr>
            <p:cNvPr id="134" name="Text Box 8"/>
            <p:cNvSpPr txBox="1">
              <a:spLocks noChangeArrowheads="1"/>
            </p:cNvSpPr>
            <p:nvPr/>
          </p:nvSpPr>
          <p:spPr bwMode="auto">
            <a:xfrm>
              <a:off x="6600057" y="2738985"/>
              <a:ext cx="2893940" cy="3743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altLang="ko-KR" sz="20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“</a:t>
              </a:r>
              <a:r>
                <a:rPr lang="ko-KR" altLang="en-US" sz="20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편리하네</a:t>
              </a:r>
              <a:r>
                <a:rPr lang="en-US" altLang="ko-KR" sz="20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!”</a:t>
              </a:r>
            </a:p>
          </p:txBody>
        </p:sp>
        <p:sp>
          <p:nvSpPr>
            <p:cNvPr id="135" name="TextBox 134"/>
            <p:cNvSpPr txBox="1"/>
            <p:nvPr/>
          </p:nvSpPr>
          <p:spPr>
            <a:xfrm>
              <a:off x="7163769" y="3173054"/>
              <a:ext cx="2330227" cy="119495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400" b="1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With1472 !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400" b="1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잠실동 </a:t>
              </a:r>
              <a:r>
                <a:rPr lang="en-US" altLang="ko-KR" sz="1400" b="1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32</a:t>
              </a:r>
              <a:r>
                <a:rPr lang="ko-KR" altLang="en-US" sz="1400" b="1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평형 전세아파트 전세 찾아 줘</a:t>
              </a:r>
              <a:r>
                <a:rPr lang="en-US" altLang="ko-KR" sz="1400" b="1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!</a:t>
              </a:r>
              <a:endParaRPr lang="ko-KR" altLang="en-US" sz="1400" b="1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en-US" altLang="ko-KR" sz="14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. </a:t>
              </a:r>
            </a:p>
          </p:txBody>
        </p:sp>
      </p:grpSp>
      <p:grpSp>
        <p:nvGrpSpPr>
          <p:cNvPr id="136" name="그룹 135"/>
          <p:cNvGrpSpPr/>
          <p:nvPr/>
        </p:nvGrpSpPr>
        <p:grpSpPr>
          <a:xfrm>
            <a:off x="496955" y="4159698"/>
            <a:ext cx="3093309" cy="1418080"/>
            <a:chOff x="6600056" y="4386059"/>
            <a:chExt cx="2893940" cy="1326681"/>
          </a:xfrm>
        </p:grpSpPr>
        <p:sp>
          <p:nvSpPr>
            <p:cNvPr id="137" name="Text Box 8"/>
            <p:cNvSpPr txBox="1">
              <a:spLocks noChangeArrowheads="1"/>
            </p:cNvSpPr>
            <p:nvPr/>
          </p:nvSpPr>
          <p:spPr bwMode="auto">
            <a:xfrm>
              <a:off x="6600056" y="4386059"/>
              <a:ext cx="2893940" cy="3743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altLang="ko-KR" sz="20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“</a:t>
              </a:r>
              <a:r>
                <a:rPr lang="ko-KR" altLang="en-US" sz="2000" dirty="0" err="1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믿을수</a:t>
              </a:r>
              <a:r>
                <a:rPr lang="ko-KR" altLang="en-US" sz="20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 있어</a:t>
              </a:r>
              <a:r>
                <a:rPr lang="en-US" altLang="ko-KR" sz="20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!＂</a:t>
              </a:r>
            </a:p>
          </p:txBody>
        </p:sp>
        <p:sp>
          <p:nvSpPr>
            <p:cNvPr id="138" name="TextBox 137"/>
            <p:cNvSpPr txBox="1"/>
            <p:nvPr/>
          </p:nvSpPr>
          <p:spPr>
            <a:xfrm>
              <a:off x="7163769" y="4820128"/>
              <a:ext cx="2330227" cy="89261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400" b="1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With1472 !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400" b="1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역삼동 주변 </a:t>
              </a:r>
              <a:r>
                <a:rPr lang="ko-KR" altLang="en-US" sz="1400" b="1" dirty="0" err="1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원룸찾아</a:t>
              </a:r>
              <a:r>
                <a:rPr lang="ko-KR" altLang="en-US" sz="1400" b="1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줘</a:t>
              </a:r>
              <a:r>
                <a:rPr lang="en-US" altLang="ko-KR" sz="1400" b="1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!</a:t>
              </a:r>
              <a:endParaRPr lang="ko-KR" altLang="en-US" sz="1400" b="1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en-US" altLang="ko-KR" sz="14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. </a:t>
              </a:r>
            </a:p>
          </p:txBody>
        </p:sp>
      </p:grpSp>
      <p:grpSp>
        <p:nvGrpSpPr>
          <p:cNvPr id="139" name="그룹 138"/>
          <p:cNvGrpSpPr/>
          <p:nvPr/>
        </p:nvGrpSpPr>
        <p:grpSpPr>
          <a:xfrm>
            <a:off x="5926569" y="4922751"/>
            <a:ext cx="2261699" cy="1355444"/>
            <a:chOff x="5926569" y="4922751"/>
            <a:chExt cx="2261699" cy="1355444"/>
          </a:xfrm>
        </p:grpSpPr>
        <p:sp>
          <p:nvSpPr>
            <p:cNvPr id="140" name="자유형 139"/>
            <p:cNvSpPr/>
            <p:nvPr/>
          </p:nvSpPr>
          <p:spPr>
            <a:xfrm flipH="1">
              <a:off x="5926569" y="4951229"/>
              <a:ext cx="508292" cy="1293478"/>
            </a:xfrm>
            <a:custGeom>
              <a:avLst/>
              <a:gdLst>
                <a:gd name="connsiteX0" fmla="*/ 0 w 432048"/>
                <a:gd name="connsiteY0" fmla="*/ 0 h 1152128"/>
                <a:gd name="connsiteX1" fmla="*/ 240023 w 432048"/>
                <a:gd name="connsiteY1" fmla="*/ 0 h 1152128"/>
                <a:gd name="connsiteX2" fmla="*/ 432048 w 432048"/>
                <a:gd name="connsiteY2" fmla="*/ 192025 h 1152128"/>
                <a:gd name="connsiteX3" fmla="*/ 432048 w 432048"/>
                <a:gd name="connsiteY3" fmla="*/ 960103 h 1152128"/>
                <a:gd name="connsiteX4" fmla="*/ 240023 w 432048"/>
                <a:gd name="connsiteY4" fmla="*/ 1152128 h 1152128"/>
                <a:gd name="connsiteX5" fmla="*/ 0 w 432048"/>
                <a:gd name="connsiteY5" fmla="*/ 1152128 h 1152128"/>
                <a:gd name="connsiteX6" fmla="*/ 0 w 432048"/>
                <a:gd name="connsiteY6" fmla="*/ 0 h 1152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2048" h="1152128">
                  <a:moveTo>
                    <a:pt x="0" y="0"/>
                  </a:moveTo>
                  <a:lnTo>
                    <a:pt x="240023" y="0"/>
                  </a:lnTo>
                  <a:cubicBezTo>
                    <a:pt x="346075" y="0"/>
                    <a:pt x="432048" y="85973"/>
                    <a:pt x="432048" y="192025"/>
                  </a:cubicBezTo>
                  <a:lnTo>
                    <a:pt x="432048" y="960103"/>
                  </a:lnTo>
                  <a:cubicBezTo>
                    <a:pt x="432048" y="1066155"/>
                    <a:pt x="346075" y="1152128"/>
                    <a:pt x="240023" y="1152128"/>
                  </a:cubicBezTo>
                  <a:lnTo>
                    <a:pt x="0" y="115212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571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41" name="자유형 140"/>
            <p:cNvSpPr/>
            <p:nvPr/>
          </p:nvSpPr>
          <p:spPr>
            <a:xfrm flipH="1">
              <a:off x="6434861" y="4922751"/>
              <a:ext cx="1753407" cy="1355444"/>
            </a:xfrm>
            <a:custGeom>
              <a:avLst/>
              <a:gdLst>
                <a:gd name="connsiteX0" fmla="*/ 1753407 w 1753407"/>
                <a:gd name="connsiteY0" fmla="*/ 0 h 1355444"/>
                <a:gd name="connsiteX1" fmla="*/ 454444 w 1753407"/>
                <a:gd name="connsiteY1" fmla="*/ 0 h 1355444"/>
                <a:gd name="connsiteX2" fmla="*/ 228532 w 1753407"/>
                <a:gd name="connsiteY2" fmla="*/ 225912 h 1355444"/>
                <a:gd name="connsiteX3" fmla="*/ 228532 w 1753407"/>
                <a:gd name="connsiteY3" fmla="*/ 545175 h 1355444"/>
                <a:gd name="connsiteX4" fmla="*/ 0 w 1753407"/>
                <a:gd name="connsiteY4" fmla="*/ 677723 h 1355444"/>
                <a:gd name="connsiteX5" fmla="*/ 228532 w 1753407"/>
                <a:gd name="connsiteY5" fmla="*/ 810271 h 1355444"/>
                <a:gd name="connsiteX6" fmla="*/ 228532 w 1753407"/>
                <a:gd name="connsiteY6" fmla="*/ 1129533 h 1355444"/>
                <a:gd name="connsiteX7" fmla="*/ 454444 w 1753407"/>
                <a:gd name="connsiteY7" fmla="*/ 1355444 h 1355444"/>
                <a:gd name="connsiteX8" fmla="*/ 1753407 w 1753407"/>
                <a:gd name="connsiteY8" fmla="*/ 1355444 h 1355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53407" h="1355444">
                  <a:moveTo>
                    <a:pt x="1753407" y="0"/>
                  </a:moveTo>
                  <a:lnTo>
                    <a:pt x="454444" y="0"/>
                  </a:lnTo>
                  <a:cubicBezTo>
                    <a:pt x="329677" y="0"/>
                    <a:pt x="228532" y="101145"/>
                    <a:pt x="228532" y="225912"/>
                  </a:cubicBezTo>
                  <a:lnTo>
                    <a:pt x="228532" y="545175"/>
                  </a:lnTo>
                  <a:lnTo>
                    <a:pt x="0" y="677723"/>
                  </a:lnTo>
                  <a:lnTo>
                    <a:pt x="228532" y="810271"/>
                  </a:lnTo>
                  <a:lnTo>
                    <a:pt x="228532" y="1129533"/>
                  </a:lnTo>
                  <a:cubicBezTo>
                    <a:pt x="228532" y="1254300"/>
                    <a:pt x="329677" y="1355444"/>
                    <a:pt x="454444" y="1355444"/>
                  </a:cubicBezTo>
                  <a:lnTo>
                    <a:pt x="1753407" y="135544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142" name="그룹 141"/>
            <p:cNvGrpSpPr/>
            <p:nvPr/>
          </p:nvGrpSpPr>
          <p:grpSpPr>
            <a:xfrm>
              <a:off x="6832936" y="5270477"/>
              <a:ext cx="660778" cy="654982"/>
              <a:chOff x="7333036" y="5323478"/>
              <a:chExt cx="529129" cy="524489"/>
            </a:xfrm>
          </p:grpSpPr>
          <p:sp>
            <p:nvSpPr>
              <p:cNvPr id="143" name="Freeform 164"/>
              <p:cNvSpPr>
                <a:spLocks noEditPoints="1"/>
              </p:cNvSpPr>
              <p:nvPr/>
            </p:nvSpPr>
            <p:spPr bwMode="auto">
              <a:xfrm>
                <a:off x="7333036" y="5323478"/>
                <a:ext cx="529129" cy="524489"/>
              </a:xfrm>
              <a:custGeom>
                <a:avLst/>
                <a:gdLst>
                  <a:gd name="T0" fmla="*/ 114 w 229"/>
                  <a:gd name="T1" fmla="*/ 0 h 227"/>
                  <a:gd name="T2" fmla="*/ 91 w 229"/>
                  <a:gd name="T3" fmla="*/ 2 h 227"/>
                  <a:gd name="T4" fmla="*/ 70 w 229"/>
                  <a:gd name="T5" fmla="*/ 9 h 227"/>
                  <a:gd name="T6" fmla="*/ 50 w 229"/>
                  <a:gd name="T7" fmla="*/ 20 h 227"/>
                  <a:gd name="T8" fmla="*/ 20 w 229"/>
                  <a:gd name="T9" fmla="*/ 50 h 227"/>
                  <a:gd name="T10" fmla="*/ 9 w 229"/>
                  <a:gd name="T11" fmla="*/ 70 h 227"/>
                  <a:gd name="T12" fmla="*/ 2 w 229"/>
                  <a:gd name="T13" fmla="*/ 92 h 227"/>
                  <a:gd name="T14" fmla="*/ 0 w 229"/>
                  <a:gd name="T15" fmla="*/ 113 h 227"/>
                  <a:gd name="T16" fmla="*/ 0 w 229"/>
                  <a:gd name="T17" fmla="*/ 125 h 227"/>
                  <a:gd name="T18" fmla="*/ 5 w 229"/>
                  <a:gd name="T19" fmla="*/ 147 h 227"/>
                  <a:gd name="T20" fmla="*/ 14 w 229"/>
                  <a:gd name="T21" fmla="*/ 168 h 227"/>
                  <a:gd name="T22" fmla="*/ 34 w 229"/>
                  <a:gd name="T23" fmla="*/ 195 h 227"/>
                  <a:gd name="T24" fmla="*/ 59 w 229"/>
                  <a:gd name="T25" fmla="*/ 215 h 227"/>
                  <a:gd name="T26" fmla="*/ 80 w 229"/>
                  <a:gd name="T27" fmla="*/ 222 h 227"/>
                  <a:gd name="T28" fmla="*/ 102 w 229"/>
                  <a:gd name="T29" fmla="*/ 227 h 227"/>
                  <a:gd name="T30" fmla="*/ 114 w 229"/>
                  <a:gd name="T31" fmla="*/ 227 h 227"/>
                  <a:gd name="T32" fmla="*/ 138 w 229"/>
                  <a:gd name="T33" fmla="*/ 226 h 227"/>
                  <a:gd name="T34" fmla="*/ 159 w 229"/>
                  <a:gd name="T35" fmla="*/ 218 h 227"/>
                  <a:gd name="T36" fmla="*/ 177 w 229"/>
                  <a:gd name="T37" fmla="*/ 208 h 227"/>
                  <a:gd name="T38" fmla="*/ 209 w 229"/>
                  <a:gd name="T39" fmla="*/ 177 h 227"/>
                  <a:gd name="T40" fmla="*/ 218 w 229"/>
                  <a:gd name="T41" fmla="*/ 158 h 227"/>
                  <a:gd name="T42" fmla="*/ 225 w 229"/>
                  <a:gd name="T43" fmla="*/ 136 h 227"/>
                  <a:gd name="T44" fmla="*/ 229 w 229"/>
                  <a:gd name="T45" fmla="*/ 113 h 227"/>
                  <a:gd name="T46" fmla="*/ 227 w 229"/>
                  <a:gd name="T47" fmla="*/ 102 h 227"/>
                  <a:gd name="T48" fmla="*/ 223 w 229"/>
                  <a:gd name="T49" fmla="*/ 79 h 227"/>
                  <a:gd name="T50" fmla="*/ 214 w 229"/>
                  <a:gd name="T51" fmla="*/ 59 h 227"/>
                  <a:gd name="T52" fmla="*/ 195 w 229"/>
                  <a:gd name="T53" fmla="*/ 33 h 227"/>
                  <a:gd name="T54" fmla="*/ 168 w 229"/>
                  <a:gd name="T55" fmla="*/ 13 h 227"/>
                  <a:gd name="T56" fmla="*/ 148 w 229"/>
                  <a:gd name="T57" fmla="*/ 4 h 227"/>
                  <a:gd name="T58" fmla="*/ 125 w 229"/>
                  <a:gd name="T59" fmla="*/ 0 h 227"/>
                  <a:gd name="T60" fmla="*/ 114 w 229"/>
                  <a:gd name="T61" fmla="*/ 0 h 227"/>
                  <a:gd name="T62" fmla="*/ 114 w 229"/>
                  <a:gd name="T63" fmla="*/ 213 h 227"/>
                  <a:gd name="T64" fmla="*/ 75 w 229"/>
                  <a:gd name="T65" fmla="*/ 204 h 227"/>
                  <a:gd name="T66" fmla="*/ 45 w 229"/>
                  <a:gd name="T67" fmla="*/ 183 h 227"/>
                  <a:gd name="T68" fmla="*/ 23 w 229"/>
                  <a:gd name="T69" fmla="*/ 152 h 227"/>
                  <a:gd name="T70" fmla="*/ 16 w 229"/>
                  <a:gd name="T71" fmla="*/ 113 h 227"/>
                  <a:gd name="T72" fmla="*/ 18 w 229"/>
                  <a:gd name="T73" fmla="*/ 93 h 227"/>
                  <a:gd name="T74" fmla="*/ 32 w 229"/>
                  <a:gd name="T75" fmla="*/ 59 h 227"/>
                  <a:gd name="T76" fmla="*/ 59 w 229"/>
                  <a:gd name="T77" fmla="*/ 33 h 227"/>
                  <a:gd name="T78" fmla="*/ 95 w 229"/>
                  <a:gd name="T79" fmla="*/ 16 h 227"/>
                  <a:gd name="T80" fmla="*/ 114 w 229"/>
                  <a:gd name="T81" fmla="*/ 15 h 227"/>
                  <a:gd name="T82" fmla="*/ 152 w 229"/>
                  <a:gd name="T83" fmla="*/ 24 h 227"/>
                  <a:gd name="T84" fmla="*/ 184 w 229"/>
                  <a:gd name="T85" fmla="*/ 43 h 227"/>
                  <a:gd name="T86" fmla="*/ 204 w 229"/>
                  <a:gd name="T87" fmla="*/ 75 h 227"/>
                  <a:gd name="T88" fmla="*/ 213 w 229"/>
                  <a:gd name="T89" fmla="*/ 113 h 227"/>
                  <a:gd name="T90" fmla="*/ 211 w 229"/>
                  <a:gd name="T91" fmla="*/ 134 h 227"/>
                  <a:gd name="T92" fmla="*/ 195 w 229"/>
                  <a:gd name="T93" fmla="*/ 168 h 227"/>
                  <a:gd name="T94" fmla="*/ 170 w 229"/>
                  <a:gd name="T95" fmla="*/ 195 h 227"/>
                  <a:gd name="T96" fmla="*/ 134 w 229"/>
                  <a:gd name="T97" fmla="*/ 209 h 227"/>
                  <a:gd name="T98" fmla="*/ 114 w 229"/>
                  <a:gd name="T99" fmla="*/ 213 h 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29" h="227">
                    <a:moveTo>
                      <a:pt x="114" y="0"/>
                    </a:moveTo>
                    <a:lnTo>
                      <a:pt x="114" y="0"/>
                    </a:lnTo>
                    <a:lnTo>
                      <a:pt x="102" y="0"/>
                    </a:lnTo>
                    <a:lnTo>
                      <a:pt x="91" y="2"/>
                    </a:lnTo>
                    <a:lnTo>
                      <a:pt x="80" y="4"/>
                    </a:lnTo>
                    <a:lnTo>
                      <a:pt x="70" y="9"/>
                    </a:lnTo>
                    <a:lnTo>
                      <a:pt x="59" y="13"/>
                    </a:lnTo>
                    <a:lnTo>
                      <a:pt x="50" y="20"/>
                    </a:lnTo>
                    <a:lnTo>
                      <a:pt x="34" y="33"/>
                    </a:lnTo>
                    <a:lnTo>
                      <a:pt x="20" y="50"/>
                    </a:lnTo>
                    <a:lnTo>
                      <a:pt x="14" y="59"/>
                    </a:lnTo>
                    <a:lnTo>
                      <a:pt x="9" y="70"/>
                    </a:lnTo>
                    <a:lnTo>
                      <a:pt x="5" y="79"/>
                    </a:lnTo>
                    <a:lnTo>
                      <a:pt x="2" y="92"/>
                    </a:lnTo>
                    <a:lnTo>
                      <a:pt x="0" y="102"/>
                    </a:lnTo>
                    <a:lnTo>
                      <a:pt x="0" y="113"/>
                    </a:lnTo>
                    <a:lnTo>
                      <a:pt x="0" y="113"/>
                    </a:lnTo>
                    <a:lnTo>
                      <a:pt x="0" y="125"/>
                    </a:lnTo>
                    <a:lnTo>
                      <a:pt x="2" y="136"/>
                    </a:lnTo>
                    <a:lnTo>
                      <a:pt x="5" y="147"/>
                    </a:lnTo>
                    <a:lnTo>
                      <a:pt x="9" y="158"/>
                    </a:lnTo>
                    <a:lnTo>
                      <a:pt x="14" y="168"/>
                    </a:lnTo>
                    <a:lnTo>
                      <a:pt x="20" y="177"/>
                    </a:lnTo>
                    <a:lnTo>
                      <a:pt x="34" y="195"/>
                    </a:lnTo>
                    <a:lnTo>
                      <a:pt x="50" y="208"/>
                    </a:lnTo>
                    <a:lnTo>
                      <a:pt x="59" y="215"/>
                    </a:lnTo>
                    <a:lnTo>
                      <a:pt x="70" y="218"/>
                    </a:lnTo>
                    <a:lnTo>
                      <a:pt x="80" y="222"/>
                    </a:lnTo>
                    <a:lnTo>
                      <a:pt x="91" y="226"/>
                    </a:lnTo>
                    <a:lnTo>
                      <a:pt x="102" y="227"/>
                    </a:lnTo>
                    <a:lnTo>
                      <a:pt x="114" y="227"/>
                    </a:lnTo>
                    <a:lnTo>
                      <a:pt x="114" y="227"/>
                    </a:lnTo>
                    <a:lnTo>
                      <a:pt x="125" y="227"/>
                    </a:lnTo>
                    <a:lnTo>
                      <a:pt x="138" y="226"/>
                    </a:lnTo>
                    <a:lnTo>
                      <a:pt x="148" y="222"/>
                    </a:lnTo>
                    <a:lnTo>
                      <a:pt x="159" y="218"/>
                    </a:lnTo>
                    <a:lnTo>
                      <a:pt x="168" y="215"/>
                    </a:lnTo>
                    <a:lnTo>
                      <a:pt x="177" y="208"/>
                    </a:lnTo>
                    <a:lnTo>
                      <a:pt x="195" y="195"/>
                    </a:lnTo>
                    <a:lnTo>
                      <a:pt x="209" y="177"/>
                    </a:lnTo>
                    <a:lnTo>
                      <a:pt x="214" y="168"/>
                    </a:lnTo>
                    <a:lnTo>
                      <a:pt x="218" y="158"/>
                    </a:lnTo>
                    <a:lnTo>
                      <a:pt x="223" y="147"/>
                    </a:lnTo>
                    <a:lnTo>
                      <a:pt x="225" y="136"/>
                    </a:lnTo>
                    <a:lnTo>
                      <a:pt x="227" y="125"/>
                    </a:lnTo>
                    <a:lnTo>
                      <a:pt x="229" y="113"/>
                    </a:lnTo>
                    <a:lnTo>
                      <a:pt x="229" y="113"/>
                    </a:lnTo>
                    <a:lnTo>
                      <a:pt x="227" y="102"/>
                    </a:lnTo>
                    <a:lnTo>
                      <a:pt x="225" y="92"/>
                    </a:lnTo>
                    <a:lnTo>
                      <a:pt x="223" y="79"/>
                    </a:lnTo>
                    <a:lnTo>
                      <a:pt x="218" y="70"/>
                    </a:lnTo>
                    <a:lnTo>
                      <a:pt x="214" y="59"/>
                    </a:lnTo>
                    <a:lnTo>
                      <a:pt x="209" y="50"/>
                    </a:lnTo>
                    <a:lnTo>
                      <a:pt x="195" y="33"/>
                    </a:lnTo>
                    <a:lnTo>
                      <a:pt x="177" y="20"/>
                    </a:lnTo>
                    <a:lnTo>
                      <a:pt x="168" y="13"/>
                    </a:lnTo>
                    <a:lnTo>
                      <a:pt x="159" y="9"/>
                    </a:lnTo>
                    <a:lnTo>
                      <a:pt x="148" y="4"/>
                    </a:lnTo>
                    <a:lnTo>
                      <a:pt x="138" y="2"/>
                    </a:lnTo>
                    <a:lnTo>
                      <a:pt x="125" y="0"/>
                    </a:lnTo>
                    <a:lnTo>
                      <a:pt x="114" y="0"/>
                    </a:lnTo>
                    <a:lnTo>
                      <a:pt x="114" y="0"/>
                    </a:lnTo>
                    <a:close/>
                    <a:moveTo>
                      <a:pt x="114" y="213"/>
                    </a:moveTo>
                    <a:lnTo>
                      <a:pt x="114" y="213"/>
                    </a:lnTo>
                    <a:lnTo>
                      <a:pt x="95" y="209"/>
                    </a:lnTo>
                    <a:lnTo>
                      <a:pt x="75" y="204"/>
                    </a:lnTo>
                    <a:lnTo>
                      <a:pt x="59" y="195"/>
                    </a:lnTo>
                    <a:lnTo>
                      <a:pt x="45" y="183"/>
                    </a:lnTo>
                    <a:lnTo>
                      <a:pt x="32" y="168"/>
                    </a:lnTo>
                    <a:lnTo>
                      <a:pt x="23" y="152"/>
                    </a:lnTo>
                    <a:lnTo>
                      <a:pt x="18" y="134"/>
                    </a:lnTo>
                    <a:lnTo>
                      <a:pt x="16" y="113"/>
                    </a:lnTo>
                    <a:lnTo>
                      <a:pt x="16" y="113"/>
                    </a:lnTo>
                    <a:lnTo>
                      <a:pt x="18" y="93"/>
                    </a:lnTo>
                    <a:lnTo>
                      <a:pt x="23" y="75"/>
                    </a:lnTo>
                    <a:lnTo>
                      <a:pt x="32" y="59"/>
                    </a:lnTo>
                    <a:lnTo>
                      <a:pt x="45" y="43"/>
                    </a:lnTo>
                    <a:lnTo>
                      <a:pt x="59" y="33"/>
                    </a:lnTo>
                    <a:lnTo>
                      <a:pt x="75" y="24"/>
                    </a:lnTo>
                    <a:lnTo>
                      <a:pt x="95" y="16"/>
                    </a:lnTo>
                    <a:lnTo>
                      <a:pt x="114" y="15"/>
                    </a:lnTo>
                    <a:lnTo>
                      <a:pt x="114" y="15"/>
                    </a:lnTo>
                    <a:lnTo>
                      <a:pt x="134" y="16"/>
                    </a:lnTo>
                    <a:lnTo>
                      <a:pt x="152" y="24"/>
                    </a:lnTo>
                    <a:lnTo>
                      <a:pt x="170" y="33"/>
                    </a:lnTo>
                    <a:lnTo>
                      <a:pt x="184" y="43"/>
                    </a:lnTo>
                    <a:lnTo>
                      <a:pt x="195" y="59"/>
                    </a:lnTo>
                    <a:lnTo>
                      <a:pt x="204" y="75"/>
                    </a:lnTo>
                    <a:lnTo>
                      <a:pt x="211" y="93"/>
                    </a:lnTo>
                    <a:lnTo>
                      <a:pt x="213" y="113"/>
                    </a:lnTo>
                    <a:lnTo>
                      <a:pt x="213" y="113"/>
                    </a:lnTo>
                    <a:lnTo>
                      <a:pt x="211" y="134"/>
                    </a:lnTo>
                    <a:lnTo>
                      <a:pt x="204" y="152"/>
                    </a:lnTo>
                    <a:lnTo>
                      <a:pt x="195" y="168"/>
                    </a:lnTo>
                    <a:lnTo>
                      <a:pt x="184" y="183"/>
                    </a:lnTo>
                    <a:lnTo>
                      <a:pt x="170" y="195"/>
                    </a:lnTo>
                    <a:lnTo>
                      <a:pt x="152" y="204"/>
                    </a:lnTo>
                    <a:lnTo>
                      <a:pt x="134" y="209"/>
                    </a:lnTo>
                    <a:lnTo>
                      <a:pt x="114" y="213"/>
                    </a:lnTo>
                    <a:lnTo>
                      <a:pt x="114" y="213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ko-KR" altLang="en-US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44" name="Freeform 165"/>
              <p:cNvSpPr>
                <a:spLocks noEditPoints="1"/>
              </p:cNvSpPr>
              <p:nvPr/>
            </p:nvSpPr>
            <p:spPr bwMode="auto">
              <a:xfrm>
                <a:off x="7407300" y="5402382"/>
                <a:ext cx="371318" cy="366678"/>
              </a:xfrm>
              <a:custGeom>
                <a:avLst/>
                <a:gdLst>
                  <a:gd name="T0" fmla="*/ 80 w 159"/>
                  <a:gd name="T1" fmla="*/ 0 h 159"/>
                  <a:gd name="T2" fmla="*/ 48 w 159"/>
                  <a:gd name="T3" fmla="*/ 7 h 159"/>
                  <a:gd name="T4" fmla="*/ 23 w 159"/>
                  <a:gd name="T5" fmla="*/ 24 h 159"/>
                  <a:gd name="T6" fmla="*/ 7 w 159"/>
                  <a:gd name="T7" fmla="*/ 49 h 159"/>
                  <a:gd name="T8" fmla="*/ 0 w 159"/>
                  <a:gd name="T9" fmla="*/ 79 h 159"/>
                  <a:gd name="T10" fmla="*/ 2 w 159"/>
                  <a:gd name="T11" fmla="*/ 95 h 159"/>
                  <a:gd name="T12" fmla="*/ 14 w 159"/>
                  <a:gd name="T13" fmla="*/ 124 h 159"/>
                  <a:gd name="T14" fmla="*/ 36 w 159"/>
                  <a:gd name="T15" fmla="*/ 145 h 159"/>
                  <a:gd name="T16" fmla="*/ 64 w 159"/>
                  <a:gd name="T17" fmla="*/ 158 h 159"/>
                  <a:gd name="T18" fmla="*/ 80 w 159"/>
                  <a:gd name="T19" fmla="*/ 159 h 159"/>
                  <a:gd name="T20" fmla="*/ 111 w 159"/>
                  <a:gd name="T21" fmla="*/ 152 h 159"/>
                  <a:gd name="T22" fmla="*/ 136 w 159"/>
                  <a:gd name="T23" fmla="*/ 136 h 159"/>
                  <a:gd name="T24" fmla="*/ 152 w 159"/>
                  <a:gd name="T25" fmla="*/ 111 h 159"/>
                  <a:gd name="T26" fmla="*/ 159 w 159"/>
                  <a:gd name="T27" fmla="*/ 79 h 159"/>
                  <a:gd name="T28" fmla="*/ 157 w 159"/>
                  <a:gd name="T29" fmla="*/ 65 h 159"/>
                  <a:gd name="T30" fmla="*/ 145 w 159"/>
                  <a:gd name="T31" fmla="*/ 36 h 159"/>
                  <a:gd name="T32" fmla="*/ 123 w 159"/>
                  <a:gd name="T33" fmla="*/ 15 h 159"/>
                  <a:gd name="T34" fmla="*/ 96 w 159"/>
                  <a:gd name="T35" fmla="*/ 2 h 159"/>
                  <a:gd name="T36" fmla="*/ 80 w 159"/>
                  <a:gd name="T37" fmla="*/ 0 h 159"/>
                  <a:gd name="T38" fmla="*/ 80 w 159"/>
                  <a:gd name="T39" fmla="*/ 149 h 159"/>
                  <a:gd name="T40" fmla="*/ 54 w 159"/>
                  <a:gd name="T41" fmla="*/ 143 h 159"/>
                  <a:gd name="T42" fmla="*/ 32 w 159"/>
                  <a:gd name="T43" fmla="*/ 127 h 159"/>
                  <a:gd name="T44" fmla="*/ 18 w 159"/>
                  <a:gd name="T45" fmla="*/ 106 h 159"/>
                  <a:gd name="T46" fmla="*/ 12 w 159"/>
                  <a:gd name="T47" fmla="*/ 79 h 159"/>
                  <a:gd name="T48" fmla="*/ 12 w 159"/>
                  <a:gd name="T49" fmla="*/ 66 h 159"/>
                  <a:gd name="T50" fmla="*/ 23 w 159"/>
                  <a:gd name="T51" fmla="*/ 41 h 159"/>
                  <a:gd name="T52" fmla="*/ 41 w 159"/>
                  <a:gd name="T53" fmla="*/ 24 h 159"/>
                  <a:gd name="T54" fmla="*/ 66 w 159"/>
                  <a:gd name="T55" fmla="*/ 13 h 159"/>
                  <a:gd name="T56" fmla="*/ 80 w 159"/>
                  <a:gd name="T57" fmla="*/ 11 h 159"/>
                  <a:gd name="T58" fmla="*/ 107 w 159"/>
                  <a:gd name="T59" fmla="*/ 16 h 159"/>
                  <a:gd name="T60" fmla="*/ 129 w 159"/>
                  <a:gd name="T61" fmla="*/ 31 h 159"/>
                  <a:gd name="T62" fmla="*/ 143 w 159"/>
                  <a:gd name="T63" fmla="*/ 54 h 159"/>
                  <a:gd name="T64" fmla="*/ 148 w 159"/>
                  <a:gd name="T65" fmla="*/ 79 h 159"/>
                  <a:gd name="T66" fmla="*/ 146 w 159"/>
                  <a:gd name="T67" fmla="*/ 93 h 159"/>
                  <a:gd name="T68" fmla="*/ 136 w 159"/>
                  <a:gd name="T69" fmla="*/ 118 h 159"/>
                  <a:gd name="T70" fmla="*/ 118 w 159"/>
                  <a:gd name="T71" fmla="*/ 136 h 159"/>
                  <a:gd name="T72" fmla="*/ 93 w 159"/>
                  <a:gd name="T73" fmla="*/ 147 h 159"/>
                  <a:gd name="T74" fmla="*/ 80 w 159"/>
                  <a:gd name="T75" fmla="*/ 149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59" h="159">
                    <a:moveTo>
                      <a:pt x="80" y="0"/>
                    </a:moveTo>
                    <a:lnTo>
                      <a:pt x="80" y="0"/>
                    </a:lnTo>
                    <a:lnTo>
                      <a:pt x="64" y="2"/>
                    </a:lnTo>
                    <a:lnTo>
                      <a:pt x="48" y="7"/>
                    </a:lnTo>
                    <a:lnTo>
                      <a:pt x="36" y="15"/>
                    </a:lnTo>
                    <a:lnTo>
                      <a:pt x="23" y="24"/>
                    </a:lnTo>
                    <a:lnTo>
                      <a:pt x="14" y="36"/>
                    </a:lnTo>
                    <a:lnTo>
                      <a:pt x="7" y="49"/>
                    </a:lnTo>
                    <a:lnTo>
                      <a:pt x="2" y="65"/>
                    </a:lnTo>
                    <a:lnTo>
                      <a:pt x="0" y="79"/>
                    </a:lnTo>
                    <a:lnTo>
                      <a:pt x="0" y="79"/>
                    </a:lnTo>
                    <a:lnTo>
                      <a:pt x="2" y="95"/>
                    </a:lnTo>
                    <a:lnTo>
                      <a:pt x="7" y="111"/>
                    </a:lnTo>
                    <a:lnTo>
                      <a:pt x="14" y="124"/>
                    </a:lnTo>
                    <a:lnTo>
                      <a:pt x="23" y="136"/>
                    </a:lnTo>
                    <a:lnTo>
                      <a:pt x="36" y="145"/>
                    </a:lnTo>
                    <a:lnTo>
                      <a:pt x="48" y="152"/>
                    </a:lnTo>
                    <a:lnTo>
                      <a:pt x="64" y="158"/>
                    </a:lnTo>
                    <a:lnTo>
                      <a:pt x="80" y="159"/>
                    </a:lnTo>
                    <a:lnTo>
                      <a:pt x="80" y="159"/>
                    </a:lnTo>
                    <a:lnTo>
                      <a:pt x="96" y="158"/>
                    </a:lnTo>
                    <a:lnTo>
                      <a:pt x="111" y="152"/>
                    </a:lnTo>
                    <a:lnTo>
                      <a:pt x="123" y="145"/>
                    </a:lnTo>
                    <a:lnTo>
                      <a:pt x="136" y="136"/>
                    </a:lnTo>
                    <a:lnTo>
                      <a:pt x="145" y="124"/>
                    </a:lnTo>
                    <a:lnTo>
                      <a:pt x="152" y="111"/>
                    </a:lnTo>
                    <a:lnTo>
                      <a:pt x="157" y="95"/>
                    </a:lnTo>
                    <a:lnTo>
                      <a:pt x="159" y="79"/>
                    </a:lnTo>
                    <a:lnTo>
                      <a:pt x="159" y="79"/>
                    </a:lnTo>
                    <a:lnTo>
                      <a:pt x="157" y="65"/>
                    </a:lnTo>
                    <a:lnTo>
                      <a:pt x="152" y="49"/>
                    </a:lnTo>
                    <a:lnTo>
                      <a:pt x="145" y="36"/>
                    </a:lnTo>
                    <a:lnTo>
                      <a:pt x="136" y="24"/>
                    </a:lnTo>
                    <a:lnTo>
                      <a:pt x="123" y="15"/>
                    </a:lnTo>
                    <a:lnTo>
                      <a:pt x="111" y="7"/>
                    </a:lnTo>
                    <a:lnTo>
                      <a:pt x="96" y="2"/>
                    </a:lnTo>
                    <a:lnTo>
                      <a:pt x="80" y="0"/>
                    </a:lnTo>
                    <a:lnTo>
                      <a:pt x="80" y="0"/>
                    </a:lnTo>
                    <a:close/>
                    <a:moveTo>
                      <a:pt x="80" y="149"/>
                    </a:moveTo>
                    <a:lnTo>
                      <a:pt x="80" y="149"/>
                    </a:lnTo>
                    <a:lnTo>
                      <a:pt x="66" y="147"/>
                    </a:lnTo>
                    <a:lnTo>
                      <a:pt x="54" y="143"/>
                    </a:lnTo>
                    <a:lnTo>
                      <a:pt x="41" y="136"/>
                    </a:lnTo>
                    <a:lnTo>
                      <a:pt x="32" y="127"/>
                    </a:lnTo>
                    <a:lnTo>
                      <a:pt x="23" y="118"/>
                    </a:lnTo>
                    <a:lnTo>
                      <a:pt x="18" y="106"/>
                    </a:lnTo>
                    <a:lnTo>
                      <a:pt x="12" y="93"/>
                    </a:lnTo>
                    <a:lnTo>
                      <a:pt x="12" y="79"/>
                    </a:lnTo>
                    <a:lnTo>
                      <a:pt x="12" y="79"/>
                    </a:lnTo>
                    <a:lnTo>
                      <a:pt x="12" y="66"/>
                    </a:lnTo>
                    <a:lnTo>
                      <a:pt x="18" y="54"/>
                    </a:lnTo>
                    <a:lnTo>
                      <a:pt x="23" y="41"/>
                    </a:lnTo>
                    <a:lnTo>
                      <a:pt x="32" y="31"/>
                    </a:lnTo>
                    <a:lnTo>
                      <a:pt x="41" y="24"/>
                    </a:lnTo>
                    <a:lnTo>
                      <a:pt x="54" y="16"/>
                    </a:lnTo>
                    <a:lnTo>
                      <a:pt x="66" y="13"/>
                    </a:lnTo>
                    <a:lnTo>
                      <a:pt x="80" y="11"/>
                    </a:lnTo>
                    <a:lnTo>
                      <a:pt x="80" y="11"/>
                    </a:lnTo>
                    <a:lnTo>
                      <a:pt x="93" y="13"/>
                    </a:lnTo>
                    <a:lnTo>
                      <a:pt x="107" y="16"/>
                    </a:lnTo>
                    <a:lnTo>
                      <a:pt x="118" y="24"/>
                    </a:lnTo>
                    <a:lnTo>
                      <a:pt x="129" y="31"/>
                    </a:lnTo>
                    <a:lnTo>
                      <a:pt x="136" y="41"/>
                    </a:lnTo>
                    <a:lnTo>
                      <a:pt x="143" y="54"/>
                    </a:lnTo>
                    <a:lnTo>
                      <a:pt x="146" y="66"/>
                    </a:lnTo>
                    <a:lnTo>
                      <a:pt x="148" y="79"/>
                    </a:lnTo>
                    <a:lnTo>
                      <a:pt x="148" y="79"/>
                    </a:lnTo>
                    <a:lnTo>
                      <a:pt x="146" y="93"/>
                    </a:lnTo>
                    <a:lnTo>
                      <a:pt x="143" y="106"/>
                    </a:lnTo>
                    <a:lnTo>
                      <a:pt x="136" y="118"/>
                    </a:lnTo>
                    <a:lnTo>
                      <a:pt x="129" y="127"/>
                    </a:lnTo>
                    <a:lnTo>
                      <a:pt x="118" y="136"/>
                    </a:lnTo>
                    <a:lnTo>
                      <a:pt x="107" y="143"/>
                    </a:lnTo>
                    <a:lnTo>
                      <a:pt x="93" y="147"/>
                    </a:lnTo>
                    <a:lnTo>
                      <a:pt x="80" y="149"/>
                    </a:lnTo>
                    <a:lnTo>
                      <a:pt x="80" y="149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ko-KR" altLang="en-US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45" name="Freeform 166"/>
              <p:cNvSpPr>
                <a:spLocks noEditPoints="1"/>
              </p:cNvSpPr>
              <p:nvPr/>
            </p:nvSpPr>
            <p:spPr bwMode="auto">
              <a:xfrm>
                <a:off x="7476923" y="5462722"/>
                <a:ext cx="241357" cy="241357"/>
              </a:xfrm>
              <a:custGeom>
                <a:avLst/>
                <a:gdLst>
                  <a:gd name="T0" fmla="*/ 51 w 103"/>
                  <a:gd name="T1" fmla="*/ 0 h 104"/>
                  <a:gd name="T2" fmla="*/ 30 w 103"/>
                  <a:gd name="T3" fmla="*/ 5 h 104"/>
                  <a:gd name="T4" fmla="*/ 14 w 103"/>
                  <a:gd name="T5" fmla="*/ 16 h 104"/>
                  <a:gd name="T6" fmla="*/ 3 w 103"/>
                  <a:gd name="T7" fmla="*/ 32 h 104"/>
                  <a:gd name="T8" fmla="*/ 0 w 103"/>
                  <a:gd name="T9" fmla="*/ 52 h 104"/>
                  <a:gd name="T10" fmla="*/ 0 w 103"/>
                  <a:gd name="T11" fmla="*/ 63 h 104"/>
                  <a:gd name="T12" fmla="*/ 8 w 103"/>
                  <a:gd name="T13" fmla="*/ 82 h 104"/>
                  <a:gd name="T14" fmla="*/ 21 w 103"/>
                  <a:gd name="T15" fmla="*/ 97 h 104"/>
                  <a:gd name="T16" fmla="*/ 41 w 103"/>
                  <a:gd name="T17" fmla="*/ 104 h 104"/>
                  <a:gd name="T18" fmla="*/ 51 w 103"/>
                  <a:gd name="T19" fmla="*/ 104 h 104"/>
                  <a:gd name="T20" fmla="*/ 71 w 103"/>
                  <a:gd name="T21" fmla="*/ 100 h 104"/>
                  <a:gd name="T22" fmla="*/ 87 w 103"/>
                  <a:gd name="T23" fmla="*/ 90 h 104"/>
                  <a:gd name="T24" fmla="*/ 98 w 103"/>
                  <a:gd name="T25" fmla="*/ 73 h 104"/>
                  <a:gd name="T26" fmla="*/ 103 w 103"/>
                  <a:gd name="T27" fmla="*/ 52 h 104"/>
                  <a:gd name="T28" fmla="*/ 101 w 103"/>
                  <a:gd name="T29" fmla="*/ 43 h 104"/>
                  <a:gd name="T30" fmla="*/ 94 w 103"/>
                  <a:gd name="T31" fmla="*/ 23 h 104"/>
                  <a:gd name="T32" fmla="*/ 80 w 103"/>
                  <a:gd name="T33" fmla="*/ 9 h 104"/>
                  <a:gd name="T34" fmla="*/ 62 w 103"/>
                  <a:gd name="T35" fmla="*/ 2 h 104"/>
                  <a:gd name="T36" fmla="*/ 51 w 103"/>
                  <a:gd name="T37" fmla="*/ 0 h 104"/>
                  <a:gd name="T38" fmla="*/ 51 w 103"/>
                  <a:gd name="T39" fmla="*/ 98 h 104"/>
                  <a:gd name="T40" fmla="*/ 33 w 103"/>
                  <a:gd name="T41" fmla="*/ 95 h 104"/>
                  <a:gd name="T42" fmla="*/ 19 w 103"/>
                  <a:gd name="T43" fmla="*/ 84 h 104"/>
                  <a:gd name="T44" fmla="*/ 10 w 103"/>
                  <a:gd name="T45" fmla="*/ 70 h 104"/>
                  <a:gd name="T46" fmla="*/ 7 w 103"/>
                  <a:gd name="T47" fmla="*/ 52 h 104"/>
                  <a:gd name="T48" fmla="*/ 7 w 103"/>
                  <a:gd name="T49" fmla="*/ 43 h 104"/>
                  <a:gd name="T50" fmla="*/ 14 w 103"/>
                  <a:gd name="T51" fmla="*/ 27 h 104"/>
                  <a:gd name="T52" fmla="*/ 26 w 103"/>
                  <a:gd name="T53" fmla="*/ 16 h 104"/>
                  <a:gd name="T54" fmla="*/ 42 w 103"/>
                  <a:gd name="T55" fmla="*/ 9 h 104"/>
                  <a:gd name="T56" fmla="*/ 51 w 103"/>
                  <a:gd name="T57" fmla="*/ 7 h 104"/>
                  <a:gd name="T58" fmla="*/ 67 w 103"/>
                  <a:gd name="T59" fmla="*/ 11 h 104"/>
                  <a:gd name="T60" fmla="*/ 82 w 103"/>
                  <a:gd name="T61" fmla="*/ 22 h 104"/>
                  <a:gd name="T62" fmla="*/ 92 w 103"/>
                  <a:gd name="T63" fmla="*/ 36 h 104"/>
                  <a:gd name="T64" fmla="*/ 96 w 103"/>
                  <a:gd name="T65" fmla="*/ 52 h 104"/>
                  <a:gd name="T66" fmla="*/ 94 w 103"/>
                  <a:gd name="T67" fmla="*/ 61 h 104"/>
                  <a:gd name="T68" fmla="*/ 89 w 103"/>
                  <a:gd name="T69" fmla="*/ 77 h 104"/>
                  <a:gd name="T70" fmla="*/ 76 w 103"/>
                  <a:gd name="T71" fmla="*/ 90 h 104"/>
                  <a:gd name="T72" fmla="*/ 60 w 103"/>
                  <a:gd name="T73" fmla="*/ 97 h 104"/>
                  <a:gd name="T74" fmla="*/ 51 w 103"/>
                  <a:gd name="T75" fmla="*/ 98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03" h="104">
                    <a:moveTo>
                      <a:pt x="51" y="0"/>
                    </a:moveTo>
                    <a:lnTo>
                      <a:pt x="51" y="0"/>
                    </a:lnTo>
                    <a:lnTo>
                      <a:pt x="41" y="2"/>
                    </a:lnTo>
                    <a:lnTo>
                      <a:pt x="30" y="5"/>
                    </a:lnTo>
                    <a:lnTo>
                      <a:pt x="21" y="9"/>
                    </a:lnTo>
                    <a:lnTo>
                      <a:pt x="14" y="16"/>
                    </a:lnTo>
                    <a:lnTo>
                      <a:pt x="8" y="23"/>
                    </a:lnTo>
                    <a:lnTo>
                      <a:pt x="3" y="32"/>
                    </a:lnTo>
                    <a:lnTo>
                      <a:pt x="0" y="43"/>
                    </a:lnTo>
                    <a:lnTo>
                      <a:pt x="0" y="52"/>
                    </a:lnTo>
                    <a:lnTo>
                      <a:pt x="0" y="52"/>
                    </a:lnTo>
                    <a:lnTo>
                      <a:pt x="0" y="63"/>
                    </a:lnTo>
                    <a:lnTo>
                      <a:pt x="3" y="73"/>
                    </a:lnTo>
                    <a:lnTo>
                      <a:pt x="8" y="82"/>
                    </a:lnTo>
                    <a:lnTo>
                      <a:pt x="14" y="90"/>
                    </a:lnTo>
                    <a:lnTo>
                      <a:pt x="21" y="97"/>
                    </a:lnTo>
                    <a:lnTo>
                      <a:pt x="30" y="100"/>
                    </a:lnTo>
                    <a:lnTo>
                      <a:pt x="41" y="104"/>
                    </a:lnTo>
                    <a:lnTo>
                      <a:pt x="51" y="104"/>
                    </a:lnTo>
                    <a:lnTo>
                      <a:pt x="51" y="104"/>
                    </a:lnTo>
                    <a:lnTo>
                      <a:pt x="62" y="104"/>
                    </a:lnTo>
                    <a:lnTo>
                      <a:pt x="71" y="100"/>
                    </a:lnTo>
                    <a:lnTo>
                      <a:pt x="80" y="97"/>
                    </a:lnTo>
                    <a:lnTo>
                      <a:pt x="87" y="90"/>
                    </a:lnTo>
                    <a:lnTo>
                      <a:pt x="94" y="82"/>
                    </a:lnTo>
                    <a:lnTo>
                      <a:pt x="98" y="73"/>
                    </a:lnTo>
                    <a:lnTo>
                      <a:pt x="101" y="63"/>
                    </a:lnTo>
                    <a:lnTo>
                      <a:pt x="103" y="52"/>
                    </a:lnTo>
                    <a:lnTo>
                      <a:pt x="103" y="52"/>
                    </a:lnTo>
                    <a:lnTo>
                      <a:pt x="101" y="43"/>
                    </a:lnTo>
                    <a:lnTo>
                      <a:pt x="98" y="32"/>
                    </a:lnTo>
                    <a:lnTo>
                      <a:pt x="94" y="23"/>
                    </a:lnTo>
                    <a:lnTo>
                      <a:pt x="87" y="16"/>
                    </a:lnTo>
                    <a:lnTo>
                      <a:pt x="80" y="9"/>
                    </a:lnTo>
                    <a:lnTo>
                      <a:pt x="71" y="5"/>
                    </a:lnTo>
                    <a:lnTo>
                      <a:pt x="62" y="2"/>
                    </a:lnTo>
                    <a:lnTo>
                      <a:pt x="51" y="0"/>
                    </a:lnTo>
                    <a:lnTo>
                      <a:pt x="51" y="0"/>
                    </a:lnTo>
                    <a:close/>
                    <a:moveTo>
                      <a:pt x="51" y="98"/>
                    </a:moveTo>
                    <a:lnTo>
                      <a:pt x="51" y="98"/>
                    </a:lnTo>
                    <a:lnTo>
                      <a:pt x="42" y="97"/>
                    </a:lnTo>
                    <a:lnTo>
                      <a:pt x="33" y="95"/>
                    </a:lnTo>
                    <a:lnTo>
                      <a:pt x="26" y="90"/>
                    </a:lnTo>
                    <a:lnTo>
                      <a:pt x="19" y="84"/>
                    </a:lnTo>
                    <a:lnTo>
                      <a:pt x="14" y="77"/>
                    </a:lnTo>
                    <a:lnTo>
                      <a:pt x="10" y="70"/>
                    </a:lnTo>
                    <a:lnTo>
                      <a:pt x="7" y="61"/>
                    </a:lnTo>
                    <a:lnTo>
                      <a:pt x="7" y="52"/>
                    </a:lnTo>
                    <a:lnTo>
                      <a:pt x="7" y="52"/>
                    </a:lnTo>
                    <a:lnTo>
                      <a:pt x="7" y="43"/>
                    </a:lnTo>
                    <a:lnTo>
                      <a:pt x="10" y="36"/>
                    </a:lnTo>
                    <a:lnTo>
                      <a:pt x="14" y="27"/>
                    </a:lnTo>
                    <a:lnTo>
                      <a:pt x="19" y="22"/>
                    </a:lnTo>
                    <a:lnTo>
                      <a:pt x="26" y="16"/>
                    </a:lnTo>
                    <a:lnTo>
                      <a:pt x="33" y="11"/>
                    </a:lnTo>
                    <a:lnTo>
                      <a:pt x="42" y="9"/>
                    </a:lnTo>
                    <a:lnTo>
                      <a:pt x="51" y="7"/>
                    </a:lnTo>
                    <a:lnTo>
                      <a:pt x="51" y="7"/>
                    </a:lnTo>
                    <a:lnTo>
                      <a:pt x="60" y="9"/>
                    </a:lnTo>
                    <a:lnTo>
                      <a:pt x="67" y="11"/>
                    </a:lnTo>
                    <a:lnTo>
                      <a:pt x="76" y="16"/>
                    </a:lnTo>
                    <a:lnTo>
                      <a:pt x="82" y="22"/>
                    </a:lnTo>
                    <a:lnTo>
                      <a:pt x="89" y="27"/>
                    </a:lnTo>
                    <a:lnTo>
                      <a:pt x="92" y="36"/>
                    </a:lnTo>
                    <a:lnTo>
                      <a:pt x="94" y="43"/>
                    </a:lnTo>
                    <a:lnTo>
                      <a:pt x="96" y="52"/>
                    </a:lnTo>
                    <a:lnTo>
                      <a:pt x="96" y="52"/>
                    </a:lnTo>
                    <a:lnTo>
                      <a:pt x="94" y="61"/>
                    </a:lnTo>
                    <a:lnTo>
                      <a:pt x="92" y="70"/>
                    </a:lnTo>
                    <a:lnTo>
                      <a:pt x="89" y="77"/>
                    </a:lnTo>
                    <a:lnTo>
                      <a:pt x="82" y="84"/>
                    </a:lnTo>
                    <a:lnTo>
                      <a:pt x="76" y="90"/>
                    </a:lnTo>
                    <a:lnTo>
                      <a:pt x="67" y="95"/>
                    </a:lnTo>
                    <a:lnTo>
                      <a:pt x="60" y="97"/>
                    </a:lnTo>
                    <a:lnTo>
                      <a:pt x="51" y="98"/>
                    </a:lnTo>
                    <a:lnTo>
                      <a:pt x="51" y="9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ko-KR" altLang="en-US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46" name="Freeform 167"/>
              <p:cNvSpPr>
                <a:spLocks/>
              </p:cNvSpPr>
              <p:nvPr/>
            </p:nvSpPr>
            <p:spPr bwMode="auto">
              <a:xfrm>
                <a:off x="7541904" y="5527703"/>
                <a:ext cx="106755" cy="111396"/>
              </a:xfrm>
              <a:custGeom>
                <a:avLst/>
                <a:gdLst>
                  <a:gd name="T0" fmla="*/ 23 w 47"/>
                  <a:gd name="T1" fmla="*/ 0 h 46"/>
                  <a:gd name="T2" fmla="*/ 23 w 47"/>
                  <a:gd name="T3" fmla="*/ 0 h 46"/>
                  <a:gd name="T4" fmla="*/ 14 w 47"/>
                  <a:gd name="T5" fmla="*/ 2 h 46"/>
                  <a:gd name="T6" fmla="*/ 5 w 47"/>
                  <a:gd name="T7" fmla="*/ 7 h 46"/>
                  <a:gd name="T8" fmla="*/ 2 w 47"/>
                  <a:gd name="T9" fmla="*/ 14 h 46"/>
                  <a:gd name="T10" fmla="*/ 0 w 47"/>
                  <a:gd name="T11" fmla="*/ 23 h 46"/>
                  <a:gd name="T12" fmla="*/ 0 w 47"/>
                  <a:gd name="T13" fmla="*/ 23 h 46"/>
                  <a:gd name="T14" fmla="*/ 2 w 47"/>
                  <a:gd name="T15" fmla="*/ 34 h 46"/>
                  <a:gd name="T16" fmla="*/ 5 w 47"/>
                  <a:gd name="T17" fmla="*/ 41 h 46"/>
                  <a:gd name="T18" fmla="*/ 14 w 47"/>
                  <a:gd name="T19" fmla="*/ 44 h 46"/>
                  <a:gd name="T20" fmla="*/ 23 w 47"/>
                  <a:gd name="T21" fmla="*/ 46 h 46"/>
                  <a:gd name="T22" fmla="*/ 23 w 47"/>
                  <a:gd name="T23" fmla="*/ 46 h 46"/>
                  <a:gd name="T24" fmla="*/ 32 w 47"/>
                  <a:gd name="T25" fmla="*/ 44 h 46"/>
                  <a:gd name="T26" fmla="*/ 39 w 47"/>
                  <a:gd name="T27" fmla="*/ 41 h 46"/>
                  <a:gd name="T28" fmla="*/ 45 w 47"/>
                  <a:gd name="T29" fmla="*/ 34 h 46"/>
                  <a:gd name="T30" fmla="*/ 47 w 47"/>
                  <a:gd name="T31" fmla="*/ 23 h 46"/>
                  <a:gd name="T32" fmla="*/ 47 w 47"/>
                  <a:gd name="T33" fmla="*/ 23 h 46"/>
                  <a:gd name="T34" fmla="*/ 45 w 47"/>
                  <a:gd name="T35" fmla="*/ 14 h 46"/>
                  <a:gd name="T36" fmla="*/ 39 w 47"/>
                  <a:gd name="T37" fmla="*/ 7 h 46"/>
                  <a:gd name="T38" fmla="*/ 32 w 47"/>
                  <a:gd name="T39" fmla="*/ 2 h 46"/>
                  <a:gd name="T40" fmla="*/ 23 w 47"/>
                  <a:gd name="T41" fmla="*/ 0 h 46"/>
                  <a:gd name="T42" fmla="*/ 23 w 47"/>
                  <a:gd name="T43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7" h="46">
                    <a:moveTo>
                      <a:pt x="23" y="0"/>
                    </a:moveTo>
                    <a:lnTo>
                      <a:pt x="23" y="0"/>
                    </a:lnTo>
                    <a:lnTo>
                      <a:pt x="14" y="2"/>
                    </a:lnTo>
                    <a:lnTo>
                      <a:pt x="5" y="7"/>
                    </a:lnTo>
                    <a:lnTo>
                      <a:pt x="2" y="14"/>
                    </a:lnTo>
                    <a:lnTo>
                      <a:pt x="0" y="23"/>
                    </a:lnTo>
                    <a:lnTo>
                      <a:pt x="0" y="23"/>
                    </a:lnTo>
                    <a:lnTo>
                      <a:pt x="2" y="34"/>
                    </a:lnTo>
                    <a:lnTo>
                      <a:pt x="5" y="41"/>
                    </a:lnTo>
                    <a:lnTo>
                      <a:pt x="14" y="44"/>
                    </a:lnTo>
                    <a:lnTo>
                      <a:pt x="23" y="46"/>
                    </a:lnTo>
                    <a:lnTo>
                      <a:pt x="23" y="46"/>
                    </a:lnTo>
                    <a:lnTo>
                      <a:pt x="32" y="44"/>
                    </a:lnTo>
                    <a:lnTo>
                      <a:pt x="39" y="41"/>
                    </a:lnTo>
                    <a:lnTo>
                      <a:pt x="45" y="34"/>
                    </a:lnTo>
                    <a:lnTo>
                      <a:pt x="47" y="23"/>
                    </a:lnTo>
                    <a:lnTo>
                      <a:pt x="47" y="23"/>
                    </a:lnTo>
                    <a:lnTo>
                      <a:pt x="45" y="14"/>
                    </a:lnTo>
                    <a:lnTo>
                      <a:pt x="39" y="7"/>
                    </a:lnTo>
                    <a:lnTo>
                      <a:pt x="32" y="2"/>
                    </a:lnTo>
                    <a:lnTo>
                      <a:pt x="23" y="0"/>
                    </a:lnTo>
                    <a:lnTo>
                      <a:pt x="23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ko-KR" altLang="en-US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</p:grpSp>
      <p:grpSp>
        <p:nvGrpSpPr>
          <p:cNvPr id="147" name="그룹 146"/>
          <p:cNvGrpSpPr/>
          <p:nvPr/>
        </p:nvGrpSpPr>
        <p:grpSpPr>
          <a:xfrm>
            <a:off x="3919016" y="3978076"/>
            <a:ext cx="2261699" cy="1355445"/>
            <a:chOff x="3919016" y="3978076"/>
            <a:chExt cx="2261699" cy="1355445"/>
          </a:xfrm>
        </p:grpSpPr>
        <p:sp>
          <p:nvSpPr>
            <p:cNvPr id="148" name="자유형 147"/>
            <p:cNvSpPr/>
            <p:nvPr/>
          </p:nvSpPr>
          <p:spPr>
            <a:xfrm rot="16200000">
              <a:off x="4117997" y="3779095"/>
              <a:ext cx="1355445" cy="1753408"/>
            </a:xfrm>
            <a:custGeom>
              <a:avLst/>
              <a:gdLst>
                <a:gd name="connsiteX0" fmla="*/ 1355445 w 1355445"/>
                <a:gd name="connsiteY0" fmla="*/ 454444 h 1753408"/>
                <a:gd name="connsiteX1" fmla="*/ 1355445 w 1355445"/>
                <a:gd name="connsiteY1" fmla="*/ 1753408 h 1753408"/>
                <a:gd name="connsiteX2" fmla="*/ 0 w 1355445"/>
                <a:gd name="connsiteY2" fmla="*/ 1753408 h 1753408"/>
                <a:gd name="connsiteX3" fmla="*/ 0 w 1355445"/>
                <a:gd name="connsiteY3" fmla="*/ 454444 h 1753408"/>
                <a:gd name="connsiteX4" fmla="*/ 225912 w 1355445"/>
                <a:gd name="connsiteY4" fmla="*/ 228533 h 1753408"/>
                <a:gd name="connsiteX5" fmla="*/ 545173 w 1355445"/>
                <a:gd name="connsiteY5" fmla="*/ 228533 h 1753408"/>
                <a:gd name="connsiteX6" fmla="*/ 677722 w 1355445"/>
                <a:gd name="connsiteY6" fmla="*/ 0 h 1753408"/>
                <a:gd name="connsiteX7" fmla="*/ 810270 w 1355445"/>
                <a:gd name="connsiteY7" fmla="*/ 228533 h 1753408"/>
                <a:gd name="connsiteX8" fmla="*/ 1129533 w 1355445"/>
                <a:gd name="connsiteY8" fmla="*/ 228533 h 1753408"/>
                <a:gd name="connsiteX9" fmla="*/ 1355445 w 1355445"/>
                <a:gd name="connsiteY9" fmla="*/ 454444 h 1753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55445" h="1753408">
                  <a:moveTo>
                    <a:pt x="1355445" y="454444"/>
                  </a:moveTo>
                  <a:lnTo>
                    <a:pt x="1355445" y="1753408"/>
                  </a:lnTo>
                  <a:lnTo>
                    <a:pt x="0" y="1753408"/>
                  </a:lnTo>
                  <a:lnTo>
                    <a:pt x="0" y="454444"/>
                  </a:lnTo>
                  <a:cubicBezTo>
                    <a:pt x="0" y="329677"/>
                    <a:pt x="101145" y="228533"/>
                    <a:pt x="225912" y="228533"/>
                  </a:cubicBezTo>
                  <a:lnTo>
                    <a:pt x="545173" y="228533"/>
                  </a:lnTo>
                  <a:lnTo>
                    <a:pt x="677722" y="0"/>
                  </a:lnTo>
                  <a:lnTo>
                    <a:pt x="810270" y="228533"/>
                  </a:lnTo>
                  <a:lnTo>
                    <a:pt x="1129533" y="228533"/>
                  </a:lnTo>
                  <a:cubicBezTo>
                    <a:pt x="1254300" y="228533"/>
                    <a:pt x="1355445" y="329677"/>
                    <a:pt x="1355445" y="45444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49" name="자유형 148"/>
            <p:cNvSpPr/>
            <p:nvPr/>
          </p:nvSpPr>
          <p:spPr>
            <a:xfrm>
              <a:off x="5672423" y="4006555"/>
              <a:ext cx="508292" cy="1293478"/>
            </a:xfrm>
            <a:custGeom>
              <a:avLst/>
              <a:gdLst>
                <a:gd name="connsiteX0" fmla="*/ 0 w 432048"/>
                <a:gd name="connsiteY0" fmla="*/ 0 h 1152128"/>
                <a:gd name="connsiteX1" fmla="*/ 240023 w 432048"/>
                <a:gd name="connsiteY1" fmla="*/ 0 h 1152128"/>
                <a:gd name="connsiteX2" fmla="*/ 432048 w 432048"/>
                <a:gd name="connsiteY2" fmla="*/ 192025 h 1152128"/>
                <a:gd name="connsiteX3" fmla="*/ 432048 w 432048"/>
                <a:gd name="connsiteY3" fmla="*/ 960103 h 1152128"/>
                <a:gd name="connsiteX4" fmla="*/ 240023 w 432048"/>
                <a:gd name="connsiteY4" fmla="*/ 1152128 h 1152128"/>
                <a:gd name="connsiteX5" fmla="*/ 0 w 432048"/>
                <a:gd name="connsiteY5" fmla="*/ 1152128 h 1152128"/>
                <a:gd name="connsiteX6" fmla="*/ 0 w 432048"/>
                <a:gd name="connsiteY6" fmla="*/ 0 h 1152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2048" h="1152128">
                  <a:moveTo>
                    <a:pt x="0" y="0"/>
                  </a:moveTo>
                  <a:lnTo>
                    <a:pt x="240023" y="0"/>
                  </a:lnTo>
                  <a:cubicBezTo>
                    <a:pt x="346075" y="0"/>
                    <a:pt x="432048" y="85973"/>
                    <a:pt x="432048" y="192025"/>
                  </a:cubicBezTo>
                  <a:lnTo>
                    <a:pt x="432048" y="960103"/>
                  </a:lnTo>
                  <a:cubicBezTo>
                    <a:pt x="432048" y="1066155"/>
                    <a:pt x="346075" y="1152128"/>
                    <a:pt x="240023" y="1152128"/>
                  </a:cubicBezTo>
                  <a:lnTo>
                    <a:pt x="0" y="115212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5715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150" name="그룹 149"/>
            <p:cNvGrpSpPr/>
            <p:nvPr/>
          </p:nvGrpSpPr>
          <p:grpSpPr>
            <a:xfrm>
              <a:off x="4638627" y="4387846"/>
              <a:ext cx="619444" cy="534004"/>
              <a:chOff x="7357354" y="2491289"/>
              <a:chExt cx="496030" cy="427612"/>
            </a:xfrm>
          </p:grpSpPr>
          <p:sp>
            <p:nvSpPr>
              <p:cNvPr id="151" name="Freeform 337"/>
              <p:cNvSpPr>
                <a:spLocks/>
              </p:cNvSpPr>
              <p:nvPr/>
            </p:nvSpPr>
            <p:spPr bwMode="auto">
              <a:xfrm>
                <a:off x="7579713" y="2816275"/>
                <a:ext cx="51314" cy="47039"/>
              </a:xfrm>
              <a:custGeom>
                <a:avLst/>
                <a:gdLst>
                  <a:gd name="T0" fmla="*/ 11 w 23"/>
                  <a:gd name="T1" fmla="*/ 0 h 22"/>
                  <a:gd name="T2" fmla="*/ 11 w 23"/>
                  <a:gd name="T3" fmla="*/ 0 h 22"/>
                  <a:gd name="T4" fmla="*/ 7 w 23"/>
                  <a:gd name="T5" fmla="*/ 0 h 22"/>
                  <a:gd name="T6" fmla="*/ 4 w 23"/>
                  <a:gd name="T7" fmla="*/ 2 h 22"/>
                  <a:gd name="T8" fmla="*/ 0 w 23"/>
                  <a:gd name="T9" fmla="*/ 6 h 22"/>
                  <a:gd name="T10" fmla="*/ 0 w 23"/>
                  <a:gd name="T11" fmla="*/ 11 h 22"/>
                  <a:gd name="T12" fmla="*/ 0 w 23"/>
                  <a:gd name="T13" fmla="*/ 11 h 22"/>
                  <a:gd name="T14" fmla="*/ 0 w 23"/>
                  <a:gd name="T15" fmla="*/ 15 h 22"/>
                  <a:gd name="T16" fmla="*/ 4 w 23"/>
                  <a:gd name="T17" fmla="*/ 18 h 22"/>
                  <a:gd name="T18" fmla="*/ 7 w 23"/>
                  <a:gd name="T19" fmla="*/ 22 h 22"/>
                  <a:gd name="T20" fmla="*/ 11 w 23"/>
                  <a:gd name="T21" fmla="*/ 22 h 22"/>
                  <a:gd name="T22" fmla="*/ 11 w 23"/>
                  <a:gd name="T23" fmla="*/ 22 h 22"/>
                  <a:gd name="T24" fmla="*/ 16 w 23"/>
                  <a:gd name="T25" fmla="*/ 22 h 22"/>
                  <a:gd name="T26" fmla="*/ 20 w 23"/>
                  <a:gd name="T27" fmla="*/ 18 h 22"/>
                  <a:gd name="T28" fmla="*/ 21 w 23"/>
                  <a:gd name="T29" fmla="*/ 15 h 22"/>
                  <a:gd name="T30" fmla="*/ 23 w 23"/>
                  <a:gd name="T31" fmla="*/ 11 h 22"/>
                  <a:gd name="T32" fmla="*/ 23 w 23"/>
                  <a:gd name="T33" fmla="*/ 11 h 22"/>
                  <a:gd name="T34" fmla="*/ 21 w 23"/>
                  <a:gd name="T35" fmla="*/ 6 h 22"/>
                  <a:gd name="T36" fmla="*/ 20 w 23"/>
                  <a:gd name="T37" fmla="*/ 2 h 22"/>
                  <a:gd name="T38" fmla="*/ 16 w 23"/>
                  <a:gd name="T39" fmla="*/ 0 h 22"/>
                  <a:gd name="T40" fmla="*/ 11 w 23"/>
                  <a:gd name="T41" fmla="*/ 0 h 22"/>
                  <a:gd name="T42" fmla="*/ 11 w 23"/>
                  <a:gd name="T43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3" h="22">
                    <a:moveTo>
                      <a:pt x="11" y="0"/>
                    </a:moveTo>
                    <a:lnTo>
                      <a:pt x="11" y="0"/>
                    </a:lnTo>
                    <a:lnTo>
                      <a:pt x="7" y="0"/>
                    </a:lnTo>
                    <a:lnTo>
                      <a:pt x="4" y="2"/>
                    </a:lnTo>
                    <a:lnTo>
                      <a:pt x="0" y="6"/>
                    </a:lnTo>
                    <a:lnTo>
                      <a:pt x="0" y="11"/>
                    </a:lnTo>
                    <a:lnTo>
                      <a:pt x="0" y="11"/>
                    </a:lnTo>
                    <a:lnTo>
                      <a:pt x="0" y="15"/>
                    </a:lnTo>
                    <a:lnTo>
                      <a:pt x="4" y="18"/>
                    </a:lnTo>
                    <a:lnTo>
                      <a:pt x="7" y="22"/>
                    </a:lnTo>
                    <a:lnTo>
                      <a:pt x="11" y="22"/>
                    </a:lnTo>
                    <a:lnTo>
                      <a:pt x="11" y="22"/>
                    </a:lnTo>
                    <a:lnTo>
                      <a:pt x="16" y="22"/>
                    </a:lnTo>
                    <a:lnTo>
                      <a:pt x="20" y="18"/>
                    </a:lnTo>
                    <a:lnTo>
                      <a:pt x="21" y="15"/>
                    </a:lnTo>
                    <a:lnTo>
                      <a:pt x="23" y="11"/>
                    </a:lnTo>
                    <a:lnTo>
                      <a:pt x="23" y="11"/>
                    </a:lnTo>
                    <a:lnTo>
                      <a:pt x="21" y="6"/>
                    </a:lnTo>
                    <a:lnTo>
                      <a:pt x="20" y="2"/>
                    </a:lnTo>
                    <a:lnTo>
                      <a:pt x="16" y="0"/>
                    </a:lnTo>
                    <a:lnTo>
                      <a:pt x="11" y="0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ko-KR" altLang="en-US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52" name="Freeform 338"/>
              <p:cNvSpPr>
                <a:spLocks/>
              </p:cNvSpPr>
              <p:nvPr/>
            </p:nvSpPr>
            <p:spPr bwMode="auto">
              <a:xfrm>
                <a:off x="7575438" y="2623851"/>
                <a:ext cx="64143" cy="171045"/>
              </a:xfrm>
              <a:custGeom>
                <a:avLst/>
                <a:gdLst>
                  <a:gd name="T0" fmla="*/ 15 w 31"/>
                  <a:gd name="T1" fmla="*/ 0 h 79"/>
                  <a:gd name="T2" fmla="*/ 15 w 31"/>
                  <a:gd name="T3" fmla="*/ 0 h 79"/>
                  <a:gd name="T4" fmla="*/ 9 w 31"/>
                  <a:gd name="T5" fmla="*/ 2 h 79"/>
                  <a:gd name="T6" fmla="*/ 4 w 31"/>
                  <a:gd name="T7" fmla="*/ 5 h 79"/>
                  <a:gd name="T8" fmla="*/ 0 w 31"/>
                  <a:gd name="T9" fmla="*/ 11 h 79"/>
                  <a:gd name="T10" fmla="*/ 0 w 31"/>
                  <a:gd name="T11" fmla="*/ 16 h 79"/>
                  <a:gd name="T12" fmla="*/ 8 w 31"/>
                  <a:gd name="T13" fmla="*/ 71 h 79"/>
                  <a:gd name="T14" fmla="*/ 8 w 31"/>
                  <a:gd name="T15" fmla="*/ 71 h 79"/>
                  <a:gd name="T16" fmla="*/ 8 w 31"/>
                  <a:gd name="T17" fmla="*/ 75 h 79"/>
                  <a:gd name="T18" fmla="*/ 9 w 31"/>
                  <a:gd name="T19" fmla="*/ 77 h 79"/>
                  <a:gd name="T20" fmla="*/ 13 w 31"/>
                  <a:gd name="T21" fmla="*/ 79 h 79"/>
                  <a:gd name="T22" fmla="*/ 15 w 31"/>
                  <a:gd name="T23" fmla="*/ 79 h 79"/>
                  <a:gd name="T24" fmla="*/ 15 w 31"/>
                  <a:gd name="T25" fmla="*/ 79 h 79"/>
                  <a:gd name="T26" fmla="*/ 18 w 31"/>
                  <a:gd name="T27" fmla="*/ 79 h 79"/>
                  <a:gd name="T28" fmla="*/ 20 w 31"/>
                  <a:gd name="T29" fmla="*/ 77 h 79"/>
                  <a:gd name="T30" fmla="*/ 22 w 31"/>
                  <a:gd name="T31" fmla="*/ 75 h 79"/>
                  <a:gd name="T32" fmla="*/ 22 w 31"/>
                  <a:gd name="T33" fmla="*/ 71 h 79"/>
                  <a:gd name="T34" fmla="*/ 31 w 31"/>
                  <a:gd name="T35" fmla="*/ 16 h 79"/>
                  <a:gd name="T36" fmla="*/ 31 w 31"/>
                  <a:gd name="T37" fmla="*/ 16 h 79"/>
                  <a:gd name="T38" fmla="*/ 29 w 31"/>
                  <a:gd name="T39" fmla="*/ 11 h 79"/>
                  <a:gd name="T40" fmla="*/ 25 w 31"/>
                  <a:gd name="T41" fmla="*/ 5 h 79"/>
                  <a:gd name="T42" fmla="*/ 22 w 31"/>
                  <a:gd name="T43" fmla="*/ 2 h 79"/>
                  <a:gd name="T44" fmla="*/ 15 w 31"/>
                  <a:gd name="T45" fmla="*/ 0 h 79"/>
                  <a:gd name="T46" fmla="*/ 15 w 31"/>
                  <a:gd name="T47" fmla="*/ 0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1" h="79">
                    <a:moveTo>
                      <a:pt x="15" y="0"/>
                    </a:moveTo>
                    <a:lnTo>
                      <a:pt x="15" y="0"/>
                    </a:lnTo>
                    <a:lnTo>
                      <a:pt x="9" y="2"/>
                    </a:lnTo>
                    <a:lnTo>
                      <a:pt x="4" y="5"/>
                    </a:lnTo>
                    <a:lnTo>
                      <a:pt x="0" y="11"/>
                    </a:lnTo>
                    <a:lnTo>
                      <a:pt x="0" y="16"/>
                    </a:lnTo>
                    <a:lnTo>
                      <a:pt x="8" y="71"/>
                    </a:lnTo>
                    <a:lnTo>
                      <a:pt x="8" y="71"/>
                    </a:lnTo>
                    <a:lnTo>
                      <a:pt x="8" y="75"/>
                    </a:lnTo>
                    <a:lnTo>
                      <a:pt x="9" y="77"/>
                    </a:lnTo>
                    <a:lnTo>
                      <a:pt x="13" y="79"/>
                    </a:lnTo>
                    <a:lnTo>
                      <a:pt x="15" y="79"/>
                    </a:lnTo>
                    <a:lnTo>
                      <a:pt x="15" y="79"/>
                    </a:lnTo>
                    <a:lnTo>
                      <a:pt x="18" y="79"/>
                    </a:lnTo>
                    <a:lnTo>
                      <a:pt x="20" y="77"/>
                    </a:lnTo>
                    <a:lnTo>
                      <a:pt x="22" y="75"/>
                    </a:lnTo>
                    <a:lnTo>
                      <a:pt x="22" y="71"/>
                    </a:lnTo>
                    <a:lnTo>
                      <a:pt x="31" y="16"/>
                    </a:lnTo>
                    <a:lnTo>
                      <a:pt x="31" y="16"/>
                    </a:lnTo>
                    <a:lnTo>
                      <a:pt x="29" y="11"/>
                    </a:lnTo>
                    <a:lnTo>
                      <a:pt x="25" y="5"/>
                    </a:lnTo>
                    <a:lnTo>
                      <a:pt x="22" y="2"/>
                    </a:lnTo>
                    <a:lnTo>
                      <a:pt x="15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ko-KR" altLang="en-US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53" name="Freeform 339"/>
              <p:cNvSpPr>
                <a:spLocks noEditPoints="1"/>
              </p:cNvSpPr>
              <p:nvPr/>
            </p:nvSpPr>
            <p:spPr bwMode="auto">
              <a:xfrm>
                <a:off x="7357354" y="2491289"/>
                <a:ext cx="496030" cy="427612"/>
              </a:xfrm>
              <a:custGeom>
                <a:avLst/>
                <a:gdLst>
                  <a:gd name="T0" fmla="*/ 132 w 232"/>
                  <a:gd name="T1" fmla="*/ 9 h 201"/>
                  <a:gd name="T2" fmla="*/ 132 w 232"/>
                  <a:gd name="T3" fmla="*/ 9 h 201"/>
                  <a:gd name="T4" fmla="*/ 128 w 232"/>
                  <a:gd name="T5" fmla="*/ 6 h 201"/>
                  <a:gd name="T6" fmla="*/ 125 w 232"/>
                  <a:gd name="T7" fmla="*/ 4 h 201"/>
                  <a:gd name="T8" fmla="*/ 121 w 232"/>
                  <a:gd name="T9" fmla="*/ 2 h 201"/>
                  <a:gd name="T10" fmla="*/ 116 w 232"/>
                  <a:gd name="T11" fmla="*/ 0 h 201"/>
                  <a:gd name="T12" fmla="*/ 116 w 232"/>
                  <a:gd name="T13" fmla="*/ 0 h 201"/>
                  <a:gd name="T14" fmla="*/ 112 w 232"/>
                  <a:gd name="T15" fmla="*/ 2 h 201"/>
                  <a:gd name="T16" fmla="*/ 107 w 232"/>
                  <a:gd name="T17" fmla="*/ 4 h 201"/>
                  <a:gd name="T18" fmla="*/ 103 w 232"/>
                  <a:gd name="T19" fmla="*/ 6 h 201"/>
                  <a:gd name="T20" fmla="*/ 100 w 232"/>
                  <a:gd name="T21" fmla="*/ 9 h 201"/>
                  <a:gd name="T22" fmla="*/ 3 w 232"/>
                  <a:gd name="T23" fmla="*/ 170 h 201"/>
                  <a:gd name="T24" fmla="*/ 3 w 232"/>
                  <a:gd name="T25" fmla="*/ 170 h 201"/>
                  <a:gd name="T26" fmla="*/ 1 w 232"/>
                  <a:gd name="T27" fmla="*/ 174 h 201"/>
                  <a:gd name="T28" fmla="*/ 0 w 232"/>
                  <a:gd name="T29" fmla="*/ 179 h 201"/>
                  <a:gd name="T30" fmla="*/ 0 w 232"/>
                  <a:gd name="T31" fmla="*/ 185 h 201"/>
                  <a:gd name="T32" fmla="*/ 1 w 232"/>
                  <a:gd name="T33" fmla="*/ 190 h 201"/>
                  <a:gd name="T34" fmla="*/ 1 w 232"/>
                  <a:gd name="T35" fmla="*/ 190 h 201"/>
                  <a:gd name="T36" fmla="*/ 5 w 232"/>
                  <a:gd name="T37" fmla="*/ 193 h 201"/>
                  <a:gd name="T38" fmla="*/ 9 w 232"/>
                  <a:gd name="T39" fmla="*/ 197 h 201"/>
                  <a:gd name="T40" fmla="*/ 14 w 232"/>
                  <a:gd name="T41" fmla="*/ 199 h 201"/>
                  <a:gd name="T42" fmla="*/ 19 w 232"/>
                  <a:gd name="T43" fmla="*/ 201 h 201"/>
                  <a:gd name="T44" fmla="*/ 214 w 232"/>
                  <a:gd name="T45" fmla="*/ 201 h 201"/>
                  <a:gd name="T46" fmla="*/ 214 w 232"/>
                  <a:gd name="T47" fmla="*/ 201 h 201"/>
                  <a:gd name="T48" fmla="*/ 219 w 232"/>
                  <a:gd name="T49" fmla="*/ 199 h 201"/>
                  <a:gd name="T50" fmla="*/ 223 w 232"/>
                  <a:gd name="T51" fmla="*/ 197 h 201"/>
                  <a:gd name="T52" fmla="*/ 226 w 232"/>
                  <a:gd name="T53" fmla="*/ 193 h 201"/>
                  <a:gd name="T54" fmla="*/ 230 w 232"/>
                  <a:gd name="T55" fmla="*/ 190 h 201"/>
                  <a:gd name="T56" fmla="*/ 230 w 232"/>
                  <a:gd name="T57" fmla="*/ 190 h 201"/>
                  <a:gd name="T58" fmla="*/ 232 w 232"/>
                  <a:gd name="T59" fmla="*/ 185 h 201"/>
                  <a:gd name="T60" fmla="*/ 232 w 232"/>
                  <a:gd name="T61" fmla="*/ 179 h 201"/>
                  <a:gd name="T62" fmla="*/ 232 w 232"/>
                  <a:gd name="T63" fmla="*/ 174 h 201"/>
                  <a:gd name="T64" fmla="*/ 230 w 232"/>
                  <a:gd name="T65" fmla="*/ 170 h 201"/>
                  <a:gd name="T66" fmla="*/ 132 w 232"/>
                  <a:gd name="T67" fmla="*/ 9 h 201"/>
                  <a:gd name="T68" fmla="*/ 218 w 232"/>
                  <a:gd name="T69" fmla="*/ 183 h 201"/>
                  <a:gd name="T70" fmla="*/ 218 w 232"/>
                  <a:gd name="T71" fmla="*/ 183 h 201"/>
                  <a:gd name="T72" fmla="*/ 216 w 232"/>
                  <a:gd name="T73" fmla="*/ 185 h 201"/>
                  <a:gd name="T74" fmla="*/ 214 w 232"/>
                  <a:gd name="T75" fmla="*/ 186 h 201"/>
                  <a:gd name="T76" fmla="*/ 19 w 232"/>
                  <a:gd name="T77" fmla="*/ 186 h 201"/>
                  <a:gd name="T78" fmla="*/ 19 w 232"/>
                  <a:gd name="T79" fmla="*/ 186 h 201"/>
                  <a:gd name="T80" fmla="*/ 16 w 232"/>
                  <a:gd name="T81" fmla="*/ 185 h 201"/>
                  <a:gd name="T82" fmla="*/ 14 w 232"/>
                  <a:gd name="T83" fmla="*/ 183 h 201"/>
                  <a:gd name="T84" fmla="*/ 14 w 232"/>
                  <a:gd name="T85" fmla="*/ 183 h 201"/>
                  <a:gd name="T86" fmla="*/ 14 w 232"/>
                  <a:gd name="T87" fmla="*/ 179 h 201"/>
                  <a:gd name="T88" fmla="*/ 14 w 232"/>
                  <a:gd name="T89" fmla="*/ 177 h 201"/>
                  <a:gd name="T90" fmla="*/ 112 w 232"/>
                  <a:gd name="T91" fmla="*/ 16 h 201"/>
                  <a:gd name="T92" fmla="*/ 112 w 232"/>
                  <a:gd name="T93" fmla="*/ 16 h 201"/>
                  <a:gd name="T94" fmla="*/ 114 w 232"/>
                  <a:gd name="T95" fmla="*/ 15 h 201"/>
                  <a:gd name="T96" fmla="*/ 116 w 232"/>
                  <a:gd name="T97" fmla="*/ 15 h 201"/>
                  <a:gd name="T98" fmla="*/ 116 w 232"/>
                  <a:gd name="T99" fmla="*/ 15 h 201"/>
                  <a:gd name="T100" fmla="*/ 119 w 232"/>
                  <a:gd name="T101" fmla="*/ 15 h 201"/>
                  <a:gd name="T102" fmla="*/ 119 w 232"/>
                  <a:gd name="T103" fmla="*/ 16 h 201"/>
                  <a:gd name="T104" fmla="*/ 119 w 232"/>
                  <a:gd name="T105" fmla="*/ 16 h 201"/>
                  <a:gd name="T106" fmla="*/ 218 w 232"/>
                  <a:gd name="T107" fmla="*/ 177 h 201"/>
                  <a:gd name="T108" fmla="*/ 218 w 232"/>
                  <a:gd name="T109" fmla="*/ 177 h 201"/>
                  <a:gd name="T110" fmla="*/ 219 w 232"/>
                  <a:gd name="T111" fmla="*/ 179 h 201"/>
                  <a:gd name="T112" fmla="*/ 218 w 232"/>
                  <a:gd name="T113" fmla="*/ 183 h 201"/>
                  <a:gd name="T114" fmla="*/ 218 w 232"/>
                  <a:gd name="T115" fmla="*/ 183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232" h="201">
                    <a:moveTo>
                      <a:pt x="132" y="9"/>
                    </a:moveTo>
                    <a:lnTo>
                      <a:pt x="132" y="9"/>
                    </a:lnTo>
                    <a:lnTo>
                      <a:pt x="128" y="6"/>
                    </a:lnTo>
                    <a:lnTo>
                      <a:pt x="125" y="4"/>
                    </a:lnTo>
                    <a:lnTo>
                      <a:pt x="121" y="2"/>
                    </a:lnTo>
                    <a:lnTo>
                      <a:pt x="116" y="0"/>
                    </a:lnTo>
                    <a:lnTo>
                      <a:pt x="116" y="0"/>
                    </a:lnTo>
                    <a:lnTo>
                      <a:pt x="112" y="2"/>
                    </a:lnTo>
                    <a:lnTo>
                      <a:pt x="107" y="4"/>
                    </a:lnTo>
                    <a:lnTo>
                      <a:pt x="103" y="6"/>
                    </a:lnTo>
                    <a:lnTo>
                      <a:pt x="100" y="9"/>
                    </a:lnTo>
                    <a:lnTo>
                      <a:pt x="3" y="170"/>
                    </a:lnTo>
                    <a:lnTo>
                      <a:pt x="3" y="170"/>
                    </a:lnTo>
                    <a:lnTo>
                      <a:pt x="1" y="174"/>
                    </a:lnTo>
                    <a:lnTo>
                      <a:pt x="0" y="179"/>
                    </a:lnTo>
                    <a:lnTo>
                      <a:pt x="0" y="185"/>
                    </a:lnTo>
                    <a:lnTo>
                      <a:pt x="1" y="190"/>
                    </a:lnTo>
                    <a:lnTo>
                      <a:pt x="1" y="190"/>
                    </a:lnTo>
                    <a:lnTo>
                      <a:pt x="5" y="193"/>
                    </a:lnTo>
                    <a:lnTo>
                      <a:pt x="9" y="197"/>
                    </a:lnTo>
                    <a:lnTo>
                      <a:pt x="14" y="199"/>
                    </a:lnTo>
                    <a:lnTo>
                      <a:pt x="19" y="201"/>
                    </a:lnTo>
                    <a:lnTo>
                      <a:pt x="214" y="201"/>
                    </a:lnTo>
                    <a:lnTo>
                      <a:pt x="214" y="201"/>
                    </a:lnTo>
                    <a:lnTo>
                      <a:pt x="219" y="199"/>
                    </a:lnTo>
                    <a:lnTo>
                      <a:pt x="223" y="197"/>
                    </a:lnTo>
                    <a:lnTo>
                      <a:pt x="226" y="193"/>
                    </a:lnTo>
                    <a:lnTo>
                      <a:pt x="230" y="190"/>
                    </a:lnTo>
                    <a:lnTo>
                      <a:pt x="230" y="190"/>
                    </a:lnTo>
                    <a:lnTo>
                      <a:pt x="232" y="185"/>
                    </a:lnTo>
                    <a:lnTo>
                      <a:pt x="232" y="179"/>
                    </a:lnTo>
                    <a:lnTo>
                      <a:pt x="232" y="174"/>
                    </a:lnTo>
                    <a:lnTo>
                      <a:pt x="230" y="170"/>
                    </a:lnTo>
                    <a:lnTo>
                      <a:pt x="132" y="9"/>
                    </a:lnTo>
                    <a:close/>
                    <a:moveTo>
                      <a:pt x="218" y="183"/>
                    </a:moveTo>
                    <a:lnTo>
                      <a:pt x="218" y="183"/>
                    </a:lnTo>
                    <a:lnTo>
                      <a:pt x="216" y="185"/>
                    </a:lnTo>
                    <a:lnTo>
                      <a:pt x="214" y="186"/>
                    </a:lnTo>
                    <a:lnTo>
                      <a:pt x="19" y="186"/>
                    </a:lnTo>
                    <a:lnTo>
                      <a:pt x="19" y="186"/>
                    </a:lnTo>
                    <a:lnTo>
                      <a:pt x="16" y="185"/>
                    </a:lnTo>
                    <a:lnTo>
                      <a:pt x="14" y="183"/>
                    </a:lnTo>
                    <a:lnTo>
                      <a:pt x="14" y="183"/>
                    </a:lnTo>
                    <a:lnTo>
                      <a:pt x="14" y="179"/>
                    </a:lnTo>
                    <a:lnTo>
                      <a:pt x="14" y="177"/>
                    </a:lnTo>
                    <a:lnTo>
                      <a:pt x="112" y="16"/>
                    </a:lnTo>
                    <a:lnTo>
                      <a:pt x="112" y="16"/>
                    </a:lnTo>
                    <a:lnTo>
                      <a:pt x="114" y="15"/>
                    </a:lnTo>
                    <a:lnTo>
                      <a:pt x="116" y="15"/>
                    </a:lnTo>
                    <a:lnTo>
                      <a:pt x="116" y="15"/>
                    </a:lnTo>
                    <a:lnTo>
                      <a:pt x="119" y="15"/>
                    </a:lnTo>
                    <a:lnTo>
                      <a:pt x="119" y="16"/>
                    </a:lnTo>
                    <a:lnTo>
                      <a:pt x="119" y="16"/>
                    </a:lnTo>
                    <a:lnTo>
                      <a:pt x="218" y="177"/>
                    </a:lnTo>
                    <a:lnTo>
                      <a:pt x="218" y="177"/>
                    </a:lnTo>
                    <a:lnTo>
                      <a:pt x="219" y="179"/>
                    </a:lnTo>
                    <a:lnTo>
                      <a:pt x="218" y="183"/>
                    </a:lnTo>
                    <a:lnTo>
                      <a:pt x="218" y="183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ko-KR" altLang="en-US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</p:grpSp>
      <p:grpSp>
        <p:nvGrpSpPr>
          <p:cNvPr id="154" name="그룹 153"/>
          <p:cNvGrpSpPr/>
          <p:nvPr/>
        </p:nvGrpSpPr>
        <p:grpSpPr>
          <a:xfrm>
            <a:off x="5926569" y="2974301"/>
            <a:ext cx="2261699" cy="1355444"/>
            <a:chOff x="5926569" y="2974301"/>
            <a:chExt cx="2261699" cy="1355444"/>
          </a:xfrm>
        </p:grpSpPr>
        <p:sp>
          <p:nvSpPr>
            <p:cNvPr id="155" name="자유형 154"/>
            <p:cNvSpPr/>
            <p:nvPr/>
          </p:nvSpPr>
          <p:spPr>
            <a:xfrm flipH="1">
              <a:off x="5926569" y="3002779"/>
              <a:ext cx="508292" cy="1293478"/>
            </a:xfrm>
            <a:custGeom>
              <a:avLst/>
              <a:gdLst>
                <a:gd name="connsiteX0" fmla="*/ 0 w 432048"/>
                <a:gd name="connsiteY0" fmla="*/ 0 h 1152128"/>
                <a:gd name="connsiteX1" fmla="*/ 240023 w 432048"/>
                <a:gd name="connsiteY1" fmla="*/ 0 h 1152128"/>
                <a:gd name="connsiteX2" fmla="*/ 432048 w 432048"/>
                <a:gd name="connsiteY2" fmla="*/ 192025 h 1152128"/>
                <a:gd name="connsiteX3" fmla="*/ 432048 w 432048"/>
                <a:gd name="connsiteY3" fmla="*/ 960103 h 1152128"/>
                <a:gd name="connsiteX4" fmla="*/ 240023 w 432048"/>
                <a:gd name="connsiteY4" fmla="*/ 1152128 h 1152128"/>
                <a:gd name="connsiteX5" fmla="*/ 0 w 432048"/>
                <a:gd name="connsiteY5" fmla="*/ 1152128 h 1152128"/>
                <a:gd name="connsiteX6" fmla="*/ 0 w 432048"/>
                <a:gd name="connsiteY6" fmla="*/ 0 h 1152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2048" h="1152128">
                  <a:moveTo>
                    <a:pt x="0" y="0"/>
                  </a:moveTo>
                  <a:lnTo>
                    <a:pt x="240023" y="0"/>
                  </a:lnTo>
                  <a:cubicBezTo>
                    <a:pt x="346075" y="0"/>
                    <a:pt x="432048" y="85973"/>
                    <a:pt x="432048" y="192025"/>
                  </a:cubicBezTo>
                  <a:lnTo>
                    <a:pt x="432048" y="960103"/>
                  </a:lnTo>
                  <a:cubicBezTo>
                    <a:pt x="432048" y="1066155"/>
                    <a:pt x="346075" y="1152128"/>
                    <a:pt x="240023" y="1152128"/>
                  </a:cubicBezTo>
                  <a:lnTo>
                    <a:pt x="0" y="115212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571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56" name="자유형 155"/>
            <p:cNvSpPr/>
            <p:nvPr/>
          </p:nvSpPr>
          <p:spPr>
            <a:xfrm flipH="1">
              <a:off x="6434861" y="2974301"/>
              <a:ext cx="1753407" cy="1355444"/>
            </a:xfrm>
            <a:custGeom>
              <a:avLst/>
              <a:gdLst>
                <a:gd name="connsiteX0" fmla="*/ 1753407 w 1753407"/>
                <a:gd name="connsiteY0" fmla="*/ 0 h 1355444"/>
                <a:gd name="connsiteX1" fmla="*/ 454444 w 1753407"/>
                <a:gd name="connsiteY1" fmla="*/ 0 h 1355444"/>
                <a:gd name="connsiteX2" fmla="*/ 228532 w 1753407"/>
                <a:gd name="connsiteY2" fmla="*/ 225912 h 1355444"/>
                <a:gd name="connsiteX3" fmla="*/ 228532 w 1753407"/>
                <a:gd name="connsiteY3" fmla="*/ 545175 h 1355444"/>
                <a:gd name="connsiteX4" fmla="*/ 0 w 1753407"/>
                <a:gd name="connsiteY4" fmla="*/ 677723 h 1355444"/>
                <a:gd name="connsiteX5" fmla="*/ 228532 w 1753407"/>
                <a:gd name="connsiteY5" fmla="*/ 810271 h 1355444"/>
                <a:gd name="connsiteX6" fmla="*/ 228532 w 1753407"/>
                <a:gd name="connsiteY6" fmla="*/ 1129533 h 1355444"/>
                <a:gd name="connsiteX7" fmla="*/ 454444 w 1753407"/>
                <a:gd name="connsiteY7" fmla="*/ 1355444 h 1355444"/>
                <a:gd name="connsiteX8" fmla="*/ 1753407 w 1753407"/>
                <a:gd name="connsiteY8" fmla="*/ 1355444 h 1355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53407" h="1355444">
                  <a:moveTo>
                    <a:pt x="1753407" y="0"/>
                  </a:moveTo>
                  <a:lnTo>
                    <a:pt x="454444" y="0"/>
                  </a:lnTo>
                  <a:cubicBezTo>
                    <a:pt x="329677" y="0"/>
                    <a:pt x="228532" y="101145"/>
                    <a:pt x="228532" y="225912"/>
                  </a:cubicBezTo>
                  <a:lnTo>
                    <a:pt x="228532" y="545175"/>
                  </a:lnTo>
                  <a:lnTo>
                    <a:pt x="0" y="677723"/>
                  </a:lnTo>
                  <a:lnTo>
                    <a:pt x="228532" y="810271"/>
                  </a:lnTo>
                  <a:lnTo>
                    <a:pt x="228532" y="1129533"/>
                  </a:lnTo>
                  <a:cubicBezTo>
                    <a:pt x="228532" y="1254300"/>
                    <a:pt x="329677" y="1355444"/>
                    <a:pt x="454444" y="1355444"/>
                  </a:cubicBezTo>
                  <a:lnTo>
                    <a:pt x="1753407" y="135544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157" name="그룹 156"/>
            <p:cNvGrpSpPr/>
            <p:nvPr/>
          </p:nvGrpSpPr>
          <p:grpSpPr>
            <a:xfrm>
              <a:off x="6888374" y="3359625"/>
              <a:ext cx="549902" cy="579786"/>
              <a:chOff x="4311544" y="5335424"/>
              <a:chExt cx="440344" cy="464274"/>
            </a:xfrm>
          </p:grpSpPr>
          <p:sp>
            <p:nvSpPr>
              <p:cNvPr id="158" name="Freeform 408"/>
              <p:cNvSpPr>
                <a:spLocks noEditPoints="1"/>
              </p:cNvSpPr>
              <p:nvPr/>
            </p:nvSpPr>
            <p:spPr bwMode="auto">
              <a:xfrm>
                <a:off x="4311544" y="5335424"/>
                <a:ext cx="440344" cy="138805"/>
              </a:xfrm>
              <a:custGeom>
                <a:avLst/>
                <a:gdLst>
                  <a:gd name="T0" fmla="*/ 184 w 184"/>
                  <a:gd name="T1" fmla="*/ 12 h 59"/>
                  <a:gd name="T2" fmla="*/ 184 w 184"/>
                  <a:gd name="T3" fmla="*/ 12 h 59"/>
                  <a:gd name="T4" fmla="*/ 183 w 184"/>
                  <a:gd name="T5" fmla="*/ 7 h 59"/>
                  <a:gd name="T6" fmla="*/ 181 w 184"/>
                  <a:gd name="T7" fmla="*/ 4 h 59"/>
                  <a:gd name="T8" fmla="*/ 177 w 184"/>
                  <a:gd name="T9" fmla="*/ 0 h 59"/>
                  <a:gd name="T10" fmla="*/ 172 w 184"/>
                  <a:gd name="T11" fmla="*/ 0 h 59"/>
                  <a:gd name="T12" fmla="*/ 13 w 184"/>
                  <a:gd name="T13" fmla="*/ 0 h 59"/>
                  <a:gd name="T14" fmla="*/ 13 w 184"/>
                  <a:gd name="T15" fmla="*/ 0 h 59"/>
                  <a:gd name="T16" fmla="*/ 8 w 184"/>
                  <a:gd name="T17" fmla="*/ 0 h 59"/>
                  <a:gd name="T18" fmla="*/ 4 w 184"/>
                  <a:gd name="T19" fmla="*/ 4 h 59"/>
                  <a:gd name="T20" fmla="*/ 2 w 184"/>
                  <a:gd name="T21" fmla="*/ 7 h 59"/>
                  <a:gd name="T22" fmla="*/ 0 w 184"/>
                  <a:gd name="T23" fmla="*/ 12 h 59"/>
                  <a:gd name="T24" fmla="*/ 0 w 184"/>
                  <a:gd name="T25" fmla="*/ 46 h 59"/>
                  <a:gd name="T26" fmla="*/ 0 w 184"/>
                  <a:gd name="T27" fmla="*/ 46 h 59"/>
                  <a:gd name="T28" fmla="*/ 2 w 184"/>
                  <a:gd name="T29" fmla="*/ 52 h 59"/>
                  <a:gd name="T30" fmla="*/ 4 w 184"/>
                  <a:gd name="T31" fmla="*/ 55 h 59"/>
                  <a:gd name="T32" fmla="*/ 8 w 184"/>
                  <a:gd name="T33" fmla="*/ 57 h 59"/>
                  <a:gd name="T34" fmla="*/ 13 w 184"/>
                  <a:gd name="T35" fmla="*/ 59 h 59"/>
                  <a:gd name="T36" fmla="*/ 172 w 184"/>
                  <a:gd name="T37" fmla="*/ 59 h 59"/>
                  <a:gd name="T38" fmla="*/ 172 w 184"/>
                  <a:gd name="T39" fmla="*/ 59 h 59"/>
                  <a:gd name="T40" fmla="*/ 177 w 184"/>
                  <a:gd name="T41" fmla="*/ 57 h 59"/>
                  <a:gd name="T42" fmla="*/ 181 w 184"/>
                  <a:gd name="T43" fmla="*/ 55 h 59"/>
                  <a:gd name="T44" fmla="*/ 183 w 184"/>
                  <a:gd name="T45" fmla="*/ 52 h 59"/>
                  <a:gd name="T46" fmla="*/ 184 w 184"/>
                  <a:gd name="T47" fmla="*/ 46 h 59"/>
                  <a:gd name="T48" fmla="*/ 184 w 184"/>
                  <a:gd name="T49" fmla="*/ 12 h 59"/>
                  <a:gd name="T50" fmla="*/ 172 w 184"/>
                  <a:gd name="T51" fmla="*/ 12 h 59"/>
                  <a:gd name="T52" fmla="*/ 172 w 184"/>
                  <a:gd name="T53" fmla="*/ 46 h 59"/>
                  <a:gd name="T54" fmla="*/ 15 w 184"/>
                  <a:gd name="T55" fmla="*/ 46 h 59"/>
                  <a:gd name="T56" fmla="*/ 15 w 184"/>
                  <a:gd name="T57" fmla="*/ 12 h 59"/>
                  <a:gd name="T58" fmla="*/ 172 w 184"/>
                  <a:gd name="T59" fmla="*/ 12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84" h="59">
                    <a:moveTo>
                      <a:pt x="184" y="12"/>
                    </a:moveTo>
                    <a:lnTo>
                      <a:pt x="184" y="12"/>
                    </a:lnTo>
                    <a:lnTo>
                      <a:pt x="183" y="7"/>
                    </a:lnTo>
                    <a:lnTo>
                      <a:pt x="181" y="4"/>
                    </a:lnTo>
                    <a:lnTo>
                      <a:pt x="177" y="0"/>
                    </a:lnTo>
                    <a:lnTo>
                      <a:pt x="172" y="0"/>
                    </a:lnTo>
                    <a:lnTo>
                      <a:pt x="13" y="0"/>
                    </a:lnTo>
                    <a:lnTo>
                      <a:pt x="13" y="0"/>
                    </a:lnTo>
                    <a:lnTo>
                      <a:pt x="8" y="0"/>
                    </a:lnTo>
                    <a:lnTo>
                      <a:pt x="4" y="4"/>
                    </a:lnTo>
                    <a:lnTo>
                      <a:pt x="2" y="7"/>
                    </a:lnTo>
                    <a:lnTo>
                      <a:pt x="0" y="12"/>
                    </a:lnTo>
                    <a:lnTo>
                      <a:pt x="0" y="46"/>
                    </a:lnTo>
                    <a:lnTo>
                      <a:pt x="0" y="46"/>
                    </a:lnTo>
                    <a:lnTo>
                      <a:pt x="2" y="52"/>
                    </a:lnTo>
                    <a:lnTo>
                      <a:pt x="4" y="55"/>
                    </a:lnTo>
                    <a:lnTo>
                      <a:pt x="8" y="57"/>
                    </a:lnTo>
                    <a:lnTo>
                      <a:pt x="13" y="59"/>
                    </a:lnTo>
                    <a:lnTo>
                      <a:pt x="172" y="59"/>
                    </a:lnTo>
                    <a:lnTo>
                      <a:pt x="172" y="59"/>
                    </a:lnTo>
                    <a:lnTo>
                      <a:pt x="177" y="57"/>
                    </a:lnTo>
                    <a:lnTo>
                      <a:pt x="181" y="55"/>
                    </a:lnTo>
                    <a:lnTo>
                      <a:pt x="183" y="52"/>
                    </a:lnTo>
                    <a:lnTo>
                      <a:pt x="184" y="46"/>
                    </a:lnTo>
                    <a:lnTo>
                      <a:pt x="184" y="12"/>
                    </a:lnTo>
                    <a:close/>
                    <a:moveTo>
                      <a:pt x="172" y="12"/>
                    </a:moveTo>
                    <a:lnTo>
                      <a:pt x="172" y="46"/>
                    </a:lnTo>
                    <a:lnTo>
                      <a:pt x="15" y="46"/>
                    </a:lnTo>
                    <a:lnTo>
                      <a:pt x="15" y="12"/>
                    </a:lnTo>
                    <a:lnTo>
                      <a:pt x="172" y="12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ko-KR" altLang="en-US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59" name="Freeform 409"/>
              <p:cNvSpPr>
                <a:spLocks/>
              </p:cNvSpPr>
              <p:nvPr/>
            </p:nvSpPr>
            <p:spPr bwMode="auto">
              <a:xfrm>
                <a:off x="4622655" y="5383288"/>
                <a:ext cx="76581" cy="28718"/>
              </a:xfrm>
              <a:custGeom>
                <a:avLst/>
                <a:gdLst>
                  <a:gd name="T0" fmla="*/ 4 w 32"/>
                  <a:gd name="T1" fmla="*/ 12 h 12"/>
                  <a:gd name="T2" fmla="*/ 29 w 32"/>
                  <a:gd name="T3" fmla="*/ 12 h 12"/>
                  <a:gd name="T4" fmla="*/ 29 w 32"/>
                  <a:gd name="T5" fmla="*/ 12 h 12"/>
                  <a:gd name="T6" fmla="*/ 30 w 32"/>
                  <a:gd name="T7" fmla="*/ 10 h 12"/>
                  <a:gd name="T8" fmla="*/ 32 w 32"/>
                  <a:gd name="T9" fmla="*/ 9 h 12"/>
                  <a:gd name="T10" fmla="*/ 32 w 32"/>
                  <a:gd name="T11" fmla="*/ 3 h 12"/>
                  <a:gd name="T12" fmla="*/ 32 w 32"/>
                  <a:gd name="T13" fmla="*/ 3 h 12"/>
                  <a:gd name="T14" fmla="*/ 30 w 32"/>
                  <a:gd name="T15" fmla="*/ 1 h 12"/>
                  <a:gd name="T16" fmla="*/ 29 w 32"/>
                  <a:gd name="T17" fmla="*/ 0 h 12"/>
                  <a:gd name="T18" fmla="*/ 4 w 32"/>
                  <a:gd name="T19" fmla="*/ 0 h 12"/>
                  <a:gd name="T20" fmla="*/ 4 w 32"/>
                  <a:gd name="T21" fmla="*/ 0 h 12"/>
                  <a:gd name="T22" fmla="*/ 0 w 32"/>
                  <a:gd name="T23" fmla="*/ 1 h 12"/>
                  <a:gd name="T24" fmla="*/ 0 w 32"/>
                  <a:gd name="T25" fmla="*/ 3 h 12"/>
                  <a:gd name="T26" fmla="*/ 0 w 32"/>
                  <a:gd name="T27" fmla="*/ 9 h 12"/>
                  <a:gd name="T28" fmla="*/ 0 w 32"/>
                  <a:gd name="T29" fmla="*/ 9 h 12"/>
                  <a:gd name="T30" fmla="*/ 0 w 32"/>
                  <a:gd name="T31" fmla="*/ 10 h 12"/>
                  <a:gd name="T32" fmla="*/ 4 w 32"/>
                  <a:gd name="T33" fmla="*/ 12 h 12"/>
                  <a:gd name="T34" fmla="*/ 4 w 32"/>
                  <a:gd name="T35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2" h="12">
                    <a:moveTo>
                      <a:pt x="4" y="12"/>
                    </a:moveTo>
                    <a:lnTo>
                      <a:pt x="29" y="12"/>
                    </a:lnTo>
                    <a:lnTo>
                      <a:pt x="29" y="12"/>
                    </a:lnTo>
                    <a:lnTo>
                      <a:pt x="30" y="10"/>
                    </a:lnTo>
                    <a:lnTo>
                      <a:pt x="32" y="9"/>
                    </a:lnTo>
                    <a:lnTo>
                      <a:pt x="32" y="3"/>
                    </a:lnTo>
                    <a:lnTo>
                      <a:pt x="32" y="3"/>
                    </a:lnTo>
                    <a:lnTo>
                      <a:pt x="30" y="1"/>
                    </a:lnTo>
                    <a:lnTo>
                      <a:pt x="29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0" y="1"/>
                    </a:lnTo>
                    <a:lnTo>
                      <a:pt x="0" y="3"/>
                    </a:lnTo>
                    <a:lnTo>
                      <a:pt x="0" y="9"/>
                    </a:lnTo>
                    <a:lnTo>
                      <a:pt x="0" y="9"/>
                    </a:lnTo>
                    <a:lnTo>
                      <a:pt x="0" y="10"/>
                    </a:lnTo>
                    <a:lnTo>
                      <a:pt x="4" y="12"/>
                    </a:lnTo>
                    <a:lnTo>
                      <a:pt x="4" y="12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ko-KR" altLang="en-US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60" name="Freeform 410"/>
              <p:cNvSpPr>
                <a:spLocks noEditPoints="1"/>
              </p:cNvSpPr>
              <p:nvPr/>
            </p:nvSpPr>
            <p:spPr bwMode="auto">
              <a:xfrm>
                <a:off x="4311544" y="5493374"/>
                <a:ext cx="440344" cy="143590"/>
              </a:xfrm>
              <a:custGeom>
                <a:avLst/>
                <a:gdLst>
                  <a:gd name="T0" fmla="*/ 172 w 184"/>
                  <a:gd name="T1" fmla="*/ 0 h 59"/>
                  <a:gd name="T2" fmla="*/ 13 w 184"/>
                  <a:gd name="T3" fmla="*/ 0 h 59"/>
                  <a:gd name="T4" fmla="*/ 13 w 184"/>
                  <a:gd name="T5" fmla="*/ 0 h 59"/>
                  <a:gd name="T6" fmla="*/ 8 w 184"/>
                  <a:gd name="T7" fmla="*/ 2 h 59"/>
                  <a:gd name="T8" fmla="*/ 4 w 184"/>
                  <a:gd name="T9" fmla="*/ 4 h 59"/>
                  <a:gd name="T10" fmla="*/ 2 w 184"/>
                  <a:gd name="T11" fmla="*/ 9 h 59"/>
                  <a:gd name="T12" fmla="*/ 0 w 184"/>
                  <a:gd name="T13" fmla="*/ 13 h 59"/>
                  <a:gd name="T14" fmla="*/ 0 w 184"/>
                  <a:gd name="T15" fmla="*/ 48 h 59"/>
                  <a:gd name="T16" fmla="*/ 0 w 184"/>
                  <a:gd name="T17" fmla="*/ 48 h 59"/>
                  <a:gd name="T18" fmla="*/ 2 w 184"/>
                  <a:gd name="T19" fmla="*/ 52 h 59"/>
                  <a:gd name="T20" fmla="*/ 4 w 184"/>
                  <a:gd name="T21" fmla="*/ 56 h 59"/>
                  <a:gd name="T22" fmla="*/ 8 w 184"/>
                  <a:gd name="T23" fmla="*/ 59 h 59"/>
                  <a:gd name="T24" fmla="*/ 13 w 184"/>
                  <a:gd name="T25" fmla="*/ 59 h 59"/>
                  <a:gd name="T26" fmla="*/ 172 w 184"/>
                  <a:gd name="T27" fmla="*/ 59 h 59"/>
                  <a:gd name="T28" fmla="*/ 172 w 184"/>
                  <a:gd name="T29" fmla="*/ 59 h 59"/>
                  <a:gd name="T30" fmla="*/ 177 w 184"/>
                  <a:gd name="T31" fmla="*/ 59 h 59"/>
                  <a:gd name="T32" fmla="*/ 181 w 184"/>
                  <a:gd name="T33" fmla="*/ 56 h 59"/>
                  <a:gd name="T34" fmla="*/ 183 w 184"/>
                  <a:gd name="T35" fmla="*/ 52 h 59"/>
                  <a:gd name="T36" fmla="*/ 184 w 184"/>
                  <a:gd name="T37" fmla="*/ 48 h 59"/>
                  <a:gd name="T38" fmla="*/ 184 w 184"/>
                  <a:gd name="T39" fmla="*/ 13 h 59"/>
                  <a:gd name="T40" fmla="*/ 184 w 184"/>
                  <a:gd name="T41" fmla="*/ 13 h 59"/>
                  <a:gd name="T42" fmla="*/ 183 w 184"/>
                  <a:gd name="T43" fmla="*/ 9 h 59"/>
                  <a:gd name="T44" fmla="*/ 181 w 184"/>
                  <a:gd name="T45" fmla="*/ 4 h 59"/>
                  <a:gd name="T46" fmla="*/ 177 w 184"/>
                  <a:gd name="T47" fmla="*/ 2 h 59"/>
                  <a:gd name="T48" fmla="*/ 172 w 184"/>
                  <a:gd name="T49" fmla="*/ 0 h 59"/>
                  <a:gd name="T50" fmla="*/ 172 w 184"/>
                  <a:gd name="T51" fmla="*/ 0 h 59"/>
                  <a:gd name="T52" fmla="*/ 172 w 184"/>
                  <a:gd name="T53" fmla="*/ 14 h 59"/>
                  <a:gd name="T54" fmla="*/ 172 w 184"/>
                  <a:gd name="T55" fmla="*/ 47 h 59"/>
                  <a:gd name="T56" fmla="*/ 15 w 184"/>
                  <a:gd name="T57" fmla="*/ 47 h 59"/>
                  <a:gd name="T58" fmla="*/ 15 w 184"/>
                  <a:gd name="T59" fmla="*/ 14 h 59"/>
                  <a:gd name="T60" fmla="*/ 172 w 184"/>
                  <a:gd name="T61" fmla="*/ 14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84" h="59">
                    <a:moveTo>
                      <a:pt x="172" y="0"/>
                    </a:moveTo>
                    <a:lnTo>
                      <a:pt x="13" y="0"/>
                    </a:lnTo>
                    <a:lnTo>
                      <a:pt x="13" y="0"/>
                    </a:lnTo>
                    <a:lnTo>
                      <a:pt x="8" y="2"/>
                    </a:lnTo>
                    <a:lnTo>
                      <a:pt x="4" y="4"/>
                    </a:lnTo>
                    <a:lnTo>
                      <a:pt x="2" y="9"/>
                    </a:lnTo>
                    <a:lnTo>
                      <a:pt x="0" y="13"/>
                    </a:lnTo>
                    <a:lnTo>
                      <a:pt x="0" y="48"/>
                    </a:lnTo>
                    <a:lnTo>
                      <a:pt x="0" y="48"/>
                    </a:lnTo>
                    <a:lnTo>
                      <a:pt x="2" y="52"/>
                    </a:lnTo>
                    <a:lnTo>
                      <a:pt x="4" y="56"/>
                    </a:lnTo>
                    <a:lnTo>
                      <a:pt x="8" y="59"/>
                    </a:lnTo>
                    <a:lnTo>
                      <a:pt x="13" y="59"/>
                    </a:lnTo>
                    <a:lnTo>
                      <a:pt x="172" y="59"/>
                    </a:lnTo>
                    <a:lnTo>
                      <a:pt x="172" y="59"/>
                    </a:lnTo>
                    <a:lnTo>
                      <a:pt x="177" y="59"/>
                    </a:lnTo>
                    <a:lnTo>
                      <a:pt x="181" y="56"/>
                    </a:lnTo>
                    <a:lnTo>
                      <a:pt x="183" y="52"/>
                    </a:lnTo>
                    <a:lnTo>
                      <a:pt x="184" y="48"/>
                    </a:lnTo>
                    <a:lnTo>
                      <a:pt x="184" y="13"/>
                    </a:lnTo>
                    <a:lnTo>
                      <a:pt x="184" y="13"/>
                    </a:lnTo>
                    <a:lnTo>
                      <a:pt x="183" y="9"/>
                    </a:lnTo>
                    <a:lnTo>
                      <a:pt x="181" y="4"/>
                    </a:lnTo>
                    <a:lnTo>
                      <a:pt x="177" y="2"/>
                    </a:lnTo>
                    <a:lnTo>
                      <a:pt x="172" y="0"/>
                    </a:lnTo>
                    <a:lnTo>
                      <a:pt x="172" y="0"/>
                    </a:lnTo>
                    <a:close/>
                    <a:moveTo>
                      <a:pt x="172" y="14"/>
                    </a:moveTo>
                    <a:lnTo>
                      <a:pt x="172" y="47"/>
                    </a:lnTo>
                    <a:lnTo>
                      <a:pt x="15" y="47"/>
                    </a:lnTo>
                    <a:lnTo>
                      <a:pt x="15" y="14"/>
                    </a:lnTo>
                    <a:lnTo>
                      <a:pt x="172" y="1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ko-KR" altLang="en-US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61" name="Freeform 411"/>
              <p:cNvSpPr>
                <a:spLocks/>
              </p:cNvSpPr>
              <p:nvPr/>
            </p:nvSpPr>
            <p:spPr bwMode="auto">
              <a:xfrm>
                <a:off x="4622655" y="5541238"/>
                <a:ext cx="76581" cy="28718"/>
              </a:xfrm>
              <a:custGeom>
                <a:avLst/>
                <a:gdLst>
                  <a:gd name="T0" fmla="*/ 4 w 32"/>
                  <a:gd name="T1" fmla="*/ 12 h 12"/>
                  <a:gd name="T2" fmla="*/ 29 w 32"/>
                  <a:gd name="T3" fmla="*/ 12 h 12"/>
                  <a:gd name="T4" fmla="*/ 29 w 32"/>
                  <a:gd name="T5" fmla="*/ 12 h 12"/>
                  <a:gd name="T6" fmla="*/ 30 w 32"/>
                  <a:gd name="T7" fmla="*/ 12 h 12"/>
                  <a:gd name="T8" fmla="*/ 32 w 32"/>
                  <a:gd name="T9" fmla="*/ 9 h 12"/>
                  <a:gd name="T10" fmla="*/ 32 w 32"/>
                  <a:gd name="T11" fmla="*/ 5 h 12"/>
                  <a:gd name="T12" fmla="*/ 32 w 32"/>
                  <a:gd name="T13" fmla="*/ 5 h 12"/>
                  <a:gd name="T14" fmla="*/ 30 w 32"/>
                  <a:gd name="T15" fmla="*/ 2 h 12"/>
                  <a:gd name="T16" fmla="*/ 29 w 32"/>
                  <a:gd name="T17" fmla="*/ 0 h 12"/>
                  <a:gd name="T18" fmla="*/ 4 w 32"/>
                  <a:gd name="T19" fmla="*/ 0 h 12"/>
                  <a:gd name="T20" fmla="*/ 4 w 32"/>
                  <a:gd name="T21" fmla="*/ 0 h 12"/>
                  <a:gd name="T22" fmla="*/ 0 w 32"/>
                  <a:gd name="T23" fmla="*/ 2 h 12"/>
                  <a:gd name="T24" fmla="*/ 0 w 32"/>
                  <a:gd name="T25" fmla="*/ 5 h 12"/>
                  <a:gd name="T26" fmla="*/ 0 w 32"/>
                  <a:gd name="T27" fmla="*/ 9 h 12"/>
                  <a:gd name="T28" fmla="*/ 0 w 32"/>
                  <a:gd name="T29" fmla="*/ 9 h 12"/>
                  <a:gd name="T30" fmla="*/ 0 w 32"/>
                  <a:gd name="T31" fmla="*/ 12 h 12"/>
                  <a:gd name="T32" fmla="*/ 4 w 32"/>
                  <a:gd name="T33" fmla="*/ 12 h 12"/>
                  <a:gd name="T34" fmla="*/ 4 w 32"/>
                  <a:gd name="T35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2" h="12">
                    <a:moveTo>
                      <a:pt x="4" y="12"/>
                    </a:moveTo>
                    <a:lnTo>
                      <a:pt x="29" y="12"/>
                    </a:lnTo>
                    <a:lnTo>
                      <a:pt x="29" y="12"/>
                    </a:lnTo>
                    <a:lnTo>
                      <a:pt x="30" y="12"/>
                    </a:lnTo>
                    <a:lnTo>
                      <a:pt x="32" y="9"/>
                    </a:lnTo>
                    <a:lnTo>
                      <a:pt x="32" y="5"/>
                    </a:lnTo>
                    <a:lnTo>
                      <a:pt x="32" y="5"/>
                    </a:lnTo>
                    <a:lnTo>
                      <a:pt x="30" y="2"/>
                    </a:lnTo>
                    <a:lnTo>
                      <a:pt x="29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0" y="5"/>
                    </a:lnTo>
                    <a:lnTo>
                      <a:pt x="0" y="9"/>
                    </a:lnTo>
                    <a:lnTo>
                      <a:pt x="0" y="9"/>
                    </a:lnTo>
                    <a:lnTo>
                      <a:pt x="0" y="12"/>
                    </a:lnTo>
                    <a:lnTo>
                      <a:pt x="4" y="12"/>
                    </a:lnTo>
                    <a:lnTo>
                      <a:pt x="4" y="12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ko-KR" altLang="en-US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62" name="Freeform 412"/>
              <p:cNvSpPr>
                <a:spLocks noEditPoints="1"/>
              </p:cNvSpPr>
              <p:nvPr/>
            </p:nvSpPr>
            <p:spPr bwMode="auto">
              <a:xfrm>
                <a:off x="4311544" y="5656108"/>
                <a:ext cx="440344" cy="143590"/>
              </a:xfrm>
              <a:custGeom>
                <a:avLst/>
                <a:gdLst>
                  <a:gd name="T0" fmla="*/ 13 w 184"/>
                  <a:gd name="T1" fmla="*/ 59 h 59"/>
                  <a:gd name="T2" fmla="*/ 172 w 184"/>
                  <a:gd name="T3" fmla="*/ 59 h 59"/>
                  <a:gd name="T4" fmla="*/ 172 w 184"/>
                  <a:gd name="T5" fmla="*/ 59 h 59"/>
                  <a:gd name="T6" fmla="*/ 177 w 184"/>
                  <a:gd name="T7" fmla="*/ 57 h 59"/>
                  <a:gd name="T8" fmla="*/ 181 w 184"/>
                  <a:gd name="T9" fmla="*/ 55 h 59"/>
                  <a:gd name="T10" fmla="*/ 183 w 184"/>
                  <a:gd name="T11" fmla="*/ 52 h 59"/>
                  <a:gd name="T12" fmla="*/ 184 w 184"/>
                  <a:gd name="T13" fmla="*/ 47 h 59"/>
                  <a:gd name="T14" fmla="*/ 184 w 184"/>
                  <a:gd name="T15" fmla="*/ 13 h 59"/>
                  <a:gd name="T16" fmla="*/ 184 w 184"/>
                  <a:gd name="T17" fmla="*/ 13 h 59"/>
                  <a:gd name="T18" fmla="*/ 183 w 184"/>
                  <a:gd name="T19" fmla="*/ 7 h 59"/>
                  <a:gd name="T20" fmla="*/ 181 w 184"/>
                  <a:gd name="T21" fmla="*/ 4 h 59"/>
                  <a:gd name="T22" fmla="*/ 177 w 184"/>
                  <a:gd name="T23" fmla="*/ 0 h 59"/>
                  <a:gd name="T24" fmla="*/ 172 w 184"/>
                  <a:gd name="T25" fmla="*/ 0 h 59"/>
                  <a:gd name="T26" fmla="*/ 13 w 184"/>
                  <a:gd name="T27" fmla="*/ 0 h 59"/>
                  <a:gd name="T28" fmla="*/ 13 w 184"/>
                  <a:gd name="T29" fmla="*/ 0 h 59"/>
                  <a:gd name="T30" fmla="*/ 8 w 184"/>
                  <a:gd name="T31" fmla="*/ 0 h 59"/>
                  <a:gd name="T32" fmla="*/ 4 w 184"/>
                  <a:gd name="T33" fmla="*/ 4 h 59"/>
                  <a:gd name="T34" fmla="*/ 2 w 184"/>
                  <a:gd name="T35" fmla="*/ 7 h 59"/>
                  <a:gd name="T36" fmla="*/ 0 w 184"/>
                  <a:gd name="T37" fmla="*/ 13 h 59"/>
                  <a:gd name="T38" fmla="*/ 0 w 184"/>
                  <a:gd name="T39" fmla="*/ 47 h 59"/>
                  <a:gd name="T40" fmla="*/ 0 w 184"/>
                  <a:gd name="T41" fmla="*/ 47 h 59"/>
                  <a:gd name="T42" fmla="*/ 2 w 184"/>
                  <a:gd name="T43" fmla="*/ 52 h 59"/>
                  <a:gd name="T44" fmla="*/ 4 w 184"/>
                  <a:gd name="T45" fmla="*/ 55 h 59"/>
                  <a:gd name="T46" fmla="*/ 8 w 184"/>
                  <a:gd name="T47" fmla="*/ 57 h 59"/>
                  <a:gd name="T48" fmla="*/ 13 w 184"/>
                  <a:gd name="T49" fmla="*/ 59 h 59"/>
                  <a:gd name="T50" fmla="*/ 13 w 184"/>
                  <a:gd name="T51" fmla="*/ 59 h 59"/>
                  <a:gd name="T52" fmla="*/ 15 w 184"/>
                  <a:gd name="T53" fmla="*/ 47 h 59"/>
                  <a:gd name="T54" fmla="*/ 15 w 184"/>
                  <a:gd name="T55" fmla="*/ 13 h 59"/>
                  <a:gd name="T56" fmla="*/ 172 w 184"/>
                  <a:gd name="T57" fmla="*/ 13 h 59"/>
                  <a:gd name="T58" fmla="*/ 172 w 184"/>
                  <a:gd name="T59" fmla="*/ 47 h 59"/>
                  <a:gd name="T60" fmla="*/ 15 w 184"/>
                  <a:gd name="T61" fmla="*/ 47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84" h="59">
                    <a:moveTo>
                      <a:pt x="13" y="59"/>
                    </a:moveTo>
                    <a:lnTo>
                      <a:pt x="172" y="59"/>
                    </a:lnTo>
                    <a:lnTo>
                      <a:pt x="172" y="59"/>
                    </a:lnTo>
                    <a:lnTo>
                      <a:pt x="177" y="57"/>
                    </a:lnTo>
                    <a:lnTo>
                      <a:pt x="181" y="55"/>
                    </a:lnTo>
                    <a:lnTo>
                      <a:pt x="183" y="52"/>
                    </a:lnTo>
                    <a:lnTo>
                      <a:pt x="184" y="47"/>
                    </a:lnTo>
                    <a:lnTo>
                      <a:pt x="184" y="13"/>
                    </a:lnTo>
                    <a:lnTo>
                      <a:pt x="184" y="13"/>
                    </a:lnTo>
                    <a:lnTo>
                      <a:pt x="183" y="7"/>
                    </a:lnTo>
                    <a:lnTo>
                      <a:pt x="181" y="4"/>
                    </a:lnTo>
                    <a:lnTo>
                      <a:pt x="177" y="0"/>
                    </a:lnTo>
                    <a:lnTo>
                      <a:pt x="172" y="0"/>
                    </a:lnTo>
                    <a:lnTo>
                      <a:pt x="13" y="0"/>
                    </a:lnTo>
                    <a:lnTo>
                      <a:pt x="13" y="0"/>
                    </a:lnTo>
                    <a:lnTo>
                      <a:pt x="8" y="0"/>
                    </a:lnTo>
                    <a:lnTo>
                      <a:pt x="4" y="4"/>
                    </a:lnTo>
                    <a:lnTo>
                      <a:pt x="2" y="7"/>
                    </a:lnTo>
                    <a:lnTo>
                      <a:pt x="0" y="13"/>
                    </a:lnTo>
                    <a:lnTo>
                      <a:pt x="0" y="47"/>
                    </a:lnTo>
                    <a:lnTo>
                      <a:pt x="0" y="47"/>
                    </a:lnTo>
                    <a:lnTo>
                      <a:pt x="2" y="52"/>
                    </a:lnTo>
                    <a:lnTo>
                      <a:pt x="4" y="55"/>
                    </a:lnTo>
                    <a:lnTo>
                      <a:pt x="8" y="57"/>
                    </a:lnTo>
                    <a:lnTo>
                      <a:pt x="13" y="59"/>
                    </a:lnTo>
                    <a:lnTo>
                      <a:pt x="13" y="59"/>
                    </a:lnTo>
                    <a:close/>
                    <a:moveTo>
                      <a:pt x="15" y="47"/>
                    </a:moveTo>
                    <a:lnTo>
                      <a:pt x="15" y="13"/>
                    </a:lnTo>
                    <a:lnTo>
                      <a:pt x="172" y="13"/>
                    </a:lnTo>
                    <a:lnTo>
                      <a:pt x="172" y="47"/>
                    </a:lnTo>
                    <a:lnTo>
                      <a:pt x="15" y="4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ko-KR" altLang="en-US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63" name="Freeform 413"/>
              <p:cNvSpPr>
                <a:spLocks/>
              </p:cNvSpPr>
              <p:nvPr/>
            </p:nvSpPr>
            <p:spPr bwMode="auto">
              <a:xfrm>
                <a:off x="4622655" y="5703971"/>
                <a:ext cx="76581" cy="28718"/>
              </a:xfrm>
              <a:custGeom>
                <a:avLst/>
                <a:gdLst>
                  <a:gd name="T0" fmla="*/ 29 w 32"/>
                  <a:gd name="T1" fmla="*/ 0 h 12"/>
                  <a:gd name="T2" fmla="*/ 4 w 32"/>
                  <a:gd name="T3" fmla="*/ 0 h 12"/>
                  <a:gd name="T4" fmla="*/ 4 w 32"/>
                  <a:gd name="T5" fmla="*/ 0 h 12"/>
                  <a:gd name="T6" fmla="*/ 0 w 32"/>
                  <a:gd name="T7" fmla="*/ 1 h 12"/>
                  <a:gd name="T8" fmla="*/ 0 w 32"/>
                  <a:gd name="T9" fmla="*/ 3 h 12"/>
                  <a:gd name="T10" fmla="*/ 0 w 32"/>
                  <a:gd name="T11" fmla="*/ 9 h 12"/>
                  <a:gd name="T12" fmla="*/ 0 w 32"/>
                  <a:gd name="T13" fmla="*/ 9 h 12"/>
                  <a:gd name="T14" fmla="*/ 0 w 32"/>
                  <a:gd name="T15" fmla="*/ 10 h 12"/>
                  <a:gd name="T16" fmla="*/ 4 w 32"/>
                  <a:gd name="T17" fmla="*/ 12 h 12"/>
                  <a:gd name="T18" fmla="*/ 29 w 32"/>
                  <a:gd name="T19" fmla="*/ 12 h 12"/>
                  <a:gd name="T20" fmla="*/ 29 w 32"/>
                  <a:gd name="T21" fmla="*/ 12 h 12"/>
                  <a:gd name="T22" fmla="*/ 30 w 32"/>
                  <a:gd name="T23" fmla="*/ 10 h 12"/>
                  <a:gd name="T24" fmla="*/ 32 w 32"/>
                  <a:gd name="T25" fmla="*/ 9 h 12"/>
                  <a:gd name="T26" fmla="*/ 32 w 32"/>
                  <a:gd name="T27" fmla="*/ 3 h 12"/>
                  <a:gd name="T28" fmla="*/ 32 w 32"/>
                  <a:gd name="T29" fmla="*/ 3 h 12"/>
                  <a:gd name="T30" fmla="*/ 30 w 32"/>
                  <a:gd name="T31" fmla="*/ 1 h 12"/>
                  <a:gd name="T32" fmla="*/ 29 w 32"/>
                  <a:gd name="T33" fmla="*/ 0 h 12"/>
                  <a:gd name="T34" fmla="*/ 29 w 32"/>
                  <a:gd name="T35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2" h="12">
                    <a:moveTo>
                      <a:pt x="29" y="0"/>
                    </a:moveTo>
                    <a:lnTo>
                      <a:pt x="4" y="0"/>
                    </a:lnTo>
                    <a:lnTo>
                      <a:pt x="4" y="0"/>
                    </a:lnTo>
                    <a:lnTo>
                      <a:pt x="0" y="1"/>
                    </a:lnTo>
                    <a:lnTo>
                      <a:pt x="0" y="3"/>
                    </a:lnTo>
                    <a:lnTo>
                      <a:pt x="0" y="9"/>
                    </a:lnTo>
                    <a:lnTo>
                      <a:pt x="0" y="9"/>
                    </a:lnTo>
                    <a:lnTo>
                      <a:pt x="0" y="10"/>
                    </a:lnTo>
                    <a:lnTo>
                      <a:pt x="4" y="12"/>
                    </a:lnTo>
                    <a:lnTo>
                      <a:pt x="29" y="12"/>
                    </a:lnTo>
                    <a:lnTo>
                      <a:pt x="29" y="12"/>
                    </a:lnTo>
                    <a:lnTo>
                      <a:pt x="30" y="10"/>
                    </a:lnTo>
                    <a:lnTo>
                      <a:pt x="32" y="9"/>
                    </a:lnTo>
                    <a:lnTo>
                      <a:pt x="32" y="3"/>
                    </a:lnTo>
                    <a:lnTo>
                      <a:pt x="32" y="3"/>
                    </a:lnTo>
                    <a:lnTo>
                      <a:pt x="30" y="1"/>
                    </a:lnTo>
                    <a:lnTo>
                      <a:pt x="29" y="0"/>
                    </a:lnTo>
                    <a:lnTo>
                      <a:pt x="29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ko-KR" altLang="en-US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</p:grpSp>
      <p:grpSp>
        <p:nvGrpSpPr>
          <p:cNvPr id="164" name="그룹 163"/>
          <p:cNvGrpSpPr/>
          <p:nvPr/>
        </p:nvGrpSpPr>
        <p:grpSpPr>
          <a:xfrm>
            <a:off x="3919016" y="1983331"/>
            <a:ext cx="2261699" cy="1355445"/>
            <a:chOff x="3919016" y="1983331"/>
            <a:chExt cx="2261699" cy="1355445"/>
          </a:xfrm>
        </p:grpSpPr>
        <p:sp>
          <p:nvSpPr>
            <p:cNvPr id="165" name="자유형 164"/>
            <p:cNvSpPr/>
            <p:nvPr/>
          </p:nvSpPr>
          <p:spPr>
            <a:xfrm rot="16200000">
              <a:off x="4117997" y="1784350"/>
              <a:ext cx="1355445" cy="1753408"/>
            </a:xfrm>
            <a:custGeom>
              <a:avLst/>
              <a:gdLst>
                <a:gd name="connsiteX0" fmla="*/ 1355445 w 1355445"/>
                <a:gd name="connsiteY0" fmla="*/ 454444 h 1753408"/>
                <a:gd name="connsiteX1" fmla="*/ 1355445 w 1355445"/>
                <a:gd name="connsiteY1" fmla="*/ 1753408 h 1753408"/>
                <a:gd name="connsiteX2" fmla="*/ 0 w 1355445"/>
                <a:gd name="connsiteY2" fmla="*/ 1753407 h 1753408"/>
                <a:gd name="connsiteX3" fmla="*/ 0 w 1355445"/>
                <a:gd name="connsiteY3" fmla="*/ 454444 h 1753408"/>
                <a:gd name="connsiteX4" fmla="*/ 225912 w 1355445"/>
                <a:gd name="connsiteY4" fmla="*/ 228533 h 1753408"/>
                <a:gd name="connsiteX5" fmla="*/ 545173 w 1355445"/>
                <a:gd name="connsiteY5" fmla="*/ 228533 h 1753408"/>
                <a:gd name="connsiteX6" fmla="*/ 677722 w 1355445"/>
                <a:gd name="connsiteY6" fmla="*/ 0 h 1753408"/>
                <a:gd name="connsiteX7" fmla="*/ 810270 w 1355445"/>
                <a:gd name="connsiteY7" fmla="*/ 228533 h 1753408"/>
                <a:gd name="connsiteX8" fmla="*/ 1129533 w 1355445"/>
                <a:gd name="connsiteY8" fmla="*/ 228533 h 1753408"/>
                <a:gd name="connsiteX9" fmla="*/ 1355445 w 1355445"/>
                <a:gd name="connsiteY9" fmla="*/ 454444 h 1753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55445" h="1753408">
                  <a:moveTo>
                    <a:pt x="1355445" y="454444"/>
                  </a:moveTo>
                  <a:lnTo>
                    <a:pt x="1355445" y="1753408"/>
                  </a:lnTo>
                  <a:lnTo>
                    <a:pt x="0" y="1753407"/>
                  </a:lnTo>
                  <a:lnTo>
                    <a:pt x="0" y="454444"/>
                  </a:lnTo>
                  <a:cubicBezTo>
                    <a:pt x="0" y="329677"/>
                    <a:pt x="101145" y="228533"/>
                    <a:pt x="225912" y="228533"/>
                  </a:cubicBezTo>
                  <a:lnTo>
                    <a:pt x="545173" y="228533"/>
                  </a:lnTo>
                  <a:lnTo>
                    <a:pt x="677722" y="0"/>
                  </a:lnTo>
                  <a:lnTo>
                    <a:pt x="810270" y="228533"/>
                  </a:lnTo>
                  <a:lnTo>
                    <a:pt x="1129533" y="228533"/>
                  </a:lnTo>
                  <a:cubicBezTo>
                    <a:pt x="1254300" y="228533"/>
                    <a:pt x="1355445" y="329677"/>
                    <a:pt x="1355445" y="4544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66" name="자유형 165"/>
            <p:cNvSpPr/>
            <p:nvPr/>
          </p:nvSpPr>
          <p:spPr>
            <a:xfrm>
              <a:off x="5672423" y="2011810"/>
              <a:ext cx="508292" cy="1293478"/>
            </a:xfrm>
            <a:custGeom>
              <a:avLst/>
              <a:gdLst>
                <a:gd name="connsiteX0" fmla="*/ 0 w 432048"/>
                <a:gd name="connsiteY0" fmla="*/ 0 h 1152128"/>
                <a:gd name="connsiteX1" fmla="*/ 240023 w 432048"/>
                <a:gd name="connsiteY1" fmla="*/ 0 h 1152128"/>
                <a:gd name="connsiteX2" fmla="*/ 432048 w 432048"/>
                <a:gd name="connsiteY2" fmla="*/ 192025 h 1152128"/>
                <a:gd name="connsiteX3" fmla="*/ 432048 w 432048"/>
                <a:gd name="connsiteY3" fmla="*/ 960103 h 1152128"/>
                <a:gd name="connsiteX4" fmla="*/ 240023 w 432048"/>
                <a:gd name="connsiteY4" fmla="*/ 1152128 h 1152128"/>
                <a:gd name="connsiteX5" fmla="*/ 0 w 432048"/>
                <a:gd name="connsiteY5" fmla="*/ 1152128 h 1152128"/>
                <a:gd name="connsiteX6" fmla="*/ 0 w 432048"/>
                <a:gd name="connsiteY6" fmla="*/ 0 h 1152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2048" h="1152128">
                  <a:moveTo>
                    <a:pt x="0" y="0"/>
                  </a:moveTo>
                  <a:lnTo>
                    <a:pt x="240023" y="0"/>
                  </a:lnTo>
                  <a:cubicBezTo>
                    <a:pt x="346075" y="0"/>
                    <a:pt x="432048" y="85973"/>
                    <a:pt x="432048" y="192025"/>
                  </a:cubicBezTo>
                  <a:lnTo>
                    <a:pt x="432048" y="960103"/>
                  </a:lnTo>
                  <a:cubicBezTo>
                    <a:pt x="432048" y="1066155"/>
                    <a:pt x="346075" y="1152128"/>
                    <a:pt x="240023" y="1152128"/>
                  </a:cubicBezTo>
                  <a:lnTo>
                    <a:pt x="0" y="115212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167" name="그룹 166"/>
            <p:cNvGrpSpPr/>
            <p:nvPr/>
          </p:nvGrpSpPr>
          <p:grpSpPr>
            <a:xfrm>
              <a:off x="4675553" y="2369128"/>
              <a:ext cx="545594" cy="545590"/>
              <a:chOff x="4311544" y="2519029"/>
              <a:chExt cx="436893" cy="436891"/>
            </a:xfrm>
          </p:grpSpPr>
          <p:sp>
            <p:nvSpPr>
              <p:cNvPr id="168" name="Freeform 251"/>
              <p:cNvSpPr>
                <a:spLocks noEditPoints="1"/>
              </p:cNvSpPr>
              <p:nvPr/>
            </p:nvSpPr>
            <p:spPr bwMode="auto">
              <a:xfrm>
                <a:off x="4369193" y="2586244"/>
                <a:ext cx="230448" cy="230447"/>
              </a:xfrm>
              <a:custGeom>
                <a:avLst/>
                <a:gdLst>
                  <a:gd name="T0" fmla="*/ 49 w 97"/>
                  <a:gd name="T1" fmla="*/ 97 h 97"/>
                  <a:gd name="T2" fmla="*/ 68 w 97"/>
                  <a:gd name="T3" fmla="*/ 93 h 97"/>
                  <a:gd name="T4" fmla="*/ 83 w 97"/>
                  <a:gd name="T5" fmla="*/ 83 h 97"/>
                  <a:gd name="T6" fmla="*/ 93 w 97"/>
                  <a:gd name="T7" fmla="*/ 66 h 97"/>
                  <a:gd name="T8" fmla="*/ 97 w 97"/>
                  <a:gd name="T9" fmla="*/ 49 h 97"/>
                  <a:gd name="T10" fmla="*/ 97 w 97"/>
                  <a:gd name="T11" fmla="*/ 38 h 97"/>
                  <a:gd name="T12" fmla="*/ 90 w 97"/>
                  <a:gd name="T13" fmla="*/ 22 h 97"/>
                  <a:gd name="T14" fmla="*/ 75 w 97"/>
                  <a:gd name="T15" fmla="*/ 7 h 97"/>
                  <a:gd name="T16" fmla="*/ 58 w 97"/>
                  <a:gd name="T17" fmla="*/ 0 h 97"/>
                  <a:gd name="T18" fmla="*/ 49 w 97"/>
                  <a:gd name="T19" fmla="*/ 0 h 97"/>
                  <a:gd name="T20" fmla="*/ 29 w 97"/>
                  <a:gd name="T21" fmla="*/ 4 h 97"/>
                  <a:gd name="T22" fmla="*/ 15 w 97"/>
                  <a:gd name="T23" fmla="*/ 15 h 97"/>
                  <a:gd name="T24" fmla="*/ 4 w 97"/>
                  <a:gd name="T25" fmla="*/ 29 h 97"/>
                  <a:gd name="T26" fmla="*/ 0 w 97"/>
                  <a:gd name="T27" fmla="*/ 49 h 97"/>
                  <a:gd name="T28" fmla="*/ 0 w 97"/>
                  <a:gd name="T29" fmla="*/ 57 h 97"/>
                  <a:gd name="T30" fmla="*/ 8 w 97"/>
                  <a:gd name="T31" fmla="*/ 75 h 97"/>
                  <a:gd name="T32" fmla="*/ 22 w 97"/>
                  <a:gd name="T33" fmla="*/ 88 h 97"/>
                  <a:gd name="T34" fmla="*/ 38 w 97"/>
                  <a:gd name="T35" fmla="*/ 97 h 97"/>
                  <a:gd name="T36" fmla="*/ 49 w 97"/>
                  <a:gd name="T37" fmla="*/ 97 h 97"/>
                  <a:gd name="T38" fmla="*/ 49 w 97"/>
                  <a:gd name="T39" fmla="*/ 11 h 97"/>
                  <a:gd name="T40" fmla="*/ 63 w 97"/>
                  <a:gd name="T41" fmla="*/ 13 h 97"/>
                  <a:gd name="T42" fmla="*/ 75 w 97"/>
                  <a:gd name="T43" fmla="*/ 22 h 97"/>
                  <a:gd name="T44" fmla="*/ 83 w 97"/>
                  <a:gd name="T45" fmla="*/ 34 h 97"/>
                  <a:gd name="T46" fmla="*/ 86 w 97"/>
                  <a:gd name="T47" fmla="*/ 49 h 97"/>
                  <a:gd name="T48" fmla="*/ 86 w 97"/>
                  <a:gd name="T49" fmla="*/ 56 h 97"/>
                  <a:gd name="T50" fmla="*/ 81 w 97"/>
                  <a:gd name="T51" fmla="*/ 70 h 97"/>
                  <a:gd name="T52" fmla="*/ 70 w 97"/>
                  <a:gd name="T53" fmla="*/ 79 h 97"/>
                  <a:gd name="T54" fmla="*/ 56 w 97"/>
                  <a:gd name="T55" fmla="*/ 86 h 97"/>
                  <a:gd name="T56" fmla="*/ 49 w 97"/>
                  <a:gd name="T57" fmla="*/ 86 h 97"/>
                  <a:gd name="T58" fmla="*/ 34 w 97"/>
                  <a:gd name="T59" fmla="*/ 83 h 97"/>
                  <a:gd name="T60" fmla="*/ 22 w 97"/>
                  <a:gd name="T61" fmla="*/ 75 h 97"/>
                  <a:gd name="T62" fmla="*/ 13 w 97"/>
                  <a:gd name="T63" fmla="*/ 63 h 97"/>
                  <a:gd name="T64" fmla="*/ 11 w 97"/>
                  <a:gd name="T65" fmla="*/ 49 h 97"/>
                  <a:gd name="T66" fmla="*/ 11 w 97"/>
                  <a:gd name="T67" fmla="*/ 41 h 97"/>
                  <a:gd name="T68" fmla="*/ 17 w 97"/>
                  <a:gd name="T69" fmla="*/ 27 h 97"/>
                  <a:gd name="T70" fmla="*/ 27 w 97"/>
                  <a:gd name="T71" fmla="*/ 16 h 97"/>
                  <a:gd name="T72" fmla="*/ 42 w 97"/>
                  <a:gd name="T73" fmla="*/ 11 h 97"/>
                  <a:gd name="T74" fmla="*/ 49 w 97"/>
                  <a:gd name="T75" fmla="*/ 11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97" h="97">
                    <a:moveTo>
                      <a:pt x="49" y="97"/>
                    </a:moveTo>
                    <a:lnTo>
                      <a:pt x="49" y="97"/>
                    </a:lnTo>
                    <a:lnTo>
                      <a:pt x="58" y="97"/>
                    </a:lnTo>
                    <a:lnTo>
                      <a:pt x="68" y="93"/>
                    </a:lnTo>
                    <a:lnTo>
                      <a:pt x="75" y="88"/>
                    </a:lnTo>
                    <a:lnTo>
                      <a:pt x="83" y="83"/>
                    </a:lnTo>
                    <a:lnTo>
                      <a:pt x="90" y="75"/>
                    </a:lnTo>
                    <a:lnTo>
                      <a:pt x="93" y="66"/>
                    </a:lnTo>
                    <a:lnTo>
                      <a:pt x="97" y="57"/>
                    </a:lnTo>
                    <a:lnTo>
                      <a:pt x="97" y="49"/>
                    </a:lnTo>
                    <a:lnTo>
                      <a:pt x="97" y="49"/>
                    </a:lnTo>
                    <a:lnTo>
                      <a:pt x="97" y="38"/>
                    </a:lnTo>
                    <a:lnTo>
                      <a:pt x="93" y="29"/>
                    </a:lnTo>
                    <a:lnTo>
                      <a:pt x="90" y="22"/>
                    </a:lnTo>
                    <a:lnTo>
                      <a:pt x="83" y="15"/>
                    </a:lnTo>
                    <a:lnTo>
                      <a:pt x="75" y="7"/>
                    </a:lnTo>
                    <a:lnTo>
                      <a:pt x="68" y="4"/>
                    </a:lnTo>
                    <a:lnTo>
                      <a:pt x="58" y="0"/>
                    </a:lnTo>
                    <a:lnTo>
                      <a:pt x="49" y="0"/>
                    </a:lnTo>
                    <a:lnTo>
                      <a:pt x="49" y="0"/>
                    </a:lnTo>
                    <a:lnTo>
                      <a:pt x="38" y="0"/>
                    </a:lnTo>
                    <a:lnTo>
                      <a:pt x="29" y="4"/>
                    </a:lnTo>
                    <a:lnTo>
                      <a:pt x="22" y="7"/>
                    </a:lnTo>
                    <a:lnTo>
                      <a:pt x="15" y="15"/>
                    </a:lnTo>
                    <a:lnTo>
                      <a:pt x="8" y="22"/>
                    </a:lnTo>
                    <a:lnTo>
                      <a:pt x="4" y="29"/>
                    </a:lnTo>
                    <a:lnTo>
                      <a:pt x="0" y="38"/>
                    </a:lnTo>
                    <a:lnTo>
                      <a:pt x="0" y="49"/>
                    </a:lnTo>
                    <a:lnTo>
                      <a:pt x="0" y="49"/>
                    </a:lnTo>
                    <a:lnTo>
                      <a:pt x="0" y="57"/>
                    </a:lnTo>
                    <a:lnTo>
                      <a:pt x="4" y="66"/>
                    </a:lnTo>
                    <a:lnTo>
                      <a:pt x="8" y="75"/>
                    </a:lnTo>
                    <a:lnTo>
                      <a:pt x="15" y="83"/>
                    </a:lnTo>
                    <a:lnTo>
                      <a:pt x="22" y="88"/>
                    </a:lnTo>
                    <a:lnTo>
                      <a:pt x="29" y="93"/>
                    </a:lnTo>
                    <a:lnTo>
                      <a:pt x="38" y="97"/>
                    </a:lnTo>
                    <a:lnTo>
                      <a:pt x="49" y="97"/>
                    </a:lnTo>
                    <a:lnTo>
                      <a:pt x="49" y="97"/>
                    </a:lnTo>
                    <a:close/>
                    <a:moveTo>
                      <a:pt x="49" y="11"/>
                    </a:moveTo>
                    <a:lnTo>
                      <a:pt x="49" y="11"/>
                    </a:lnTo>
                    <a:lnTo>
                      <a:pt x="56" y="11"/>
                    </a:lnTo>
                    <a:lnTo>
                      <a:pt x="63" y="13"/>
                    </a:lnTo>
                    <a:lnTo>
                      <a:pt x="70" y="16"/>
                    </a:lnTo>
                    <a:lnTo>
                      <a:pt x="75" y="22"/>
                    </a:lnTo>
                    <a:lnTo>
                      <a:pt x="81" y="27"/>
                    </a:lnTo>
                    <a:lnTo>
                      <a:pt x="83" y="34"/>
                    </a:lnTo>
                    <a:lnTo>
                      <a:pt x="86" y="41"/>
                    </a:lnTo>
                    <a:lnTo>
                      <a:pt x="86" y="49"/>
                    </a:lnTo>
                    <a:lnTo>
                      <a:pt x="86" y="49"/>
                    </a:lnTo>
                    <a:lnTo>
                      <a:pt x="86" y="56"/>
                    </a:lnTo>
                    <a:lnTo>
                      <a:pt x="83" y="63"/>
                    </a:lnTo>
                    <a:lnTo>
                      <a:pt x="81" y="70"/>
                    </a:lnTo>
                    <a:lnTo>
                      <a:pt x="75" y="75"/>
                    </a:lnTo>
                    <a:lnTo>
                      <a:pt x="70" y="79"/>
                    </a:lnTo>
                    <a:lnTo>
                      <a:pt x="63" y="83"/>
                    </a:lnTo>
                    <a:lnTo>
                      <a:pt x="56" y="86"/>
                    </a:lnTo>
                    <a:lnTo>
                      <a:pt x="49" y="86"/>
                    </a:lnTo>
                    <a:lnTo>
                      <a:pt x="49" y="86"/>
                    </a:lnTo>
                    <a:lnTo>
                      <a:pt x="42" y="86"/>
                    </a:lnTo>
                    <a:lnTo>
                      <a:pt x="34" y="83"/>
                    </a:lnTo>
                    <a:lnTo>
                      <a:pt x="27" y="79"/>
                    </a:lnTo>
                    <a:lnTo>
                      <a:pt x="22" y="75"/>
                    </a:lnTo>
                    <a:lnTo>
                      <a:pt x="17" y="70"/>
                    </a:lnTo>
                    <a:lnTo>
                      <a:pt x="13" y="63"/>
                    </a:lnTo>
                    <a:lnTo>
                      <a:pt x="11" y="56"/>
                    </a:lnTo>
                    <a:lnTo>
                      <a:pt x="11" y="49"/>
                    </a:lnTo>
                    <a:lnTo>
                      <a:pt x="11" y="49"/>
                    </a:lnTo>
                    <a:lnTo>
                      <a:pt x="11" y="41"/>
                    </a:lnTo>
                    <a:lnTo>
                      <a:pt x="13" y="34"/>
                    </a:lnTo>
                    <a:lnTo>
                      <a:pt x="17" y="27"/>
                    </a:lnTo>
                    <a:lnTo>
                      <a:pt x="22" y="22"/>
                    </a:lnTo>
                    <a:lnTo>
                      <a:pt x="27" y="16"/>
                    </a:lnTo>
                    <a:lnTo>
                      <a:pt x="34" y="13"/>
                    </a:lnTo>
                    <a:lnTo>
                      <a:pt x="42" y="11"/>
                    </a:lnTo>
                    <a:lnTo>
                      <a:pt x="49" y="11"/>
                    </a:lnTo>
                    <a:lnTo>
                      <a:pt x="49" y="11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ko-KR" altLang="en-US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69" name="Freeform 252"/>
              <p:cNvSpPr>
                <a:spLocks noEditPoints="1"/>
              </p:cNvSpPr>
              <p:nvPr/>
            </p:nvSpPr>
            <p:spPr bwMode="auto">
              <a:xfrm>
                <a:off x="4311544" y="2519029"/>
                <a:ext cx="436893" cy="436891"/>
              </a:xfrm>
              <a:custGeom>
                <a:avLst/>
                <a:gdLst>
                  <a:gd name="T0" fmla="*/ 74 w 183"/>
                  <a:gd name="T1" fmla="*/ 149 h 183"/>
                  <a:gd name="T2" fmla="*/ 93 w 183"/>
                  <a:gd name="T3" fmla="*/ 147 h 183"/>
                  <a:gd name="T4" fmla="*/ 111 w 183"/>
                  <a:gd name="T5" fmla="*/ 138 h 183"/>
                  <a:gd name="T6" fmla="*/ 150 w 183"/>
                  <a:gd name="T7" fmla="*/ 177 h 183"/>
                  <a:gd name="T8" fmla="*/ 163 w 183"/>
                  <a:gd name="T9" fmla="*/ 183 h 183"/>
                  <a:gd name="T10" fmla="*/ 170 w 183"/>
                  <a:gd name="T11" fmla="*/ 181 h 183"/>
                  <a:gd name="T12" fmla="*/ 177 w 183"/>
                  <a:gd name="T13" fmla="*/ 177 h 183"/>
                  <a:gd name="T14" fmla="*/ 183 w 183"/>
                  <a:gd name="T15" fmla="*/ 165 h 183"/>
                  <a:gd name="T16" fmla="*/ 177 w 183"/>
                  <a:gd name="T17" fmla="*/ 151 h 183"/>
                  <a:gd name="T18" fmla="*/ 138 w 183"/>
                  <a:gd name="T19" fmla="*/ 111 h 183"/>
                  <a:gd name="T20" fmla="*/ 145 w 183"/>
                  <a:gd name="T21" fmla="*/ 93 h 183"/>
                  <a:gd name="T22" fmla="*/ 147 w 183"/>
                  <a:gd name="T23" fmla="*/ 76 h 183"/>
                  <a:gd name="T24" fmla="*/ 147 w 183"/>
                  <a:gd name="T25" fmla="*/ 59 h 183"/>
                  <a:gd name="T26" fmla="*/ 134 w 183"/>
                  <a:gd name="T27" fmla="*/ 34 h 183"/>
                  <a:gd name="T28" fmla="*/ 115 w 183"/>
                  <a:gd name="T29" fmla="*/ 13 h 183"/>
                  <a:gd name="T30" fmla="*/ 88 w 183"/>
                  <a:gd name="T31" fmla="*/ 2 h 183"/>
                  <a:gd name="T32" fmla="*/ 74 w 183"/>
                  <a:gd name="T33" fmla="*/ 0 h 183"/>
                  <a:gd name="T34" fmla="*/ 45 w 183"/>
                  <a:gd name="T35" fmla="*/ 8 h 183"/>
                  <a:gd name="T36" fmla="*/ 22 w 183"/>
                  <a:gd name="T37" fmla="*/ 24 h 183"/>
                  <a:gd name="T38" fmla="*/ 6 w 183"/>
                  <a:gd name="T39" fmla="*/ 47 h 183"/>
                  <a:gd name="T40" fmla="*/ 0 w 183"/>
                  <a:gd name="T41" fmla="*/ 76 h 183"/>
                  <a:gd name="T42" fmla="*/ 0 w 183"/>
                  <a:gd name="T43" fmla="*/ 90 h 183"/>
                  <a:gd name="T44" fmla="*/ 13 w 183"/>
                  <a:gd name="T45" fmla="*/ 117 h 183"/>
                  <a:gd name="T46" fmla="*/ 33 w 183"/>
                  <a:gd name="T47" fmla="*/ 136 h 183"/>
                  <a:gd name="T48" fmla="*/ 59 w 183"/>
                  <a:gd name="T49" fmla="*/ 147 h 183"/>
                  <a:gd name="T50" fmla="*/ 74 w 183"/>
                  <a:gd name="T51" fmla="*/ 149 h 183"/>
                  <a:gd name="T52" fmla="*/ 74 w 183"/>
                  <a:gd name="T53" fmla="*/ 13 h 183"/>
                  <a:gd name="T54" fmla="*/ 97 w 183"/>
                  <a:gd name="T55" fmla="*/ 18 h 183"/>
                  <a:gd name="T56" fmla="*/ 117 w 183"/>
                  <a:gd name="T57" fmla="*/ 31 h 183"/>
                  <a:gd name="T58" fmla="*/ 131 w 183"/>
                  <a:gd name="T59" fmla="*/ 51 h 183"/>
                  <a:gd name="T60" fmla="*/ 134 w 183"/>
                  <a:gd name="T61" fmla="*/ 76 h 183"/>
                  <a:gd name="T62" fmla="*/ 134 w 183"/>
                  <a:gd name="T63" fmla="*/ 84 h 183"/>
                  <a:gd name="T64" fmla="*/ 129 w 183"/>
                  <a:gd name="T65" fmla="*/ 102 h 183"/>
                  <a:gd name="T66" fmla="*/ 122 w 183"/>
                  <a:gd name="T67" fmla="*/ 113 h 183"/>
                  <a:gd name="T68" fmla="*/ 168 w 183"/>
                  <a:gd name="T69" fmla="*/ 160 h 183"/>
                  <a:gd name="T70" fmla="*/ 170 w 183"/>
                  <a:gd name="T71" fmla="*/ 165 h 183"/>
                  <a:gd name="T72" fmla="*/ 168 w 183"/>
                  <a:gd name="T73" fmla="*/ 169 h 183"/>
                  <a:gd name="T74" fmla="*/ 163 w 183"/>
                  <a:gd name="T75" fmla="*/ 170 h 183"/>
                  <a:gd name="T76" fmla="*/ 159 w 183"/>
                  <a:gd name="T77" fmla="*/ 169 h 183"/>
                  <a:gd name="T78" fmla="*/ 113 w 183"/>
                  <a:gd name="T79" fmla="*/ 122 h 183"/>
                  <a:gd name="T80" fmla="*/ 108 w 183"/>
                  <a:gd name="T81" fmla="*/ 126 h 183"/>
                  <a:gd name="T82" fmla="*/ 92 w 183"/>
                  <a:gd name="T83" fmla="*/ 135 h 183"/>
                  <a:gd name="T84" fmla="*/ 74 w 183"/>
                  <a:gd name="T85" fmla="*/ 136 h 183"/>
                  <a:gd name="T86" fmla="*/ 61 w 183"/>
                  <a:gd name="T87" fmla="*/ 136 h 183"/>
                  <a:gd name="T88" fmla="*/ 40 w 183"/>
                  <a:gd name="T89" fmla="*/ 126 h 183"/>
                  <a:gd name="T90" fmla="*/ 22 w 183"/>
                  <a:gd name="T91" fmla="*/ 110 h 183"/>
                  <a:gd name="T92" fmla="*/ 13 w 183"/>
                  <a:gd name="T93" fmla="*/ 88 h 183"/>
                  <a:gd name="T94" fmla="*/ 13 w 183"/>
                  <a:gd name="T95" fmla="*/ 76 h 183"/>
                  <a:gd name="T96" fmla="*/ 17 w 183"/>
                  <a:gd name="T97" fmla="*/ 51 h 183"/>
                  <a:gd name="T98" fmla="*/ 31 w 183"/>
                  <a:gd name="T99" fmla="*/ 31 h 183"/>
                  <a:gd name="T100" fmla="*/ 50 w 183"/>
                  <a:gd name="T101" fmla="*/ 18 h 183"/>
                  <a:gd name="T102" fmla="*/ 74 w 183"/>
                  <a:gd name="T103" fmla="*/ 13 h 1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83" h="183">
                    <a:moveTo>
                      <a:pt x="74" y="149"/>
                    </a:moveTo>
                    <a:lnTo>
                      <a:pt x="74" y="149"/>
                    </a:lnTo>
                    <a:lnTo>
                      <a:pt x="83" y="149"/>
                    </a:lnTo>
                    <a:lnTo>
                      <a:pt x="93" y="147"/>
                    </a:lnTo>
                    <a:lnTo>
                      <a:pt x="102" y="143"/>
                    </a:lnTo>
                    <a:lnTo>
                      <a:pt x="111" y="138"/>
                    </a:lnTo>
                    <a:lnTo>
                      <a:pt x="150" y="177"/>
                    </a:lnTo>
                    <a:lnTo>
                      <a:pt x="150" y="177"/>
                    </a:lnTo>
                    <a:lnTo>
                      <a:pt x="156" y="181"/>
                    </a:lnTo>
                    <a:lnTo>
                      <a:pt x="163" y="183"/>
                    </a:lnTo>
                    <a:lnTo>
                      <a:pt x="163" y="183"/>
                    </a:lnTo>
                    <a:lnTo>
                      <a:pt x="170" y="181"/>
                    </a:lnTo>
                    <a:lnTo>
                      <a:pt x="177" y="177"/>
                    </a:lnTo>
                    <a:lnTo>
                      <a:pt x="177" y="177"/>
                    </a:lnTo>
                    <a:lnTo>
                      <a:pt x="181" y="172"/>
                    </a:lnTo>
                    <a:lnTo>
                      <a:pt x="183" y="165"/>
                    </a:lnTo>
                    <a:lnTo>
                      <a:pt x="181" y="158"/>
                    </a:lnTo>
                    <a:lnTo>
                      <a:pt x="177" y="151"/>
                    </a:lnTo>
                    <a:lnTo>
                      <a:pt x="138" y="111"/>
                    </a:lnTo>
                    <a:lnTo>
                      <a:pt x="138" y="111"/>
                    </a:lnTo>
                    <a:lnTo>
                      <a:pt x="142" y="104"/>
                    </a:lnTo>
                    <a:lnTo>
                      <a:pt x="145" y="93"/>
                    </a:lnTo>
                    <a:lnTo>
                      <a:pt x="147" y="84"/>
                    </a:lnTo>
                    <a:lnTo>
                      <a:pt x="147" y="76"/>
                    </a:lnTo>
                    <a:lnTo>
                      <a:pt x="147" y="76"/>
                    </a:lnTo>
                    <a:lnTo>
                      <a:pt x="147" y="59"/>
                    </a:lnTo>
                    <a:lnTo>
                      <a:pt x="142" y="47"/>
                    </a:lnTo>
                    <a:lnTo>
                      <a:pt x="134" y="34"/>
                    </a:lnTo>
                    <a:lnTo>
                      <a:pt x="125" y="24"/>
                    </a:lnTo>
                    <a:lnTo>
                      <a:pt x="115" y="13"/>
                    </a:lnTo>
                    <a:lnTo>
                      <a:pt x="102" y="8"/>
                    </a:lnTo>
                    <a:lnTo>
                      <a:pt x="88" y="2"/>
                    </a:lnTo>
                    <a:lnTo>
                      <a:pt x="74" y="0"/>
                    </a:lnTo>
                    <a:lnTo>
                      <a:pt x="74" y="0"/>
                    </a:lnTo>
                    <a:lnTo>
                      <a:pt x="59" y="2"/>
                    </a:lnTo>
                    <a:lnTo>
                      <a:pt x="45" y="8"/>
                    </a:lnTo>
                    <a:lnTo>
                      <a:pt x="33" y="13"/>
                    </a:lnTo>
                    <a:lnTo>
                      <a:pt x="22" y="24"/>
                    </a:lnTo>
                    <a:lnTo>
                      <a:pt x="13" y="34"/>
                    </a:lnTo>
                    <a:lnTo>
                      <a:pt x="6" y="47"/>
                    </a:lnTo>
                    <a:lnTo>
                      <a:pt x="0" y="59"/>
                    </a:lnTo>
                    <a:lnTo>
                      <a:pt x="0" y="76"/>
                    </a:lnTo>
                    <a:lnTo>
                      <a:pt x="0" y="76"/>
                    </a:lnTo>
                    <a:lnTo>
                      <a:pt x="0" y="90"/>
                    </a:lnTo>
                    <a:lnTo>
                      <a:pt x="6" y="104"/>
                    </a:lnTo>
                    <a:lnTo>
                      <a:pt x="13" y="117"/>
                    </a:lnTo>
                    <a:lnTo>
                      <a:pt x="22" y="127"/>
                    </a:lnTo>
                    <a:lnTo>
                      <a:pt x="33" y="136"/>
                    </a:lnTo>
                    <a:lnTo>
                      <a:pt x="45" y="143"/>
                    </a:lnTo>
                    <a:lnTo>
                      <a:pt x="59" y="147"/>
                    </a:lnTo>
                    <a:lnTo>
                      <a:pt x="74" y="149"/>
                    </a:lnTo>
                    <a:lnTo>
                      <a:pt x="74" y="149"/>
                    </a:lnTo>
                    <a:close/>
                    <a:moveTo>
                      <a:pt x="74" y="13"/>
                    </a:moveTo>
                    <a:lnTo>
                      <a:pt x="74" y="13"/>
                    </a:lnTo>
                    <a:lnTo>
                      <a:pt x="86" y="15"/>
                    </a:lnTo>
                    <a:lnTo>
                      <a:pt x="97" y="18"/>
                    </a:lnTo>
                    <a:lnTo>
                      <a:pt x="108" y="24"/>
                    </a:lnTo>
                    <a:lnTo>
                      <a:pt x="117" y="31"/>
                    </a:lnTo>
                    <a:lnTo>
                      <a:pt x="124" y="42"/>
                    </a:lnTo>
                    <a:lnTo>
                      <a:pt x="131" y="51"/>
                    </a:lnTo>
                    <a:lnTo>
                      <a:pt x="134" y="63"/>
                    </a:lnTo>
                    <a:lnTo>
                      <a:pt x="134" y="76"/>
                    </a:lnTo>
                    <a:lnTo>
                      <a:pt x="134" y="76"/>
                    </a:lnTo>
                    <a:lnTo>
                      <a:pt x="134" y="84"/>
                    </a:lnTo>
                    <a:lnTo>
                      <a:pt x="133" y="93"/>
                    </a:lnTo>
                    <a:lnTo>
                      <a:pt x="129" y="102"/>
                    </a:lnTo>
                    <a:lnTo>
                      <a:pt x="125" y="110"/>
                    </a:lnTo>
                    <a:lnTo>
                      <a:pt x="122" y="113"/>
                    </a:lnTo>
                    <a:lnTo>
                      <a:pt x="125" y="117"/>
                    </a:lnTo>
                    <a:lnTo>
                      <a:pt x="168" y="160"/>
                    </a:lnTo>
                    <a:lnTo>
                      <a:pt x="168" y="160"/>
                    </a:lnTo>
                    <a:lnTo>
                      <a:pt x="170" y="165"/>
                    </a:lnTo>
                    <a:lnTo>
                      <a:pt x="168" y="169"/>
                    </a:lnTo>
                    <a:lnTo>
                      <a:pt x="168" y="169"/>
                    </a:lnTo>
                    <a:lnTo>
                      <a:pt x="163" y="170"/>
                    </a:lnTo>
                    <a:lnTo>
                      <a:pt x="163" y="170"/>
                    </a:lnTo>
                    <a:lnTo>
                      <a:pt x="159" y="169"/>
                    </a:lnTo>
                    <a:lnTo>
                      <a:pt x="159" y="169"/>
                    </a:lnTo>
                    <a:lnTo>
                      <a:pt x="117" y="127"/>
                    </a:lnTo>
                    <a:lnTo>
                      <a:pt x="113" y="122"/>
                    </a:lnTo>
                    <a:lnTo>
                      <a:pt x="108" y="126"/>
                    </a:lnTo>
                    <a:lnTo>
                      <a:pt x="108" y="126"/>
                    </a:lnTo>
                    <a:lnTo>
                      <a:pt x="100" y="131"/>
                    </a:lnTo>
                    <a:lnTo>
                      <a:pt x="92" y="135"/>
                    </a:lnTo>
                    <a:lnTo>
                      <a:pt x="83" y="136"/>
                    </a:lnTo>
                    <a:lnTo>
                      <a:pt x="74" y="136"/>
                    </a:lnTo>
                    <a:lnTo>
                      <a:pt x="74" y="136"/>
                    </a:lnTo>
                    <a:lnTo>
                      <a:pt x="61" y="136"/>
                    </a:lnTo>
                    <a:lnTo>
                      <a:pt x="50" y="133"/>
                    </a:lnTo>
                    <a:lnTo>
                      <a:pt x="40" y="126"/>
                    </a:lnTo>
                    <a:lnTo>
                      <a:pt x="31" y="118"/>
                    </a:lnTo>
                    <a:lnTo>
                      <a:pt x="22" y="110"/>
                    </a:lnTo>
                    <a:lnTo>
                      <a:pt x="17" y="99"/>
                    </a:lnTo>
                    <a:lnTo>
                      <a:pt x="13" y="88"/>
                    </a:lnTo>
                    <a:lnTo>
                      <a:pt x="13" y="76"/>
                    </a:lnTo>
                    <a:lnTo>
                      <a:pt x="13" y="76"/>
                    </a:lnTo>
                    <a:lnTo>
                      <a:pt x="13" y="63"/>
                    </a:lnTo>
                    <a:lnTo>
                      <a:pt x="17" y="51"/>
                    </a:lnTo>
                    <a:lnTo>
                      <a:pt x="22" y="42"/>
                    </a:lnTo>
                    <a:lnTo>
                      <a:pt x="31" y="31"/>
                    </a:lnTo>
                    <a:lnTo>
                      <a:pt x="40" y="24"/>
                    </a:lnTo>
                    <a:lnTo>
                      <a:pt x="50" y="18"/>
                    </a:lnTo>
                    <a:lnTo>
                      <a:pt x="61" y="15"/>
                    </a:lnTo>
                    <a:lnTo>
                      <a:pt x="74" y="13"/>
                    </a:lnTo>
                    <a:lnTo>
                      <a:pt x="74" y="13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ko-KR" altLang="en-US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</p:grpSp>
      <p:pic>
        <p:nvPicPr>
          <p:cNvPr id="47" name="그림 4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69427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개체 틀 2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04" r="17304"/>
          <a:stretch>
            <a:fillRect/>
          </a:stretch>
        </p:blipFill>
        <p:spPr/>
      </p:pic>
      <p:sp>
        <p:nvSpPr>
          <p:cNvPr id="5" name="직사각형 4"/>
          <p:cNvSpPr/>
          <p:nvPr/>
        </p:nvSpPr>
        <p:spPr>
          <a:xfrm>
            <a:off x="0" y="0"/>
            <a:ext cx="5879976" cy="6858000"/>
          </a:xfrm>
          <a:prstGeom prst="rect">
            <a:avLst/>
          </a:prstGeom>
          <a:solidFill>
            <a:schemeClr val="accent1">
              <a:lumMod val="75000"/>
              <a:alpha val="6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MankSans" panose="02000603020000020003" pitchFamily="2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11424" y="2564904"/>
            <a:ext cx="38164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회사소개</a:t>
            </a:r>
            <a:endParaRPr lang="en-US" altLang="ko-KR" sz="2400" i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11" name="부제목 2"/>
          <p:cNvSpPr txBox="1">
            <a:spLocks/>
          </p:cNvSpPr>
          <p:nvPr/>
        </p:nvSpPr>
        <p:spPr>
          <a:xfrm>
            <a:off x="821602" y="3299484"/>
            <a:ext cx="6354518" cy="2145740"/>
          </a:xfrm>
          <a:prstGeom prst="rect">
            <a:avLst/>
          </a:prstGeom>
          <a:noFill/>
          <a:ln w="12700">
            <a:noFill/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 err="1" smtClean="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프롭</a:t>
            </a:r>
            <a:r>
              <a:rPr lang="ko-KR" altLang="en-US" sz="1600" b="1" dirty="0" smtClean="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600" b="1" dirty="0" err="1" smtClean="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테크</a:t>
            </a:r>
            <a:r>
              <a:rPr lang="ko-KR" altLang="en-US" sz="1600" b="1" dirty="0" smtClean="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시대의 시장 선점</a:t>
            </a:r>
            <a:endParaRPr lang="en-US" altLang="ko-KR" sz="1600" b="1" dirty="0" smtClean="0">
              <a:solidFill>
                <a:schemeClr val="bg1">
                  <a:lumMod val="9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언제 어디서나 원하는 곳에서 안전한 부동산 거래를 </a:t>
            </a:r>
            <a:r>
              <a:rPr lang="ko-KR" altLang="en-US" sz="1600" b="1" dirty="0" smtClean="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시작</a:t>
            </a:r>
            <a:endParaRPr lang="en-US" altLang="ko-KR" sz="1600" b="1" dirty="0" smtClean="0">
              <a:solidFill>
                <a:schemeClr val="bg1">
                  <a:lumMod val="9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ANY   TIME !!!</a:t>
            </a:r>
            <a:r>
              <a:rPr lang="ko-KR" altLang="en-US" sz="1600" b="1" dirty="0" smtClean="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600" b="1" dirty="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ANY   WHERE !!!</a:t>
            </a:r>
            <a:r>
              <a:rPr lang="ko-KR" altLang="en-US" sz="1600" b="1" dirty="0" smtClean="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en-US" altLang="ko-KR" sz="1600" b="1" dirty="0" smtClean="0">
              <a:solidFill>
                <a:schemeClr val="bg1">
                  <a:lumMod val="9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800" b="1" dirty="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First  Mover       Fast  Follower</a:t>
            </a:r>
            <a:endParaRPr lang="ko-KR" altLang="en-US" sz="1800" b="1" dirty="0">
              <a:solidFill>
                <a:schemeClr val="bg1">
                  <a:lumMod val="9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7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MankSans" panose="02000603020000020003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96226471"/>
      </p:ext>
    </p:extLst>
  </p:cSld>
  <p:clrMapOvr>
    <a:masterClrMapping/>
  </p:clrMapOvr>
  <p:transition spd="slow">
    <p:cover dir="r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Company Introduction 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>
          <a:xfrm>
            <a:off x="808038" y="1249387"/>
            <a:ext cx="10575925" cy="739453"/>
          </a:xfrm>
        </p:spPr>
        <p:txBody>
          <a:bodyPr>
            <a:normAutofit/>
          </a:bodyPr>
          <a:lstStyle/>
          <a:p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픽스어빌리티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주식회사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 FIXABILITY CO ., LTD ) </a:t>
            </a:r>
          </a:p>
          <a:p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 사 소 개</a:t>
            </a:r>
            <a:endParaRPr lang="en-US" altLang="ko-KR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4" name="텍스트 개체 틀 4"/>
          <p:cNvSpPr txBox="1">
            <a:spLocks/>
          </p:cNvSpPr>
          <p:nvPr/>
        </p:nvSpPr>
        <p:spPr>
          <a:xfrm>
            <a:off x="807559" y="2492896"/>
            <a:ext cx="10575925" cy="38884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 사 개 요</a:t>
            </a:r>
            <a:endParaRPr lang="en-US" altLang="ko-KR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          사        명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 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픽스어빌리티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주식회사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(FIXABILITY CO .,LTD)</a:t>
            </a:r>
          </a:p>
          <a:p>
            <a:pPr algn="l"/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사업자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등록 번호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 572 -86 - 01963                                                                     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법인 등록 번호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110111 – 7662649</a:t>
            </a:r>
          </a:p>
          <a:p>
            <a:pPr algn="l"/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         표         자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박     길     호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업                      태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정보통신업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부동산업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온라인 서비스업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전자 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상거래업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빅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분석업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웹사이트구축업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호스팅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서비스 업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         사         업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플랫폼 제공 및 부동산 공유 오피스 및  부동산 중계 프랜차이즈 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         사         업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AI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응대 플랫폼 및 비대면 공공 전자 서류 발급 대행 플랫폼 </a:t>
            </a:r>
          </a:p>
        </p:txBody>
      </p:sp>
      <p:pic>
        <p:nvPicPr>
          <p:cNvPr id="46" name="그림 4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0" y="1988840"/>
            <a:ext cx="12192000" cy="4869160"/>
          </a:xfrm>
          <a:prstGeom prst="rect">
            <a:avLst/>
          </a:prstGeom>
          <a:solidFill>
            <a:schemeClr val="accent1">
              <a:lumMod val="7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MankSans" panose="02000603020000020003" pitchFamily="2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7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MankSans" panose="02000603020000020003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9910887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0" y="1988840"/>
            <a:ext cx="12192000" cy="4869160"/>
          </a:xfrm>
          <a:prstGeom prst="rect">
            <a:avLst/>
          </a:prstGeom>
          <a:solidFill>
            <a:schemeClr val="accent1">
              <a:lumMod val="7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MankSans" panose="02000603020000020003" pitchFamily="2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company introduction 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>
          <a:xfrm>
            <a:off x="808038" y="1249387"/>
            <a:ext cx="10575925" cy="739453"/>
          </a:xfrm>
        </p:spPr>
        <p:txBody>
          <a:bodyPr>
            <a:normAutofit/>
          </a:bodyPr>
          <a:lstStyle/>
          <a:p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픽스어빌리티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주식회사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 FIXABILITY CO ., LTD ) </a:t>
            </a:r>
          </a:p>
          <a:p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 사 소 개</a:t>
            </a:r>
            <a:endParaRPr lang="en-US" altLang="ko-KR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4" name="텍스트 개체 틀 4"/>
          <p:cNvSpPr txBox="1">
            <a:spLocks/>
          </p:cNvSpPr>
          <p:nvPr/>
        </p:nvSpPr>
        <p:spPr>
          <a:xfrm>
            <a:off x="807559" y="2492896"/>
            <a:ext cx="10575925" cy="38884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등록증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879974" y="2963169"/>
            <a:ext cx="2173110" cy="3008082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246" y="3001218"/>
            <a:ext cx="2082359" cy="2943852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>
            <a:off x="3647728" y="2984213"/>
            <a:ext cx="2173110" cy="3008082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9251482" y="3019997"/>
            <a:ext cx="2173110" cy="3008082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9818" y="3009613"/>
            <a:ext cx="2085763" cy="2946780"/>
          </a:xfrm>
          <a:prstGeom prst="rect">
            <a:avLst/>
          </a:prstGeom>
        </p:spPr>
      </p:pic>
      <p:pic>
        <p:nvPicPr>
          <p:cNvPr id="1025" name="Picture 1" descr="https://search.pstatic.net/common/?src=http%3A%2F%2Fblogfiles.naver.net%2FMjAyMDAzMDRfODYg%2FMDAxNTgzMzI5Njg0Mjkz.qkIGQnpT9ngCryspeW6DOaOjy5_zJ1XSMp77b8oorhYg.-7RL-pk9Cdnru5NAKuby0dHUOg-9U0pP4A7htZyoBsIg.JPEG.hopeful7kick%2F%25BA%25A5%25C3%25B3%25B1%25E2%25BE%25F7%25C8%25AE%25C0%25CE%25BC%25AD_%25B1%25E2%25BC%25FA%25BA%25B8%25C1%25F5%25B1%25E2%25B1%25DD.jpg&amp;type=sc960_83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7182" y="3071091"/>
            <a:ext cx="2084994" cy="2950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2"/>
          <p:cNvSpPr>
            <a:spLocks noChangeArrowheads="1"/>
          </p:cNvSpPr>
          <p:nvPr/>
        </p:nvSpPr>
        <p:spPr bwMode="auto">
          <a:xfrm>
            <a:off x="2107879" y="-1323528"/>
            <a:ext cx="12192000" cy="0"/>
          </a:xfrm>
          <a:prstGeom prst="rect">
            <a:avLst/>
          </a:prstGeom>
          <a:solidFill>
            <a:srgbClr val="2B2B2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  <a:ea typeface="-apple-system"/>
              </a:rPr>
              <a:t/>
            </a:r>
            <a:b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  <a:ea typeface="-apple-system"/>
              </a:rPr>
            </a:b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9698665" y="3789040"/>
            <a:ext cx="14416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smtClean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신 청 중</a:t>
            </a:r>
            <a:endParaRPr lang="ko-KR" altLang="en-US" sz="2800" b="1" dirty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6456040" y="3001218"/>
            <a:ext cx="2173110" cy="3008082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6" cstate="print">
            <a:lum bright="15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4000" contrast="2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33" t="2751" r="6630" b="15350"/>
          <a:stretch/>
        </p:blipFill>
        <p:spPr>
          <a:xfrm>
            <a:off x="6502852" y="3053000"/>
            <a:ext cx="2081841" cy="2892070"/>
          </a:xfrm>
          <a:prstGeom prst="rect">
            <a:avLst/>
          </a:prstGeom>
        </p:spPr>
      </p:pic>
      <p:sp>
        <p:nvSpPr>
          <p:cNvPr id="31" name="직사각형 3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7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MankSans" panose="02000603020000020003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370809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brightnessContrast bright="16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201" t="17450" r="7066" b="10100"/>
          <a:stretch/>
        </p:blipFill>
        <p:spPr>
          <a:xfrm>
            <a:off x="9108272" y="4245459"/>
            <a:ext cx="1392279" cy="204398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company introduction 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>
          <a:xfrm>
            <a:off x="808038" y="1249387"/>
            <a:ext cx="10575925" cy="739453"/>
          </a:xfrm>
        </p:spPr>
        <p:txBody>
          <a:bodyPr>
            <a:normAutofit/>
          </a:bodyPr>
          <a:lstStyle/>
          <a:p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픽스어빌리티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주식회사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 FIXABILITY CO ., LTD ) </a:t>
            </a:r>
          </a:p>
          <a:p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 사 소 개</a:t>
            </a:r>
            <a:endParaRPr lang="en-US" altLang="ko-KR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4" name="텍스트 개체 틀 4"/>
          <p:cNvSpPr txBox="1">
            <a:spLocks/>
          </p:cNvSpPr>
          <p:nvPr/>
        </p:nvSpPr>
        <p:spPr>
          <a:xfrm>
            <a:off x="807559" y="2492896"/>
            <a:ext cx="10575925" cy="38884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보유 기술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서비스플랫폼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AI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AR , 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VR , MR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빅데이터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IOT , 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웨어러블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en-US" altLang="ko-KR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Bilder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</a:t>
            </a:r>
          </a:p>
          <a:p>
            <a:pPr algn="l"/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특허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및 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출원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전용 </a:t>
            </a:r>
            <a:r>
              <a:rPr lang="ko-KR" altLang="en-US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실시권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7078960" y="4221088"/>
            <a:ext cx="1512168" cy="2088232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175329" y="4211323"/>
            <a:ext cx="1512168" cy="2088232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9048328" y="4221088"/>
            <a:ext cx="1512168" cy="2088232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5114065" y="4256443"/>
            <a:ext cx="1512168" cy="2088232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3144697" y="4235731"/>
            <a:ext cx="1512168" cy="2088232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1" t="17450" r="7066" b="10100"/>
          <a:stretch/>
        </p:blipFill>
        <p:spPr>
          <a:xfrm>
            <a:off x="1240641" y="4240114"/>
            <a:ext cx="1392279" cy="2043985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3768" y="4675245"/>
            <a:ext cx="1787924" cy="58301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1" t="17450" r="7066" b="10100"/>
          <a:stretch/>
        </p:blipFill>
        <p:spPr>
          <a:xfrm>
            <a:off x="3206413" y="4261012"/>
            <a:ext cx="1392279" cy="2043985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brightnessContrast bright="16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201" t="17450" r="7066" b="10100"/>
          <a:stretch/>
        </p:blipFill>
        <p:spPr>
          <a:xfrm>
            <a:off x="5174009" y="4319016"/>
            <a:ext cx="1392279" cy="2043985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brightnessContrast bright="16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201" t="17450" r="7066" b="10100"/>
          <a:stretch/>
        </p:blipFill>
        <p:spPr>
          <a:xfrm>
            <a:off x="7157324" y="4270438"/>
            <a:ext cx="1392279" cy="2043985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3279" y="4763057"/>
            <a:ext cx="1787924" cy="58301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7051" y="4827217"/>
            <a:ext cx="1787924" cy="58301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6" name="TextBox 15"/>
          <p:cNvSpPr txBox="1"/>
          <p:nvPr/>
        </p:nvSpPr>
        <p:spPr>
          <a:xfrm>
            <a:off x="9334669" y="4867165"/>
            <a:ext cx="84189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출원 </a:t>
            </a:r>
            <a:r>
              <a:rPr lang="ko-KR" altLang="en-US" sz="1100" dirty="0" err="1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심사중</a:t>
            </a:r>
            <a:endParaRPr lang="ko-KR" altLang="en-US" sz="1100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408320" y="4923761"/>
            <a:ext cx="84189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출원 </a:t>
            </a:r>
            <a:r>
              <a:rPr lang="ko-KR" altLang="en-US" sz="1100" dirty="0" err="1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심사중</a:t>
            </a:r>
            <a:endParaRPr lang="ko-KR" altLang="en-US" sz="1100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403689" y="4993829"/>
            <a:ext cx="84189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출원 </a:t>
            </a:r>
            <a:r>
              <a:rPr lang="ko-KR" altLang="en-US" sz="1100" dirty="0" err="1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심사중</a:t>
            </a:r>
            <a:endParaRPr lang="ko-KR" altLang="en-US" sz="1100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0" y="1988840"/>
            <a:ext cx="12192000" cy="4869160"/>
          </a:xfrm>
          <a:prstGeom prst="rect">
            <a:avLst/>
          </a:prstGeom>
          <a:solidFill>
            <a:schemeClr val="accent1">
              <a:lumMod val="7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MankSans" panose="02000603020000020003" pitchFamily="2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7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MankSans" panose="02000603020000020003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044817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Company Introduction 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>
          <a:xfrm>
            <a:off x="808038" y="1249387"/>
            <a:ext cx="10575925" cy="739453"/>
          </a:xfrm>
        </p:spPr>
        <p:txBody>
          <a:bodyPr>
            <a:normAutofit/>
          </a:bodyPr>
          <a:lstStyle/>
          <a:p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픽스어빌리티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주식회사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 FIXABILITY CO ., LTD ) </a:t>
            </a:r>
          </a:p>
          <a:p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 사 소 개</a:t>
            </a:r>
            <a:endParaRPr lang="en-US" altLang="ko-KR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29" name="텍스트 개체 틀 4"/>
          <p:cNvSpPr txBox="1">
            <a:spLocks/>
          </p:cNvSpPr>
          <p:nvPr/>
        </p:nvSpPr>
        <p:spPr>
          <a:xfrm>
            <a:off x="839416" y="2193491"/>
            <a:ext cx="10153128" cy="41878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주요 경영자 및 기술 인력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34" name="그룹 33"/>
          <p:cNvGrpSpPr/>
          <p:nvPr/>
        </p:nvGrpSpPr>
        <p:grpSpPr>
          <a:xfrm>
            <a:off x="844657" y="2806506"/>
            <a:ext cx="1274960" cy="3456384"/>
            <a:chOff x="807558" y="2924944"/>
            <a:chExt cx="1688042" cy="3456384"/>
          </a:xfrm>
        </p:grpSpPr>
        <p:sp>
          <p:nvSpPr>
            <p:cNvPr id="35" name="직사각형 34"/>
            <p:cNvSpPr/>
            <p:nvPr/>
          </p:nvSpPr>
          <p:spPr>
            <a:xfrm>
              <a:off x="807558" y="2924944"/>
              <a:ext cx="1688041" cy="3456384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tlCol="0" anchor="t" anchorCtr="0"/>
            <a:lstStyle/>
            <a:p>
              <a:endParaRPr lang="en-US" altLang="ko-KR" sz="11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CEO  </a:t>
              </a:r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박 길 호</a:t>
              </a:r>
              <a:endParaRPr lang="en-US" altLang="ko-KR" sz="11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1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  </a:t>
              </a:r>
              <a:endParaRPr lang="en-US" altLang="ko-KR" sz="11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경영 기획 </a:t>
              </a:r>
              <a:endParaRPr lang="en-US" altLang="ko-KR" sz="11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1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한국철도공사</a:t>
              </a:r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서울도시철도공사</a:t>
              </a:r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M&amp;A</a:t>
              </a:r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중개  및        </a:t>
              </a:r>
              <a:r>
                <a:rPr lang="ko-KR" altLang="en-US" sz="1100" dirty="0" err="1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자문사</a:t>
              </a:r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대표</a:t>
              </a:r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재무설계자문</a:t>
              </a:r>
              <a:endParaRPr lang="ko-KR" altLang="en-US" dirty="0"/>
            </a:p>
          </p:txBody>
        </p:sp>
        <p:cxnSp>
          <p:nvCxnSpPr>
            <p:cNvPr id="36" name="직선 연결선 35"/>
            <p:cNvCxnSpPr/>
            <p:nvPr/>
          </p:nvCxnSpPr>
          <p:spPr>
            <a:xfrm>
              <a:off x="807559" y="3356992"/>
              <a:ext cx="168804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그룹 36"/>
          <p:cNvGrpSpPr/>
          <p:nvPr/>
        </p:nvGrpSpPr>
        <p:grpSpPr>
          <a:xfrm>
            <a:off x="2368518" y="2823263"/>
            <a:ext cx="1274960" cy="3456384"/>
            <a:chOff x="807558" y="2924944"/>
            <a:chExt cx="1688042" cy="3456384"/>
          </a:xfrm>
        </p:grpSpPr>
        <p:sp>
          <p:nvSpPr>
            <p:cNvPr id="41" name="직사각형 40"/>
            <p:cNvSpPr/>
            <p:nvPr/>
          </p:nvSpPr>
          <p:spPr>
            <a:xfrm>
              <a:off x="807558" y="2924944"/>
              <a:ext cx="1688041" cy="3456384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tlCol="0" anchor="t" anchorCtr="0"/>
            <a:lstStyle/>
            <a:p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CTO </a:t>
              </a:r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박 상 기</a:t>
              </a:r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  </a:t>
              </a:r>
              <a:endParaRPr lang="en-US" altLang="ko-KR" sz="11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플랫폼 운영 총괄</a:t>
              </a:r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1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시스템 제조</a:t>
              </a:r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개발 </a:t>
              </a:r>
              <a:r>
                <a: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PM</a:t>
              </a:r>
            </a:p>
            <a:p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솔루션 기획</a:t>
              </a:r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신 사업 개발</a:t>
              </a:r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기술 총괄</a:t>
              </a:r>
              <a:endParaRPr lang="en-US" altLang="ko-KR" sz="11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ko-KR" altLang="en-US" dirty="0"/>
            </a:p>
          </p:txBody>
        </p:sp>
        <p:cxnSp>
          <p:nvCxnSpPr>
            <p:cNvPr id="42" name="직선 연결선 41"/>
            <p:cNvCxnSpPr/>
            <p:nvPr/>
          </p:nvCxnSpPr>
          <p:spPr>
            <a:xfrm>
              <a:off x="807559" y="3356992"/>
              <a:ext cx="168804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그룹 42"/>
          <p:cNvGrpSpPr/>
          <p:nvPr/>
        </p:nvGrpSpPr>
        <p:grpSpPr>
          <a:xfrm>
            <a:off x="3904364" y="2828212"/>
            <a:ext cx="1274960" cy="3456384"/>
            <a:chOff x="807558" y="2924944"/>
            <a:chExt cx="1688042" cy="3456384"/>
          </a:xfrm>
        </p:grpSpPr>
        <p:sp>
          <p:nvSpPr>
            <p:cNvPr id="45" name="직사각형 44"/>
            <p:cNvSpPr/>
            <p:nvPr/>
          </p:nvSpPr>
          <p:spPr>
            <a:xfrm>
              <a:off x="807558" y="2924944"/>
              <a:ext cx="1688041" cy="3456384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tlCol="0" anchor="t" anchorCtr="0"/>
            <a:lstStyle/>
            <a:p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CMO </a:t>
              </a:r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김</a:t>
              </a:r>
              <a:r>
                <a: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삼</a:t>
              </a:r>
              <a:endParaRPr lang="en-US" altLang="ko-KR" sz="11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1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  </a:t>
              </a:r>
              <a:endParaRPr lang="en-US" altLang="ko-KR" sz="11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P/ G </a:t>
              </a:r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개발 총괄</a:t>
              </a:r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1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MS-office/SQL</a:t>
              </a:r>
            </a:p>
            <a:p>
              <a:r>
                <a: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Backup&amp;</a:t>
              </a:r>
            </a:p>
            <a:p>
              <a:r>
                <a: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Recovery</a:t>
              </a:r>
            </a:p>
            <a:p>
              <a:r>
                <a: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Performance and Turning</a:t>
              </a:r>
            </a:p>
            <a:p>
              <a:endParaRPr lang="ko-KR" altLang="en-US" dirty="0"/>
            </a:p>
          </p:txBody>
        </p:sp>
        <p:cxnSp>
          <p:nvCxnSpPr>
            <p:cNvPr id="46" name="직선 연결선 45"/>
            <p:cNvCxnSpPr/>
            <p:nvPr/>
          </p:nvCxnSpPr>
          <p:spPr>
            <a:xfrm>
              <a:off x="807559" y="3356992"/>
              <a:ext cx="168804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그룹 46"/>
          <p:cNvGrpSpPr/>
          <p:nvPr/>
        </p:nvGrpSpPr>
        <p:grpSpPr>
          <a:xfrm>
            <a:off x="5434066" y="2825465"/>
            <a:ext cx="1274960" cy="3456384"/>
            <a:chOff x="807558" y="2924944"/>
            <a:chExt cx="1688042" cy="3456384"/>
          </a:xfrm>
        </p:grpSpPr>
        <p:sp>
          <p:nvSpPr>
            <p:cNvPr id="48" name="직사각형 47"/>
            <p:cNvSpPr/>
            <p:nvPr/>
          </p:nvSpPr>
          <p:spPr>
            <a:xfrm>
              <a:off x="807558" y="2924944"/>
              <a:ext cx="1688041" cy="3456384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tlCol="0" anchor="t" anchorCtr="0"/>
            <a:lstStyle/>
            <a:p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en-US" altLang="ko-KR" sz="1100" dirty="0" err="1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Diretor</a:t>
              </a:r>
              <a:r>
                <a: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 </a:t>
              </a:r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이 문 형</a:t>
              </a:r>
              <a:endParaRPr lang="en-US" altLang="ko-KR" sz="11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1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  </a:t>
              </a:r>
              <a:endParaRPr lang="en-US" altLang="ko-KR" sz="11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IR </a:t>
              </a:r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정책 관리</a:t>
              </a:r>
              <a:endParaRPr lang="en-US" altLang="ko-KR" sz="11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정부기관 </a:t>
              </a:r>
              <a:r>
                <a: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IR</a:t>
              </a:r>
            </a:p>
            <a:p>
              <a:r>
                <a: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RFP </a:t>
              </a:r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전담</a:t>
              </a:r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자금관리</a:t>
              </a:r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사원관리</a:t>
              </a:r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VR,AR </a:t>
              </a:r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기술 </a:t>
              </a:r>
              <a:r>
                <a: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QC</a:t>
              </a:r>
            </a:p>
            <a:p>
              <a:endParaRPr lang="ko-KR" altLang="en-US" dirty="0"/>
            </a:p>
          </p:txBody>
        </p:sp>
        <p:cxnSp>
          <p:nvCxnSpPr>
            <p:cNvPr id="49" name="직선 연결선 48"/>
            <p:cNvCxnSpPr/>
            <p:nvPr/>
          </p:nvCxnSpPr>
          <p:spPr>
            <a:xfrm>
              <a:off x="807559" y="3356992"/>
              <a:ext cx="168804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그룹 49"/>
          <p:cNvGrpSpPr/>
          <p:nvPr/>
        </p:nvGrpSpPr>
        <p:grpSpPr>
          <a:xfrm>
            <a:off x="6963768" y="2828889"/>
            <a:ext cx="1274960" cy="3456384"/>
            <a:chOff x="7276920" y="2924944"/>
            <a:chExt cx="1274960" cy="3456384"/>
          </a:xfrm>
        </p:grpSpPr>
        <p:sp>
          <p:nvSpPr>
            <p:cNvPr id="51" name="직사각형 50"/>
            <p:cNvSpPr/>
            <p:nvPr/>
          </p:nvSpPr>
          <p:spPr>
            <a:xfrm>
              <a:off x="7276921" y="2924944"/>
              <a:ext cx="1274959" cy="3456384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tlCol="0" anchor="t" anchorCtr="0"/>
            <a:lstStyle/>
            <a:p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Publisher </a:t>
              </a:r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이 현 </a:t>
              </a:r>
              <a:r>
                <a:rPr lang="ko-KR" altLang="en-US" sz="1100" dirty="0" err="1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섭</a:t>
              </a:r>
              <a:endParaRPr lang="en-US" altLang="ko-KR" sz="11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1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  </a:t>
              </a:r>
              <a:endParaRPr lang="en-US" altLang="ko-KR" sz="11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WEB</a:t>
              </a:r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sz="1100" dirty="0" err="1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마스타</a:t>
              </a:r>
              <a:endParaRPr lang="en-US" altLang="ko-KR" sz="11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100" dirty="0" err="1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퍼블리싱</a:t>
              </a:r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웹사이트 개발</a:t>
              </a:r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UX/UI </a:t>
              </a:r>
            </a:p>
            <a:p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웹 </a:t>
              </a:r>
              <a:r>
                <a:rPr lang="ko-KR" altLang="en-US" sz="1100" dirty="0" err="1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프론티어</a:t>
              </a:r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설계</a:t>
              </a:r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사이트 관리</a:t>
              </a:r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ko-KR" altLang="en-US" dirty="0"/>
            </a:p>
          </p:txBody>
        </p:sp>
        <p:cxnSp>
          <p:nvCxnSpPr>
            <p:cNvPr id="52" name="직선 연결선 51"/>
            <p:cNvCxnSpPr/>
            <p:nvPr/>
          </p:nvCxnSpPr>
          <p:spPr>
            <a:xfrm>
              <a:off x="7276920" y="3356992"/>
              <a:ext cx="127496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그룹 52"/>
          <p:cNvGrpSpPr/>
          <p:nvPr/>
        </p:nvGrpSpPr>
        <p:grpSpPr>
          <a:xfrm>
            <a:off x="8499696" y="2828889"/>
            <a:ext cx="1274960" cy="3456384"/>
            <a:chOff x="807558" y="2924944"/>
            <a:chExt cx="1688042" cy="3456384"/>
          </a:xfrm>
        </p:grpSpPr>
        <p:sp>
          <p:nvSpPr>
            <p:cNvPr id="54" name="직사각형 53"/>
            <p:cNvSpPr/>
            <p:nvPr/>
          </p:nvSpPr>
          <p:spPr>
            <a:xfrm>
              <a:off x="807558" y="2924944"/>
              <a:ext cx="1688041" cy="3456384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tlCol="0" anchor="t" anchorCtr="0"/>
            <a:lstStyle/>
            <a:p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Designer </a:t>
              </a:r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정 량 화</a:t>
              </a:r>
              <a:endParaRPr lang="en-US" altLang="ko-KR" sz="11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1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  </a:t>
              </a:r>
              <a:endParaRPr lang="en-US" altLang="ko-KR" sz="11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WEB </a:t>
              </a:r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디자이너</a:t>
              </a:r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1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웹 디자인</a:t>
              </a:r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100" dirty="0" err="1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포토샵</a:t>
              </a:r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일러스트</a:t>
              </a:r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프리미엄프로</a:t>
              </a:r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마야</a:t>
              </a:r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ko-KR" altLang="en-US" dirty="0"/>
            </a:p>
          </p:txBody>
        </p:sp>
        <p:cxnSp>
          <p:nvCxnSpPr>
            <p:cNvPr id="55" name="직선 연결선 54"/>
            <p:cNvCxnSpPr/>
            <p:nvPr/>
          </p:nvCxnSpPr>
          <p:spPr>
            <a:xfrm>
              <a:off x="807559" y="3356992"/>
              <a:ext cx="168804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그룹 55"/>
          <p:cNvGrpSpPr/>
          <p:nvPr/>
        </p:nvGrpSpPr>
        <p:grpSpPr>
          <a:xfrm>
            <a:off x="10028934" y="2825465"/>
            <a:ext cx="1274960" cy="3456384"/>
            <a:chOff x="807558" y="2924944"/>
            <a:chExt cx="1688042" cy="3456384"/>
          </a:xfrm>
        </p:grpSpPr>
        <p:sp>
          <p:nvSpPr>
            <p:cNvPr id="57" name="직사각형 56"/>
            <p:cNvSpPr/>
            <p:nvPr/>
          </p:nvSpPr>
          <p:spPr>
            <a:xfrm>
              <a:off x="807558" y="2924944"/>
              <a:ext cx="1688041" cy="3456384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tlCol="0" anchor="t" anchorCtr="0"/>
            <a:lstStyle/>
            <a:p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Developer </a:t>
              </a:r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김 혁   </a:t>
              </a:r>
              <a:endParaRPr lang="en-US" altLang="ko-KR" sz="11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프로그래머</a:t>
              </a:r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1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JAVA</a:t>
              </a:r>
            </a:p>
            <a:p>
              <a:r>
                <a: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Visual C++</a:t>
              </a:r>
            </a:p>
            <a:p>
              <a:r>
                <a: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CSS</a:t>
              </a:r>
            </a:p>
            <a:p>
              <a:r>
                <a: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HTML.</a:t>
              </a:r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코딩</a:t>
              </a:r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1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응</a:t>
              </a:r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용프로그램</a:t>
              </a:r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ko-KR" altLang="en-US" dirty="0"/>
            </a:p>
          </p:txBody>
        </p:sp>
        <p:cxnSp>
          <p:nvCxnSpPr>
            <p:cNvPr id="58" name="직선 연결선 57"/>
            <p:cNvCxnSpPr/>
            <p:nvPr/>
          </p:nvCxnSpPr>
          <p:spPr>
            <a:xfrm>
              <a:off x="807559" y="3356992"/>
              <a:ext cx="168804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직사각형 59"/>
          <p:cNvSpPr/>
          <p:nvPr/>
        </p:nvSpPr>
        <p:spPr>
          <a:xfrm>
            <a:off x="3965779" y="4682342"/>
            <a:ext cx="1152128" cy="1584176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/>
          <p:cNvSpPr/>
          <p:nvPr/>
        </p:nvSpPr>
        <p:spPr>
          <a:xfrm>
            <a:off x="5495481" y="4682809"/>
            <a:ext cx="1152128" cy="1584176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/>
          <p:cNvSpPr/>
          <p:nvPr/>
        </p:nvSpPr>
        <p:spPr>
          <a:xfrm>
            <a:off x="10090349" y="4682809"/>
            <a:ext cx="1152128" cy="1584176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/>
          <p:cNvSpPr/>
          <p:nvPr/>
        </p:nvSpPr>
        <p:spPr>
          <a:xfrm>
            <a:off x="7032027" y="4682809"/>
            <a:ext cx="1152128" cy="1584176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/>
          <p:cNvSpPr/>
          <p:nvPr/>
        </p:nvSpPr>
        <p:spPr>
          <a:xfrm>
            <a:off x="8548797" y="4682809"/>
            <a:ext cx="1152128" cy="1584176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/>
          <p:cNvSpPr/>
          <p:nvPr/>
        </p:nvSpPr>
        <p:spPr>
          <a:xfrm>
            <a:off x="895573" y="4669780"/>
            <a:ext cx="1152128" cy="1584176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34" t="17476" r="31731" b="27185"/>
          <a:stretch/>
        </p:blipFill>
        <p:spPr>
          <a:xfrm>
            <a:off x="5521116" y="4741471"/>
            <a:ext cx="1129951" cy="145165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58" r="7241" b="15822"/>
          <a:stretch/>
        </p:blipFill>
        <p:spPr>
          <a:xfrm>
            <a:off x="3982833" y="4733504"/>
            <a:ext cx="1116195" cy="144329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83" b="23005"/>
          <a:stretch/>
        </p:blipFill>
        <p:spPr>
          <a:xfrm>
            <a:off x="8593657" y="4727121"/>
            <a:ext cx="1107268" cy="147416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82" t="13254" r="15912" b="24121"/>
          <a:stretch/>
        </p:blipFill>
        <p:spPr>
          <a:xfrm>
            <a:off x="10089660" y="4736495"/>
            <a:ext cx="1158770" cy="1448463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43" t="5642" r="16540" b="25469"/>
          <a:stretch/>
        </p:blipFill>
        <p:spPr>
          <a:xfrm>
            <a:off x="7048504" y="4733505"/>
            <a:ext cx="1111713" cy="1459618"/>
          </a:xfrm>
          <a:prstGeom prst="rect">
            <a:avLst/>
          </a:prstGeom>
        </p:spPr>
      </p:pic>
      <p:grpSp>
        <p:nvGrpSpPr>
          <p:cNvPr id="18" name="그룹 17"/>
          <p:cNvGrpSpPr/>
          <p:nvPr/>
        </p:nvGrpSpPr>
        <p:grpSpPr>
          <a:xfrm>
            <a:off x="2436310" y="4670537"/>
            <a:ext cx="1152128" cy="1584176"/>
            <a:chOff x="2436310" y="4670537"/>
            <a:chExt cx="1152128" cy="1584176"/>
          </a:xfrm>
        </p:grpSpPr>
        <p:sp>
          <p:nvSpPr>
            <p:cNvPr id="59" name="직사각형 58"/>
            <p:cNvSpPr/>
            <p:nvPr/>
          </p:nvSpPr>
          <p:spPr>
            <a:xfrm>
              <a:off x="2436310" y="4670537"/>
              <a:ext cx="1152128" cy="1584176"/>
            </a:xfrm>
            <a:prstGeom prst="rect">
              <a:avLst/>
            </a:prstGeom>
            <a:noFill/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4320"/>
            <a:stretch/>
          </p:blipFill>
          <p:spPr>
            <a:xfrm>
              <a:off x="2503506" y="4738832"/>
              <a:ext cx="1043077" cy="1437963"/>
            </a:xfrm>
            <a:prstGeom prst="rect">
              <a:avLst/>
            </a:prstGeom>
          </p:spPr>
        </p:pic>
        <p:sp>
          <p:nvSpPr>
            <p:cNvPr id="11" name="타원 10"/>
            <p:cNvSpPr/>
            <p:nvPr/>
          </p:nvSpPr>
          <p:spPr>
            <a:xfrm>
              <a:off x="2960304" y="5227732"/>
              <a:ext cx="216024" cy="216024"/>
            </a:xfrm>
            <a:prstGeom prst="ellipse">
              <a:avLst/>
            </a:prstGeom>
            <a:solidFill>
              <a:schemeClr val="bg1">
                <a:lumMod val="85000"/>
                <a:alpha val="26000"/>
              </a:schemeClr>
            </a:solidFill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타원 68"/>
            <p:cNvSpPr/>
            <p:nvPr/>
          </p:nvSpPr>
          <p:spPr>
            <a:xfrm>
              <a:off x="3229071" y="5229200"/>
              <a:ext cx="216024" cy="216024"/>
            </a:xfrm>
            <a:prstGeom prst="ellipse">
              <a:avLst/>
            </a:prstGeom>
            <a:solidFill>
              <a:schemeClr val="bg1">
                <a:lumMod val="85000"/>
                <a:alpha val="26000"/>
              </a:schemeClr>
            </a:solidFill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3176328" y="5286760"/>
              <a:ext cx="52743" cy="45719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4" name="직선 연결선 13"/>
            <p:cNvCxnSpPr>
              <a:endCxn id="11" idx="2"/>
            </p:cNvCxnSpPr>
            <p:nvPr/>
          </p:nvCxnSpPr>
          <p:spPr>
            <a:xfrm>
              <a:off x="2832504" y="5271895"/>
              <a:ext cx="127800" cy="63849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02" t="7836" r="3237" b="15713"/>
          <a:stretch/>
        </p:blipFill>
        <p:spPr>
          <a:xfrm flipH="1">
            <a:off x="941635" y="4733307"/>
            <a:ext cx="1056628" cy="1435324"/>
          </a:xfrm>
          <a:prstGeom prst="rect">
            <a:avLst/>
          </a:prstGeom>
        </p:spPr>
      </p:pic>
      <p:sp>
        <p:nvSpPr>
          <p:cNvPr id="44" name="직사각형 43"/>
          <p:cNvSpPr/>
          <p:nvPr/>
        </p:nvSpPr>
        <p:spPr>
          <a:xfrm>
            <a:off x="0" y="1988840"/>
            <a:ext cx="12192000" cy="4869160"/>
          </a:xfrm>
          <a:prstGeom prst="rect">
            <a:avLst/>
          </a:prstGeom>
          <a:solidFill>
            <a:schemeClr val="accent1">
              <a:lumMod val="7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MankSans" panose="02000603020000020003" pitchFamily="2" charset="-127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7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MankSans" panose="02000603020000020003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9837034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7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MankSans" panose="02000603020000020003" pitchFamily="2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1370891" y="2401939"/>
            <a:ext cx="9381758" cy="3805869"/>
            <a:chOff x="1370891" y="2185916"/>
            <a:chExt cx="9381758" cy="3805869"/>
          </a:xfrm>
          <a:solidFill>
            <a:schemeClr val="tx2">
              <a:lumMod val="60000"/>
              <a:lumOff val="40000"/>
              <a:alpha val="8000"/>
            </a:schemeClr>
          </a:solidFill>
        </p:grpSpPr>
        <p:sp>
          <p:nvSpPr>
            <p:cNvPr id="11" name="직사각형 10"/>
            <p:cNvSpPr/>
            <p:nvPr/>
          </p:nvSpPr>
          <p:spPr>
            <a:xfrm>
              <a:off x="5303912" y="2193491"/>
              <a:ext cx="1512168" cy="371413"/>
            </a:xfrm>
            <a:prstGeom prst="rect">
              <a:avLst/>
            </a:prstGeom>
            <a:grpFill/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대표이사</a:t>
              </a:r>
              <a:endParaRPr lang="ko-KR" altLang="en-US" sz="14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5303341" y="2697547"/>
              <a:ext cx="1512168" cy="371413"/>
            </a:xfrm>
            <a:prstGeom prst="rect">
              <a:avLst/>
            </a:prstGeom>
            <a:grpFill/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부사장</a:t>
              </a:r>
              <a:endParaRPr lang="ko-KR" altLang="en-US" sz="14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7248128" y="2185916"/>
              <a:ext cx="1512168" cy="371413"/>
            </a:xfrm>
            <a:prstGeom prst="rect">
              <a:avLst/>
            </a:prstGeom>
            <a:grpFill/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sz="1400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투자자</a:t>
              </a:r>
              <a:endParaRPr lang="ko-KR" altLang="en-US" sz="14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5303341" y="3379604"/>
              <a:ext cx="1512168" cy="371413"/>
            </a:xfrm>
            <a:prstGeom prst="rect">
              <a:avLst/>
            </a:prstGeom>
            <a:grpFill/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개발부</a:t>
              </a:r>
              <a:endParaRPr lang="ko-KR" altLang="en-US" sz="14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7248128" y="3371235"/>
              <a:ext cx="1512168" cy="371413"/>
            </a:xfrm>
            <a:prstGeom prst="rect">
              <a:avLst/>
            </a:prstGeom>
            <a:grpFill/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sz="1400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관리부</a:t>
              </a:r>
              <a:endParaRPr lang="ko-KR" altLang="en-US" sz="14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9212008" y="3372698"/>
              <a:ext cx="1512168" cy="371413"/>
            </a:xfrm>
            <a:prstGeom prst="rect">
              <a:avLst/>
            </a:prstGeom>
            <a:grpFill/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영업부</a:t>
              </a:r>
              <a:endParaRPr lang="ko-KR" altLang="en-US" sz="14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3339461" y="3379604"/>
              <a:ext cx="1512168" cy="371413"/>
            </a:xfrm>
            <a:prstGeom prst="rect">
              <a:avLst/>
            </a:prstGeom>
            <a:grpFill/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sz="1400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사업부</a:t>
              </a:r>
              <a:endParaRPr lang="ko-KR" altLang="en-US" sz="14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1385128" y="3379604"/>
              <a:ext cx="1512168" cy="371413"/>
            </a:xfrm>
            <a:prstGeom prst="rect">
              <a:avLst/>
            </a:prstGeom>
            <a:grpFill/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기술지원부</a:t>
              </a:r>
              <a:endParaRPr lang="ko-KR" altLang="en-US" sz="14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1370891" y="4087831"/>
              <a:ext cx="1512168" cy="371413"/>
            </a:xfrm>
            <a:prstGeom prst="rect">
              <a:avLst/>
            </a:prstGeom>
            <a:grpFill/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QC </a:t>
              </a:r>
              <a:r>
                <a:rPr lang="ko-KR" altLang="en-US" sz="1400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지원 팀</a:t>
              </a:r>
              <a:endParaRPr lang="ko-KR" altLang="en-US" sz="14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1370891" y="4867337"/>
              <a:ext cx="1512168" cy="371413"/>
            </a:xfrm>
            <a:prstGeom prst="rect">
              <a:avLst/>
            </a:prstGeom>
            <a:grpFill/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QA </a:t>
              </a:r>
              <a:r>
                <a:rPr lang="ko-KR" altLang="en-US" sz="1400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지원 팀</a:t>
              </a:r>
              <a:endParaRPr lang="ko-KR" altLang="en-US" sz="14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1370891" y="5620372"/>
              <a:ext cx="1512168" cy="371413"/>
            </a:xfrm>
            <a:prstGeom prst="rect">
              <a:avLst/>
            </a:prstGeom>
            <a:grpFill/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AS </a:t>
              </a:r>
              <a:r>
                <a:rPr lang="ko-KR" altLang="en-US" sz="1400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지원 팀</a:t>
              </a:r>
              <a:endParaRPr lang="ko-KR" altLang="en-US" sz="14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3311639" y="4072409"/>
              <a:ext cx="1512168" cy="371413"/>
            </a:xfrm>
            <a:prstGeom prst="rect">
              <a:avLst/>
            </a:prstGeom>
            <a:grpFill/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콜 서비스</a:t>
              </a:r>
              <a:endParaRPr lang="ko-KR" altLang="en-US" sz="14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3311639" y="4869458"/>
              <a:ext cx="1512168" cy="371413"/>
            </a:xfrm>
            <a:prstGeom prst="rect">
              <a:avLst/>
            </a:prstGeom>
            <a:grpFill/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공유오피스</a:t>
              </a:r>
              <a:endParaRPr lang="ko-KR" altLang="en-US" sz="14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9212008" y="4080329"/>
              <a:ext cx="1512168" cy="371413"/>
            </a:xfrm>
            <a:prstGeom prst="rect">
              <a:avLst/>
            </a:prstGeom>
            <a:grpFill/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마케팅 팀</a:t>
              </a:r>
              <a:endParaRPr lang="ko-KR" altLang="en-US" sz="14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9212008" y="4859416"/>
              <a:ext cx="1512168" cy="371413"/>
            </a:xfrm>
            <a:prstGeom prst="rect">
              <a:avLst/>
            </a:prstGeom>
            <a:grpFill/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국내 영업 팀</a:t>
              </a:r>
              <a:endParaRPr lang="ko-KR" altLang="en-US" sz="14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9240481" y="5620372"/>
              <a:ext cx="1512168" cy="371413"/>
            </a:xfrm>
            <a:prstGeom prst="rect">
              <a:avLst/>
            </a:prstGeom>
            <a:grpFill/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해외 영업 팀</a:t>
              </a:r>
              <a:endParaRPr lang="ko-KR" altLang="en-US" sz="14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3339461" y="5620372"/>
              <a:ext cx="1512168" cy="371413"/>
            </a:xfrm>
            <a:prstGeom prst="rect">
              <a:avLst/>
            </a:prstGeom>
            <a:grpFill/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컨설팅</a:t>
              </a:r>
              <a:endParaRPr lang="ko-KR" altLang="en-US" sz="14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5307380" y="4085710"/>
              <a:ext cx="1512168" cy="371413"/>
            </a:xfrm>
            <a:prstGeom prst="rect">
              <a:avLst/>
            </a:prstGeom>
            <a:grpFill/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웹</a:t>
              </a:r>
              <a:r>
                <a:rPr lang="en-US" altLang="ko-KR" sz="1400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/</a:t>
              </a:r>
              <a:r>
                <a:rPr lang="ko-KR" altLang="en-US" sz="1400" dirty="0" err="1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앱</a:t>
              </a:r>
              <a:endParaRPr lang="ko-KR" altLang="en-US" sz="14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5307380" y="4865216"/>
              <a:ext cx="1512168" cy="371413"/>
            </a:xfrm>
            <a:prstGeom prst="rect">
              <a:avLst/>
            </a:prstGeom>
            <a:grpFill/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H/W</a:t>
              </a:r>
              <a:endParaRPr lang="ko-KR" altLang="en-US" sz="14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5307380" y="5618251"/>
              <a:ext cx="1512168" cy="371413"/>
            </a:xfrm>
            <a:prstGeom prst="rect">
              <a:avLst/>
            </a:prstGeom>
            <a:grpFill/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응용</a:t>
              </a:r>
              <a:r>
                <a:rPr lang="en-US" altLang="ko-KR" sz="1400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S/W</a:t>
              </a:r>
              <a:endParaRPr lang="ko-KR" altLang="en-US" sz="14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7248128" y="4070288"/>
              <a:ext cx="1512168" cy="371413"/>
            </a:xfrm>
            <a:prstGeom prst="rect">
              <a:avLst/>
            </a:prstGeom>
            <a:grpFill/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경리 팀</a:t>
              </a:r>
              <a:endParaRPr lang="ko-KR" altLang="en-US" sz="14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7248128" y="4867337"/>
              <a:ext cx="1512168" cy="371413"/>
            </a:xfrm>
            <a:prstGeom prst="rect">
              <a:avLst/>
            </a:prstGeom>
            <a:grpFill/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회계 팀</a:t>
              </a:r>
              <a:endParaRPr lang="ko-KR" altLang="en-US" sz="14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7275950" y="5618251"/>
              <a:ext cx="1512168" cy="371413"/>
            </a:xfrm>
            <a:prstGeom prst="rect">
              <a:avLst/>
            </a:prstGeom>
            <a:grpFill/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법무 팀</a:t>
              </a:r>
              <a:endParaRPr lang="ko-KR" altLang="en-US" sz="14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Company Introduction 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>
          <a:xfrm>
            <a:off x="808038" y="1249387"/>
            <a:ext cx="10575925" cy="739453"/>
          </a:xfrm>
        </p:spPr>
        <p:txBody>
          <a:bodyPr>
            <a:normAutofit/>
          </a:bodyPr>
          <a:lstStyle/>
          <a:p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픽스어빌리티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주식회사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 FIXABILITY CO ., LTD ) </a:t>
            </a:r>
          </a:p>
          <a:p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 사 소 개</a:t>
            </a:r>
            <a:endParaRPr lang="en-US" altLang="ko-KR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9" name="텍스트 개체 틀 4"/>
          <p:cNvSpPr txBox="1">
            <a:spLocks/>
          </p:cNvSpPr>
          <p:nvPr/>
        </p:nvSpPr>
        <p:spPr>
          <a:xfrm>
            <a:off x="839416" y="2132855"/>
            <a:ext cx="10544068" cy="446449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조직도</a:t>
            </a:r>
            <a:endParaRPr lang="ko-KR" altLang="en-US" dirty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0" y="1988840"/>
            <a:ext cx="12192000" cy="4869160"/>
          </a:xfrm>
          <a:prstGeom prst="rect">
            <a:avLst/>
          </a:prstGeom>
          <a:solidFill>
            <a:schemeClr val="accent1">
              <a:lumMod val="7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MankSans" panose="02000603020000020003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4279771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" name="그룹 178"/>
          <p:cNvGrpSpPr/>
          <p:nvPr/>
        </p:nvGrpSpPr>
        <p:grpSpPr>
          <a:xfrm>
            <a:off x="119336" y="1628800"/>
            <a:ext cx="11953328" cy="5112568"/>
            <a:chOff x="119336" y="1628800"/>
            <a:chExt cx="11953328" cy="5112568"/>
          </a:xfrm>
        </p:grpSpPr>
        <p:sp>
          <p:nvSpPr>
            <p:cNvPr id="180" name="직사각형 179"/>
            <p:cNvSpPr/>
            <p:nvPr/>
          </p:nvSpPr>
          <p:spPr>
            <a:xfrm>
              <a:off x="119336" y="1628800"/>
              <a:ext cx="11953328" cy="511256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181" name="그룹 180"/>
            <p:cNvGrpSpPr/>
            <p:nvPr/>
          </p:nvGrpSpPr>
          <p:grpSpPr>
            <a:xfrm>
              <a:off x="308166" y="2120034"/>
              <a:ext cx="2871962" cy="1164950"/>
              <a:chOff x="407368" y="2120034"/>
              <a:chExt cx="2871962" cy="1164950"/>
            </a:xfrm>
          </p:grpSpPr>
          <p:sp>
            <p:nvSpPr>
              <p:cNvPr id="193" name="직사각형 192"/>
              <p:cNvSpPr/>
              <p:nvPr/>
            </p:nvSpPr>
            <p:spPr>
              <a:xfrm>
                <a:off x="407368" y="2120034"/>
                <a:ext cx="2871962" cy="116495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94" name="TextBox 193"/>
              <p:cNvSpPr txBox="1"/>
              <p:nvPr/>
            </p:nvSpPr>
            <p:spPr>
              <a:xfrm>
                <a:off x="551384" y="2617748"/>
                <a:ext cx="2610750" cy="46166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lvl="0" algn="r">
                  <a:lnSpc>
                    <a:spcPct val="100000"/>
                  </a:lnSpc>
                </a:pPr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운영난을 겪고 있는 공인중개사를</a:t>
                </a:r>
                <a:r>
                  <a:rPr lang="en-US" altLang="ko-KR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</a:t>
                </a:r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위한</a:t>
                </a:r>
                <a:endParaRPr lang="en-US" altLang="ko-KR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pPr lvl="0" algn="r">
                  <a:lnSpc>
                    <a:spcPct val="100000"/>
                  </a:lnSpc>
                </a:pPr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무상 오피스 솔루션 지원</a:t>
                </a:r>
                <a:endParaRPr lang="en-US" altLang="ko-KR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95" name="Text Box 8"/>
              <p:cNvSpPr txBox="1">
                <a:spLocks noChangeArrowheads="1"/>
              </p:cNvSpPr>
              <p:nvPr/>
            </p:nvSpPr>
            <p:spPr bwMode="auto">
              <a:xfrm>
                <a:off x="598439" y="2244890"/>
                <a:ext cx="2610750" cy="4001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algn="r">
                  <a:defRPr/>
                </a:pPr>
                <a:r>
                  <a:rPr lang="ko-KR" altLang="en-US" sz="2000" b="1" dirty="0" smtClean="0">
                    <a:solidFill>
                      <a:srgbClr val="00B0F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Poppins Medium" panose="02000000000000000000" pitchFamily="2" charset="0"/>
                  </a:rPr>
                  <a:t>중개사 </a:t>
                </a:r>
                <a:r>
                  <a:rPr lang="ko-KR" altLang="en-US" sz="20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Poppins Medium" panose="02000000000000000000" pitchFamily="2" charset="0"/>
                  </a:rPr>
                  <a:t>협업</a:t>
                </a:r>
                <a:endParaRPr lang="ko-KR" altLang="ko-KR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endParaRPr>
              </a:p>
            </p:txBody>
          </p:sp>
        </p:grpSp>
        <p:grpSp>
          <p:nvGrpSpPr>
            <p:cNvPr id="182" name="그룹 181"/>
            <p:cNvGrpSpPr/>
            <p:nvPr/>
          </p:nvGrpSpPr>
          <p:grpSpPr>
            <a:xfrm>
              <a:off x="9011873" y="2120034"/>
              <a:ext cx="2871962" cy="1251456"/>
              <a:chOff x="9111075" y="2120034"/>
              <a:chExt cx="2871962" cy="1251456"/>
            </a:xfrm>
          </p:grpSpPr>
          <p:sp>
            <p:nvSpPr>
              <p:cNvPr id="190" name="직사각형 189"/>
              <p:cNvSpPr/>
              <p:nvPr/>
            </p:nvSpPr>
            <p:spPr>
              <a:xfrm>
                <a:off x="9111075" y="2120034"/>
                <a:ext cx="2871962" cy="125145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91" name="TextBox 190"/>
              <p:cNvSpPr txBox="1"/>
              <p:nvPr/>
            </p:nvSpPr>
            <p:spPr>
              <a:xfrm>
                <a:off x="9173881" y="2576096"/>
                <a:ext cx="2809155" cy="646331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r>
                  <a:rPr lang="ko-KR" alt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부동산 관련 서류 열람 </a:t>
                </a:r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및</a:t>
                </a:r>
                <a:endPara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대출 </a:t>
                </a:r>
                <a:r>
                  <a:rPr lang="ko-KR" alt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서류 확정 일자 등기 </a:t>
                </a:r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까지 </a:t>
                </a:r>
                <a:endParaRPr lang="en-US" altLang="ko-KR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ko-KR" altLang="en-US" sz="1200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원스톱</a:t>
                </a:r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</a:t>
                </a:r>
                <a:r>
                  <a:rPr lang="ko-KR" alt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으로 제공</a:t>
                </a:r>
                <a:endPara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92" name="Text Box 8"/>
              <p:cNvSpPr txBox="1">
                <a:spLocks noChangeArrowheads="1"/>
              </p:cNvSpPr>
              <p:nvPr/>
            </p:nvSpPr>
            <p:spPr bwMode="auto">
              <a:xfrm>
                <a:off x="9173882" y="2204864"/>
                <a:ext cx="2610750" cy="4001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2000" b="1" dirty="0" smtClean="0">
                    <a:solidFill>
                      <a:srgbClr val="00B0F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Poppins Medium" panose="02000000000000000000" pitchFamily="2" charset="0"/>
                  </a:rPr>
                  <a:t>투명</a:t>
                </a:r>
                <a:r>
                  <a:rPr lang="ko-KR" altLang="en-US" sz="20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Poppins Medium" panose="02000000000000000000" pitchFamily="2" charset="0"/>
                  </a:rPr>
                  <a:t> 거래</a:t>
                </a:r>
                <a:endParaRPr lang="ko-KR" altLang="ko-KR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endParaRPr>
              </a:p>
            </p:txBody>
          </p:sp>
        </p:grpSp>
        <p:grpSp>
          <p:nvGrpSpPr>
            <p:cNvPr id="183" name="그룹 182"/>
            <p:cNvGrpSpPr/>
            <p:nvPr/>
          </p:nvGrpSpPr>
          <p:grpSpPr>
            <a:xfrm>
              <a:off x="9011873" y="5072418"/>
              <a:ext cx="2871962" cy="1524934"/>
              <a:chOff x="9116649" y="5072418"/>
              <a:chExt cx="2871962" cy="1524934"/>
            </a:xfrm>
          </p:grpSpPr>
          <p:sp>
            <p:nvSpPr>
              <p:cNvPr id="187" name="직사각형 186"/>
              <p:cNvSpPr/>
              <p:nvPr/>
            </p:nvSpPr>
            <p:spPr>
              <a:xfrm>
                <a:off x="9116649" y="5072418"/>
                <a:ext cx="2871962" cy="152493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88" name="TextBox 187"/>
              <p:cNvSpPr txBox="1"/>
              <p:nvPr/>
            </p:nvSpPr>
            <p:spPr>
              <a:xfrm>
                <a:off x="9245890" y="5622339"/>
                <a:ext cx="2737146" cy="830997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r>
                  <a:rPr lang="ko-KR" alt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기존 공인중개사를 </a:t>
                </a:r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통한</a:t>
                </a:r>
                <a:endParaRPr lang="en-US" altLang="ko-KR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거래 </a:t>
                </a:r>
                <a:r>
                  <a:rPr lang="ko-KR" alt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수수료 율을 </a:t>
                </a:r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조정하고 </a:t>
                </a:r>
                <a:endParaRPr lang="en-US" altLang="ko-KR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비대면 </a:t>
                </a:r>
                <a:r>
                  <a:rPr lang="ko-KR" alt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영상 솔루션을 </a:t>
                </a:r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활용한 </a:t>
                </a:r>
                <a:endParaRPr lang="en-US" altLang="ko-KR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안전한 </a:t>
                </a:r>
                <a:r>
                  <a:rPr lang="ko-KR" alt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거래 방식 제공</a:t>
                </a:r>
                <a:endPara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89" name="Text Box 8"/>
              <p:cNvSpPr txBox="1">
                <a:spLocks noChangeArrowheads="1"/>
              </p:cNvSpPr>
              <p:nvPr/>
            </p:nvSpPr>
            <p:spPr bwMode="auto">
              <a:xfrm>
                <a:off x="9245890" y="5178519"/>
                <a:ext cx="2610750" cy="4001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20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Poppins Medium" panose="02000000000000000000" pitchFamily="2" charset="0"/>
                  </a:rPr>
                  <a:t>시장 </a:t>
                </a:r>
                <a:r>
                  <a:rPr lang="ko-KR" altLang="en-US" sz="2000" b="1" dirty="0" smtClean="0">
                    <a:solidFill>
                      <a:srgbClr val="00B0F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Poppins Medium" panose="02000000000000000000" pitchFamily="2" charset="0"/>
                  </a:rPr>
                  <a:t>개선</a:t>
                </a:r>
                <a:endParaRPr lang="ko-KR" altLang="ko-KR" sz="2000" b="1" dirty="0">
                  <a:solidFill>
                    <a:srgbClr val="00B0F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endParaRPr>
              </a:p>
            </p:txBody>
          </p:sp>
        </p:grpSp>
        <p:sp>
          <p:nvSpPr>
            <p:cNvPr id="184" name="직사각형 183"/>
            <p:cNvSpPr/>
            <p:nvPr/>
          </p:nvSpPr>
          <p:spPr>
            <a:xfrm>
              <a:off x="308166" y="5072418"/>
              <a:ext cx="2871962" cy="139792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85" name="TextBox 184"/>
            <p:cNvSpPr txBox="1"/>
            <p:nvPr/>
          </p:nvSpPr>
          <p:spPr>
            <a:xfrm>
              <a:off x="155909" y="5642664"/>
              <a:ext cx="2970249" cy="64633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lvl="0" algn="r">
                <a:lnSpc>
                  <a:spcPct val="100000"/>
                </a:lnSpc>
              </a:pPr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공인중개사의 활동 영역이 확대 되도록</a:t>
              </a:r>
              <a:endPara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lvl="0" algn="r">
                <a:lnSpc>
                  <a:spcPct val="100000"/>
                </a:lnSpc>
              </a:pPr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공유 오피스 내에서 협업 및 정보 공유로</a:t>
              </a:r>
              <a:endPara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lvl="0" algn="r">
                <a:lnSpc>
                  <a:spcPct val="100000"/>
                </a:lnSpc>
              </a:pPr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더 나은 비즈니스가 되도록 기회를 제공</a:t>
              </a:r>
              <a:endPara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86" name="Text Box 8"/>
            <p:cNvSpPr txBox="1">
              <a:spLocks noChangeArrowheads="1"/>
            </p:cNvSpPr>
            <p:nvPr/>
          </p:nvSpPr>
          <p:spPr bwMode="auto">
            <a:xfrm>
              <a:off x="515408" y="5199732"/>
              <a:ext cx="2610750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r">
                <a:defRPr/>
              </a:pPr>
              <a:r>
                <a:rPr lang="ko-KR" altLang="en-US" sz="20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비즈니스 </a:t>
              </a:r>
              <a:r>
                <a:rPr lang="ko-KR" altLang="en-US" sz="2000" b="1" dirty="0" smtClean="0">
                  <a:solidFill>
                    <a:srgbClr val="00B0F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기회 확대</a:t>
              </a:r>
              <a:endParaRPr lang="ko-KR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5360" y="307111"/>
            <a:ext cx="4613148" cy="916731"/>
          </a:xfrm>
        </p:spPr>
        <p:txBody>
          <a:bodyPr/>
          <a:lstStyle/>
          <a:p>
            <a:pPr algn="l"/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Business Model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>
          <a:xfrm>
            <a:off x="335360" y="1034135"/>
            <a:ext cx="2859121" cy="379413"/>
          </a:xfrm>
        </p:spPr>
        <p:txBody>
          <a:bodyPr/>
          <a:lstStyle/>
          <a:p>
            <a:pPr algn="l"/>
            <a:r>
              <a:rPr lang="ko-KR" altLang="en-US" dirty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비대면 전자 계약 플랫폼 서비스 </a:t>
            </a:r>
            <a:endParaRPr lang="en-US" altLang="ko-KR" dirty="0">
              <a:solidFill>
                <a:srgbClr val="00B0F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grpSp>
        <p:nvGrpSpPr>
          <p:cNvPr id="29" name="그룹 28"/>
          <p:cNvGrpSpPr/>
          <p:nvPr/>
        </p:nvGrpSpPr>
        <p:grpSpPr>
          <a:xfrm>
            <a:off x="308166" y="2120034"/>
            <a:ext cx="11575669" cy="4477318"/>
            <a:chOff x="308166" y="2120034"/>
            <a:chExt cx="11575669" cy="4477318"/>
          </a:xfrm>
        </p:grpSpPr>
        <p:grpSp>
          <p:nvGrpSpPr>
            <p:cNvPr id="25" name="그룹 24"/>
            <p:cNvGrpSpPr/>
            <p:nvPr/>
          </p:nvGrpSpPr>
          <p:grpSpPr>
            <a:xfrm>
              <a:off x="308166" y="2120034"/>
              <a:ext cx="2871962" cy="1164950"/>
              <a:chOff x="308166" y="2120034"/>
              <a:chExt cx="2871962" cy="1164950"/>
            </a:xfrm>
          </p:grpSpPr>
          <p:sp>
            <p:nvSpPr>
              <p:cNvPr id="3" name="직사각형 2"/>
              <p:cNvSpPr/>
              <p:nvPr/>
            </p:nvSpPr>
            <p:spPr>
              <a:xfrm>
                <a:off x="308166" y="2120034"/>
                <a:ext cx="2871962" cy="116495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5" name="TextBox 34"/>
              <p:cNvSpPr txBox="1"/>
              <p:nvPr/>
            </p:nvSpPr>
            <p:spPr>
              <a:xfrm>
                <a:off x="452182" y="2617748"/>
                <a:ext cx="2610750" cy="46166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lvl="0" algn="r">
                  <a:lnSpc>
                    <a:spcPct val="100000"/>
                  </a:lnSpc>
                </a:pPr>
                <a:r>
                  <a:rPr lang="ko-KR" alt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매도 신청에서 매수 </a:t>
                </a:r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완료까지</a:t>
                </a:r>
                <a:endParaRPr lang="en-US" altLang="ko-KR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pPr lvl="0" algn="r">
                  <a:lnSpc>
                    <a:spcPct val="100000"/>
                  </a:lnSpc>
                </a:pPr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완벽한 </a:t>
                </a:r>
                <a:r>
                  <a:rPr lang="en-US" altLang="ko-KR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4</a:t>
                </a:r>
                <a:r>
                  <a:rPr lang="ko-KR" alt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단계 보안 시스템 제공</a:t>
                </a:r>
                <a:endPara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6" name="Text Box 8"/>
              <p:cNvSpPr txBox="1">
                <a:spLocks noChangeArrowheads="1"/>
              </p:cNvSpPr>
              <p:nvPr/>
            </p:nvSpPr>
            <p:spPr bwMode="auto">
              <a:xfrm>
                <a:off x="499237" y="2244890"/>
                <a:ext cx="2610750" cy="4001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algn="r">
                  <a:defRPr/>
                </a:pPr>
                <a:r>
                  <a:rPr lang="ko-KR" altLang="en-US" sz="2000" b="1" dirty="0">
                    <a:solidFill>
                      <a:srgbClr val="00B0F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Poppins Medium" panose="02000000000000000000" pitchFamily="2" charset="0"/>
                  </a:rPr>
                  <a:t>보안</a:t>
                </a:r>
                <a:r>
                  <a:rPr lang="ko-KR" altLang="en-US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Poppins Medium" panose="02000000000000000000" pitchFamily="2" charset="0"/>
                  </a:rPr>
                  <a:t> </a:t>
                </a:r>
                <a:r>
                  <a:rPr lang="ko-KR" altLang="en-US" sz="20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Poppins Medium" panose="02000000000000000000" pitchFamily="2" charset="0"/>
                  </a:rPr>
                  <a:t>시스템</a:t>
                </a:r>
                <a:endParaRPr lang="ko-KR" altLang="ko-KR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endParaRPr>
              </a:p>
            </p:txBody>
          </p:sp>
        </p:grpSp>
        <p:grpSp>
          <p:nvGrpSpPr>
            <p:cNvPr id="28" name="그룹 27"/>
            <p:cNvGrpSpPr/>
            <p:nvPr/>
          </p:nvGrpSpPr>
          <p:grpSpPr>
            <a:xfrm>
              <a:off x="9011873" y="2120034"/>
              <a:ext cx="2871962" cy="1251456"/>
              <a:chOff x="9011873" y="2120034"/>
              <a:chExt cx="2871962" cy="1251456"/>
            </a:xfrm>
          </p:grpSpPr>
          <p:sp>
            <p:nvSpPr>
              <p:cNvPr id="55" name="직사각형 54"/>
              <p:cNvSpPr/>
              <p:nvPr/>
            </p:nvSpPr>
            <p:spPr>
              <a:xfrm>
                <a:off x="9011873" y="2120034"/>
                <a:ext cx="2871962" cy="125145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8" name="TextBox 37"/>
              <p:cNvSpPr txBox="1"/>
              <p:nvPr/>
            </p:nvSpPr>
            <p:spPr>
              <a:xfrm>
                <a:off x="9074679" y="2576096"/>
                <a:ext cx="2809155" cy="646331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r>
                  <a:rPr lang="ko-KR" alt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부동산 관련 서류 열람 </a:t>
                </a:r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및</a:t>
                </a:r>
                <a:endPara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대출 </a:t>
                </a:r>
                <a:r>
                  <a:rPr lang="ko-KR" alt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서류 확정 일자 등기 </a:t>
                </a:r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까지 </a:t>
                </a:r>
                <a:endParaRPr lang="en-US" altLang="ko-KR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ko-KR" altLang="en-US" sz="1200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원스톱</a:t>
                </a:r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</a:t>
                </a:r>
                <a:r>
                  <a:rPr lang="ko-KR" alt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으로 제공</a:t>
                </a:r>
                <a:endPara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9" name="Text Box 8"/>
              <p:cNvSpPr txBox="1">
                <a:spLocks noChangeArrowheads="1"/>
              </p:cNvSpPr>
              <p:nvPr/>
            </p:nvSpPr>
            <p:spPr bwMode="auto">
              <a:xfrm>
                <a:off x="9074680" y="2204864"/>
                <a:ext cx="2610750" cy="4001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2000" b="1" dirty="0">
                    <a:solidFill>
                      <a:srgbClr val="00B0F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Poppins Medium" panose="02000000000000000000" pitchFamily="2" charset="0"/>
                  </a:rPr>
                  <a:t>원 터치 서류 </a:t>
                </a:r>
                <a:r>
                  <a:rPr lang="ko-KR" altLang="en-US" sz="20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Poppins Medium" panose="02000000000000000000" pitchFamily="2" charset="0"/>
                  </a:rPr>
                  <a:t>제공</a:t>
                </a:r>
                <a:endParaRPr lang="ko-KR" altLang="ko-KR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endParaRPr>
              </a:p>
            </p:txBody>
          </p:sp>
        </p:grpSp>
        <p:grpSp>
          <p:nvGrpSpPr>
            <p:cNvPr id="27" name="그룹 26"/>
            <p:cNvGrpSpPr/>
            <p:nvPr/>
          </p:nvGrpSpPr>
          <p:grpSpPr>
            <a:xfrm>
              <a:off x="9011873" y="5072418"/>
              <a:ext cx="2871962" cy="1524934"/>
              <a:chOff x="9011873" y="5072418"/>
              <a:chExt cx="2871962" cy="1524934"/>
            </a:xfrm>
          </p:grpSpPr>
          <p:sp>
            <p:nvSpPr>
              <p:cNvPr id="54" name="직사각형 53"/>
              <p:cNvSpPr/>
              <p:nvPr/>
            </p:nvSpPr>
            <p:spPr>
              <a:xfrm>
                <a:off x="9011873" y="5072418"/>
                <a:ext cx="2871962" cy="152493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41" name="TextBox 40"/>
              <p:cNvSpPr txBox="1"/>
              <p:nvPr/>
            </p:nvSpPr>
            <p:spPr>
              <a:xfrm>
                <a:off x="9141114" y="5622339"/>
                <a:ext cx="2737146" cy="830997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r>
                  <a:rPr lang="ko-KR" alt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기존 공인중개사를 </a:t>
                </a:r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통한</a:t>
                </a:r>
                <a:endParaRPr lang="en-US" altLang="ko-KR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거래 </a:t>
                </a:r>
                <a:r>
                  <a:rPr lang="ko-KR" alt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수수료 율을 </a:t>
                </a:r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조정하고 </a:t>
                </a:r>
                <a:endParaRPr lang="en-US" altLang="ko-KR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비대면 </a:t>
                </a:r>
                <a:r>
                  <a:rPr lang="ko-KR" alt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영상 솔루션을 </a:t>
                </a:r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활용한 </a:t>
                </a:r>
                <a:endParaRPr lang="en-US" altLang="ko-KR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안전한 </a:t>
                </a:r>
                <a:r>
                  <a:rPr lang="ko-KR" alt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거래 방식 제공</a:t>
                </a:r>
                <a:endPara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42" name="Text Box 8"/>
              <p:cNvSpPr txBox="1">
                <a:spLocks noChangeArrowheads="1"/>
              </p:cNvSpPr>
              <p:nvPr/>
            </p:nvSpPr>
            <p:spPr bwMode="auto">
              <a:xfrm>
                <a:off x="9141114" y="5178519"/>
                <a:ext cx="2610750" cy="4001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2000" b="1" dirty="0">
                    <a:solidFill>
                      <a:srgbClr val="00B0F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Poppins Medium" panose="02000000000000000000" pitchFamily="2" charset="0"/>
                  </a:rPr>
                  <a:t>거래 수수료 </a:t>
                </a:r>
                <a:r>
                  <a:rPr lang="ko-KR" altLang="en-US" sz="20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Poppins Medium" panose="02000000000000000000" pitchFamily="2" charset="0"/>
                  </a:rPr>
                  <a:t>개선</a:t>
                </a:r>
                <a:endParaRPr lang="ko-KR" altLang="ko-KR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endParaRPr>
              </a:p>
            </p:txBody>
          </p:sp>
        </p:grpSp>
        <p:grpSp>
          <p:nvGrpSpPr>
            <p:cNvPr id="26" name="그룹 25"/>
            <p:cNvGrpSpPr/>
            <p:nvPr/>
          </p:nvGrpSpPr>
          <p:grpSpPr>
            <a:xfrm>
              <a:off x="308166" y="5072418"/>
              <a:ext cx="2871962" cy="1397927"/>
              <a:chOff x="308166" y="5072418"/>
              <a:chExt cx="2871962" cy="1397927"/>
            </a:xfrm>
          </p:grpSpPr>
          <p:sp>
            <p:nvSpPr>
              <p:cNvPr id="53" name="직사각형 52"/>
              <p:cNvSpPr/>
              <p:nvPr/>
            </p:nvSpPr>
            <p:spPr>
              <a:xfrm>
                <a:off x="308166" y="5072418"/>
                <a:ext cx="2871962" cy="1397927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45" name="TextBox 44"/>
              <p:cNvSpPr txBox="1"/>
              <p:nvPr/>
            </p:nvSpPr>
            <p:spPr>
              <a:xfrm>
                <a:off x="401338" y="5642664"/>
                <a:ext cx="2724820" cy="646331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lvl="0" algn="r">
                  <a:lnSpc>
                    <a:spcPct val="100000"/>
                  </a:lnSpc>
                </a:pPr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현장에 가지 않아도 </a:t>
                </a:r>
                <a:r>
                  <a:rPr lang="en-US" altLang="ko-KR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VR</a:t>
                </a:r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상에서</a:t>
                </a:r>
                <a:endParaRPr lang="en-US" altLang="ko-KR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pPr lvl="0" algn="r">
                  <a:lnSpc>
                    <a:spcPct val="100000"/>
                  </a:lnSpc>
                </a:pPr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안내도우미로부터 매물의 대한</a:t>
                </a:r>
                <a:endParaRPr lang="en-US" altLang="ko-KR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pPr lvl="0" algn="r">
                  <a:lnSpc>
                    <a:spcPct val="100000"/>
                  </a:lnSpc>
                </a:pPr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상세정보와 안내가 가능하도록 구현  </a:t>
                </a:r>
                <a:endPara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46" name="Text Box 8"/>
              <p:cNvSpPr txBox="1">
                <a:spLocks noChangeArrowheads="1"/>
              </p:cNvSpPr>
              <p:nvPr/>
            </p:nvSpPr>
            <p:spPr bwMode="auto">
              <a:xfrm>
                <a:off x="515408" y="5199732"/>
                <a:ext cx="2610750" cy="4001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algn="r">
                  <a:defRPr/>
                </a:pPr>
                <a:r>
                  <a:rPr lang="ko-KR" altLang="en-US" sz="2000" b="1" dirty="0" smtClean="0">
                    <a:solidFill>
                      <a:srgbClr val="00B0F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Poppins Medium" panose="02000000000000000000" pitchFamily="2" charset="0"/>
                  </a:rPr>
                  <a:t>매물안내</a:t>
                </a:r>
                <a:r>
                  <a:rPr lang="ko-KR" altLang="en-US" sz="20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Poppins Medium" panose="02000000000000000000" pitchFamily="2" charset="0"/>
                  </a:rPr>
                  <a:t> </a:t>
                </a:r>
                <a:r>
                  <a:rPr lang="ko-KR" altLang="en-US" sz="20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Poppins Medium" panose="02000000000000000000" pitchFamily="2" charset="0"/>
                  </a:rPr>
                  <a:t>시스템</a:t>
                </a:r>
                <a:endParaRPr lang="ko-KR" altLang="ko-KR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endParaRPr>
              </a:p>
            </p:txBody>
          </p:sp>
        </p:grpSp>
      </p:grpSp>
      <p:sp>
        <p:nvSpPr>
          <p:cNvPr id="153" name="도넛 152"/>
          <p:cNvSpPr/>
          <p:nvPr/>
        </p:nvSpPr>
        <p:spPr>
          <a:xfrm>
            <a:off x="5342578" y="3390422"/>
            <a:ext cx="1348396" cy="1348395"/>
          </a:xfrm>
          <a:prstGeom prst="donu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4" name="도넛 153"/>
          <p:cNvSpPr/>
          <p:nvPr/>
        </p:nvSpPr>
        <p:spPr>
          <a:xfrm>
            <a:off x="4805550" y="2853395"/>
            <a:ext cx="2422452" cy="2422449"/>
          </a:xfrm>
          <a:prstGeom prst="donut">
            <a:avLst>
              <a:gd name="adj" fmla="val 15603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5" name="도넛 154"/>
          <p:cNvSpPr/>
          <p:nvPr/>
        </p:nvSpPr>
        <p:spPr>
          <a:xfrm>
            <a:off x="4262020" y="2309864"/>
            <a:ext cx="3509512" cy="3509511"/>
          </a:xfrm>
          <a:prstGeom prst="donut">
            <a:avLst>
              <a:gd name="adj" fmla="val 11445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6" name="직사각형 155"/>
          <p:cNvSpPr/>
          <p:nvPr/>
        </p:nvSpPr>
        <p:spPr>
          <a:xfrm rot="18960557">
            <a:off x="6546862" y="2538564"/>
            <a:ext cx="1844526" cy="36774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7" name="직사각형 156"/>
          <p:cNvSpPr/>
          <p:nvPr/>
        </p:nvSpPr>
        <p:spPr>
          <a:xfrm rot="2580351">
            <a:off x="3913820" y="2910983"/>
            <a:ext cx="2072737" cy="36774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8" name="직사각형 157"/>
          <p:cNvSpPr/>
          <p:nvPr/>
        </p:nvSpPr>
        <p:spPr>
          <a:xfrm rot="2524137">
            <a:off x="6740948" y="5450559"/>
            <a:ext cx="1653252" cy="37744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9" name="타원 158"/>
          <p:cNvSpPr/>
          <p:nvPr/>
        </p:nvSpPr>
        <p:spPr>
          <a:xfrm>
            <a:off x="7393184" y="1872961"/>
            <a:ext cx="933178" cy="93317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0" name="타원 159"/>
          <p:cNvSpPr/>
          <p:nvPr/>
        </p:nvSpPr>
        <p:spPr>
          <a:xfrm>
            <a:off x="7495951" y="5564029"/>
            <a:ext cx="933178" cy="933178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3" name="직사각형 162"/>
          <p:cNvSpPr/>
          <p:nvPr/>
        </p:nvSpPr>
        <p:spPr>
          <a:xfrm rot="8139279">
            <a:off x="3893848" y="5261840"/>
            <a:ext cx="1793651" cy="37744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4" name="타원 163"/>
          <p:cNvSpPr/>
          <p:nvPr/>
        </p:nvSpPr>
        <p:spPr>
          <a:xfrm>
            <a:off x="3773771" y="5527851"/>
            <a:ext cx="933178" cy="93317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2" name="타원 151"/>
          <p:cNvSpPr/>
          <p:nvPr/>
        </p:nvSpPr>
        <p:spPr>
          <a:xfrm rot="1002068">
            <a:off x="3762871" y="1902527"/>
            <a:ext cx="933178" cy="933178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6174" y="2048858"/>
            <a:ext cx="459360" cy="56474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1061" y="5790709"/>
            <a:ext cx="571194" cy="57119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2792" y="2040146"/>
            <a:ext cx="433287" cy="524758"/>
          </a:xfrm>
          <a:prstGeom prst="rect">
            <a:avLst/>
          </a:prstGeom>
        </p:spPr>
      </p:pic>
      <p:grpSp>
        <p:nvGrpSpPr>
          <p:cNvPr id="71" name="그룹 70"/>
          <p:cNvGrpSpPr/>
          <p:nvPr/>
        </p:nvGrpSpPr>
        <p:grpSpPr>
          <a:xfrm>
            <a:off x="3972957" y="5786586"/>
            <a:ext cx="525005" cy="435771"/>
            <a:chOff x="7820514" y="5720972"/>
            <a:chExt cx="613544" cy="509261"/>
          </a:xfrm>
          <a:solidFill>
            <a:schemeClr val="bg1"/>
          </a:solidFill>
        </p:grpSpPr>
        <p:sp>
          <p:nvSpPr>
            <p:cNvPr id="72" name="Oval 452"/>
            <p:cNvSpPr>
              <a:spLocks noChangeArrowheads="1"/>
            </p:cNvSpPr>
            <p:nvPr/>
          </p:nvSpPr>
          <p:spPr bwMode="auto">
            <a:xfrm>
              <a:off x="8004779" y="5934598"/>
              <a:ext cx="64797" cy="64797"/>
            </a:xfrm>
            <a:prstGeom prst="ellipse">
              <a:avLst/>
            </a:pr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3" name="Oval 453"/>
            <p:cNvSpPr>
              <a:spLocks noChangeArrowheads="1"/>
            </p:cNvSpPr>
            <p:nvPr/>
          </p:nvSpPr>
          <p:spPr bwMode="auto">
            <a:xfrm>
              <a:off x="8198157" y="5934598"/>
              <a:ext cx="65809" cy="64797"/>
            </a:xfrm>
            <a:prstGeom prst="ellipse">
              <a:avLst/>
            </a:pr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4" name="Freeform 454"/>
            <p:cNvSpPr>
              <a:spLocks/>
            </p:cNvSpPr>
            <p:nvPr/>
          </p:nvSpPr>
          <p:spPr bwMode="auto">
            <a:xfrm>
              <a:off x="8118174" y="5907262"/>
              <a:ext cx="20249" cy="124531"/>
            </a:xfrm>
            <a:custGeom>
              <a:avLst/>
              <a:gdLst>
                <a:gd name="T0" fmla="*/ 14 w 28"/>
                <a:gd name="T1" fmla="*/ 175 h 175"/>
                <a:gd name="T2" fmla="*/ 0 w 28"/>
                <a:gd name="T3" fmla="*/ 161 h 175"/>
                <a:gd name="T4" fmla="*/ 0 w 28"/>
                <a:gd name="T5" fmla="*/ 14 h 175"/>
                <a:gd name="T6" fmla="*/ 14 w 28"/>
                <a:gd name="T7" fmla="*/ 0 h 175"/>
                <a:gd name="T8" fmla="*/ 28 w 28"/>
                <a:gd name="T9" fmla="*/ 14 h 175"/>
                <a:gd name="T10" fmla="*/ 28 w 28"/>
                <a:gd name="T11" fmla="*/ 161 h 175"/>
                <a:gd name="T12" fmla="*/ 14 w 28"/>
                <a:gd name="T13" fmla="*/ 175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175">
                  <a:moveTo>
                    <a:pt x="14" y="175"/>
                  </a:moveTo>
                  <a:cubicBezTo>
                    <a:pt x="6" y="175"/>
                    <a:pt x="0" y="168"/>
                    <a:pt x="0" y="161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7"/>
                    <a:pt x="6" y="0"/>
                    <a:pt x="14" y="0"/>
                  </a:cubicBezTo>
                  <a:cubicBezTo>
                    <a:pt x="22" y="0"/>
                    <a:pt x="28" y="7"/>
                    <a:pt x="28" y="14"/>
                  </a:cubicBezTo>
                  <a:cubicBezTo>
                    <a:pt x="28" y="161"/>
                    <a:pt x="28" y="161"/>
                    <a:pt x="28" y="161"/>
                  </a:cubicBezTo>
                  <a:cubicBezTo>
                    <a:pt x="28" y="168"/>
                    <a:pt x="22" y="175"/>
                    <a:pt x="14" y="175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5" name="Freeform 455"/>
            <p:cNvSpPr>
              <a:spLocks/>
            </p:cNvSpPr>
            <p:nvPr/>
          </p:nvSpPr>
          <p:spPr bwMode="auto">
            <a:xfrm>
              <a:off x="7931883" y="6073304"/>
              <a:ext cx="200465" cy="132630"/>
            </a:xfrm>
            <a:custGeom>
              <a:avLst/>
              <a:gdLst>
                <a:gd name="T0" fmla="*/ 268 w 282"/>
                <a:gd name="T1" fmla="*/ 187 h 187"/>
                <a:gd name="T2" fmla="*/ 14 w 282"/>
                <a:gd name="T3" fmla="*/ 187 h 187"/>
                <a:gd name="T4" fmla="*/ 0 w 282"/>
                <a:gd name="T5" fmla="*/ 173 h 187"/>
                <a:gd name="T6" fmla="*/ 0 w 282"/>
                <a:gd name="T7" fmla="*/ 14 h 187"/>
                <a:gd name="T8" fmla="*/ 14 w 282"/>
                <a:gd name="T9" fmla="*/ 0 h 187"/>
                <a:gd name="T10" fmla="*/ 28 w 282"/>
                <a:gd name="T11" fmla="*/ 14 h 187"/>
                <a:gd name="T12" fmla="*/ 28 w 282"/>
                <a:gd name="T13" fmla="*/ 159 h 187"/>
                <a:gd name="T14" fmla="*/ 268 w 282"/>
                <a:gd name="T15" fmla="*/ 159 h 187"/>
                <a:gd name="T16" fmla="*/ 282 w 282"/>
                <a:gd name="T17" fmla="*/ 173 h 187"/>
                <a:gd name="T18" fmla="*/ 268 w 282"/>
                <a:gd name="T19" fmla="*/ 187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2" h="187">
                  <a:moveTo>
                    <a:pt x="268" y="187"/>
                  </a:moveTo>
                  <a:cubicBezTo>
                    <a:pt x="14" y="187"/>
                    <a:pt x="14" y="187"/>
                    <a:pt x="14" y="187"/>
                  </a:cubicBezTo>
                  <a:cubicBezTo>
                    <a:pt x="6" y="187"/>
                    <a:pt x="0" y="181"/>
                    <a:pt x="0" y="173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22" y="0"/>
                    <a:pt x="28" y="6"/>
                    <a:pt x="28" y="14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268" y="159"/>
                    <a:pt x="268" y="159"/>
                    <a:pt x="268" y="159"/>
                  </a:cubicBezTo>
                  <a:cubicBezTo>
                    <a:pt x="276" y="159"/>
                    <a:pt x="282" y="165"/>
                    <a:pt x="282" y="173"/>
                  </a:cubicBezTo>
                  <a:cubicBezTo>
                    <a:pt x="282" y="181"/>
                    <a:pt x="276" y="187"/>
                    <a:pt x="268" y="187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6" name="Freeform 456"/>
            <p:cNvSpPr>
              <a:spLocks/>
            </p:cNvSpPr>
            <p:nvPr/>
          </p:nvSpPr>
          <p:spPr bwMode="auto">
            <a:xfrm>
              <a:off x="8077676" y="6167461"/>
              <a:ext cx="103270" cy="62772"/>
            </a:xfrm>
            <a:custGeom>
              <a:avLst/>
              <a:gdLst>
                <a:gd name="T0" fmla="*/ 145 w 145"/>
                <a:gd name="T1" fmla="*/ 44 h 88"/>
                <a:gd name="T2" fmla="*/ 104 w 145"/>
                <a:gd name="T3" fmla="*/ 88 h 88"/>
                <a:gd name="T4" fmla="*/ 41 w 145"/>
                <a:gd name="T5" fmla="*/ 88 h 88"/>
                <a:gd name="T6" fmla="*/ 0 w 145"/>
                <a:gd name="T7" fmla="*/ 44 h 88"/>
                <a:gd name="T8" fmla="*/ 0 w 145"/>
                <a:gd name="T9" fmla="*/ 44 h 88"/>
                <a:gd name="T10" fmla="*/ 41 w 145"/>
                <a:gd name="T11" fmla="*/ 0 h 88"/>
                <a:gd name="T12" fmla="*/ 104 w 145"/>
                <a:gd name="T13" fmla="*/ 0 h 88"/>
                <a:gd name="T14" fmla="*/ 145 w 145"/>
                <a:gd name="T15" fmla="*/ 44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5" h="88">
                  <a:moveTo>
                    <a:pt x="145" y="44"/>
                  </a:moveTo>
                  <a:cubicBezTo>
                    <a:pt x="145" y="69"/>
                    <a:pt x="127" y="88"/>
                    <a:pt x="104" y="88"/>
                  </a:cubicBezTo>
                  <a:cubicBezTo>
                    <a:pt x="41" y="88"/>
                    <a:pt x="41" y="88"/>
                    <a:pt x="41" y="88"/>
                  </a:cubicBezTo>
                  <a:cubicBezTo>
                    <a:pt x="18" y="88"/>
                    <a:pt x="0" y="69"/>
                    <a:pt x="0" y="4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20"/>
                    <a:pt x="18" y="0"/>
                    <a:pt x="41" y="0"/>
                  </a:cubicBezTo>
                  <a:cubicBezTo>
                    <a:pt x="104" y="0"/>
                    <a:pt x="104" y="0"/>
                    <a:pt x="104" y="0"/>
                  </a:cubicBezTo>
                  <a:cubicBezTo>
                    <a:pt x="127" y="0"/>
                    <a:pt x="145" y="20"/>
                    <a:pt x="145" y="44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7" name="Freeform 466"/>
            <p:cNvSpPr>
              <a:spLocks noEditPoints="1"/>
            </p:cNvSpPr>
            <p:nvPr/>
          </p:nvSpPr>
          <p:spPr bwMode="auto">
            <a:xfrm>
              <a:off x="7820514" y="5847528"/>
              <a:ext cx="130606" cy="242988"/>
            </a:xfrm>
            <a:custGeom>
              <a:avLst/>
              <a:gdLst>
                <a:gd name="T0" fmla="*/ 170 w 184"/>
                <a:gd name="T1" fmla="*/ 340 h 340"/>
                <a:gd name="T2" fmla="*/ 118 w 184"/>
                <a:gd name="T3" fmla="*/ 340 h 340"/>
                <a:gd name="T4" fmla="*/ 0 w 184"/>
                <a:gd name="T5" fmla="*/ 222 h 340"/>
                <a:gd name="T6" fmla="*/ 0 w 184"/>
                <a:gd name="T7" fmla="*/ 118 h 340"/>
                <a:gd name="T8" fmla="*/ 118 w 184"/>
                <a:gd name="T9" fmla="*/ 0 h 340"/>
                <a:gd name="T10" fmla="*/ 170 w 184"/>
                <a:gd name="T11" fmla="*/ 0 h 340"/>
                <a:gd name="T12" fmla="*/ 184 w 184"/>
                <a:gd name="T13" fmla="*/ 14 h 340"/>
                <a:gd name="T14" fmla="*/ 184 w 184"/>
                <a:gd name="T15" fmla="*/ 326 h 340"/>
                <a:gd name="T16" fmla="*/ 170 w 184"/>
                <a:gd name="T17" fmla="*/ 340 h 340"/>
                <a:gd name="T18" fmla="*/ 118 w 184"/>
                <a:gd name="T19" fmla="*/ 28 h 340"/>
                <a:gd name="T20" fmla="*/ 28 w 184"/>
                <a:gd name="T21" fmla="*/ 118 h 340"/>
                <a:gd name="T22" fmla="*/ 28 w 184"/>
                <a:gd name="T23" fmla="*/ 222 h 340"/>
                <a:gd name="T24" fmla="*/ 118 w 184"/>
                <a:gd name="T25" fmla="*/ 312 h 340"/>
                <a:gd name="T26" fmla="*/ 156 w 184"/>
                <a:gd name="T27" fmla="*/ 312 h 340"/>
                <a:gd name="T28" fmla="*/ 156 w 184"/>
                <a:gd name="T29" fmla="*/ 28 h 340"/>
                <a:gd name="T30" fmla="*/ 118 w 184"/>
                <a:gd name="T31" fmla="*/ 28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4" h="340">
                  <a:moveTo>
                    <a:pt x="170" y="340"/>
                  </a:moveTo>
                  <a:cubicBezTo>
                    <a:pt x="118" y="340"/>
                    <a:pt x="118" y="340"/>
                    <a:pt x="118" y="340"/>
                  </a:cubicBezTo>
                  <a:cubicBezTo>
                    <a:pt x="52" y="340"/>
                    <a:pt x="0" y="288"/>
                    <a:pt x="0" y="222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53"/>
                    <a:pt x="53" y="0"/>
                    <a:pt x="118" y="0"/>
                  </a:cubicBezTo>
                  <a:cubicBezTo>
                    <a:pt x="170" y="0"/>
                    <a:pt x="170" y="0"/>
                    <a:pt x="170" y="0"/>
                  </a:cubicBezTo>
                  <a:cubicBezTo>
                    <a:pt x="178" y="0"/>
                    <a:pt x="184" y="6"/>
                    <a:pt x="184" y="14"/>
                  </a:cubicBezTo>
                  <a:cubicBezTo>
                    <a:pt x="184" y="326"/>
                    <a:pt x="184" y="326"/>
                    <a:pt x="184" y="326"/>
                  </a:cubicBezTo>
                  <a:cubicBezTo>
                    <a:pt x="184" y="334"/>
                    <a:pt x="178" y="340"/>
                    <a:pt x="170" y="340"/>
                  </a:cubicBezTo>
                  <a:close/>
                  <a:moveTo>
                    <a:pt x="118" y="28"/>
                  </a:moveTo>
                  <a:cubicBezTo>
                    <a:pt x="68" y="28"/>
                    <a:pt x="28" y="68"/>
                    <a:pt x="28" y="118"/>
                  </a:cubicBezTo>
                  <a:cubicBezTo>
                    <a:pt x="28" y="222"/>
                    <a:pt x="28" y="222"/>
                    <a:pt x="28" y="222"/>
                  </a:cubicBezTo>
                  <a:cubicBezTo>
                    <a:pt x="28" y="272"/>
                    <a:pt x="68" y="312"/>
                    <a:pt x="118" y="312"/>
                  </a:cubicBezTo>
                  <a:cubicBezTo>
                    <a:pt x="156" y="312"/>
                    <a:pt x="156" y="312"/>
                    <a:pt x="156" y="312"/>
                  </a:cubicBezTo>
                  <a:cubicBezTo>
                    <a:pt x="156" y="28"/>
                    <a:pt x="156" y="28"/>
                    <a:pt x="156" y="28"/>
                  </a:cubicBezTo>
                  <a:lnTo>
                    <a:pt x="118" y="28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8" name="Freeform 467"/>
            <p:cNvSpPr>
              <a:spLocks noEditPoints="1"/>
            </p:cNvSpPr>
            <p:nvPr/>
          </p:nvSpPr>
          <p:spPr bwMode="auto">
            <a:xfrm>
              <a:off x="8303452" y="5847528"/>
              <a:ext cx="130606" cy="242988"/>
            </a:xfrm>
            <a:custGeom>
              <a:avLst/>
              <a:gdLst>
                <a:gd name="T0" fmla="*/ 66 w 184"/>
                <a:gd name="T1" fmla="*/ 340 h 340"/>
                <a:gd name="T2" fmla="*/ 14 w 184"/>
                <a:gd name="T3" fmla="*/ 340 h 340"/>
                <a:gd name="T4" fmla="*/ 0 w 184"/>
                <a:gd name="T5" fmla="*/ 326 h 340"/>
                <a:gd name="T6" fmla="*/ 0 w 184"/>
                <a:gd name="T7" fmla="*/ 14 h 340"/>
                <a:gd name="T8" fmla="*/ 14 w 184"/>
                <a:gd name="T9" fmla="*/ 0 h 340"/>
                <a:gd name="T10" fmla="*/ 66 w 184"/>
                <a:gd name="T11" fmla="*/ 0 h 340"/>
                <a:gd name="T12" fmla="*/ 184 w 184"/>
                <a:gd name="T13" fmla="*/ 118 h 340"/>
                <a:gd name="T14" fmla="*/ 184 w 184"/>
                <a:gd name="T15" fmla="*/ 222 h 340"/>
                <a:gd name="T16" fmla="*/ 66 w 184"/>
                <a:gd name="T17" fmla="*/ 340 h 340"/>
                <a:gd name="T18" fmla="*/ 28 w 184"/>
                <a:gd name="T19" fmla="*/ 312 h 340"/>
                <a:gd name="T20" fmla="*/ 66 w 184"/>
                <a:gd name="T21" fmla="*/ 312 h 340"/>
                <a:gd name="T22" fmla="*/ 156 w 184"/>
                <a:gd name="T23" fmla="*/ 222 h 340"/>
                <a:gd name="T24" fmla="*/ 156 w 184"/>
                <a:gd name="T25" fmla="*/ 118 h 340"/>
                <a:gd name="T26" fmla="*/ 66 w 184"/>
                <a:gd name="T27" fmla="*/ 28 h 340"/>
                <a:gd name="T28" fmla="*/ 28 w 184"/>
                <a:gd name="T29" fmla="*/ 28 h 340"/>
                <a:gd name="T30" fmla="*/ 28 w 184"/>
                <a:gd name="T31" fmla="*/ 312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4" h="340">
                  <a:moveTo>
                    <a:pt x="66" y="340"/>
                  </a:moveTo>
                  <a:cubicBezTo>
                    <a:pt x="14" y="340"/>
                    <a:pt x="14" y="340"/>
                    <a:pt x="14" y="340"/>
                  </a:cubicBezTo>
                  <a:cubicBezTo>
                    <a:pt x="6" y="340"/>
                    <a:pt x="0" y="334"/>
                    <a:pt x="0" y="326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131" y="0"/>
                    <a:pt x="184" y="53"/>
                    <a:pt x="184" y="118"/>
                  </a:cubicBezTo>
                  <a:cubicBezTo>
                    <a:pt x="184" y="222"/>
                    <a:pt x="184" y="222"/>
                    <a:pt x="184" y="222"/>
                  </a:cubicBezTo>
                  <a:cubicBezTo>
                    <a:pt x="184" y="288"/>
                    <a:pt x="132" y="340"/>
                    <a:pt x="66" y="340"/>
                  </a:cubicBezTo>
                  <a:close/>
                  <a:moveTo>
                    <a:pt x="28" y="312"/>
                  </a:moveTo>
                  <a:cubicBezTo>
                    <a:pt x="66" y="312"/>
                    <a:pt x="66" y="312"/>
                    <a:pt x="66" y="312"/>
                  </a:cubicBezTo>
                  <a:cubicBezTo>
                    <a:pt x="116" y="312"/>
                    <a:pt x="156" y="272"/>
                    <a:pt x="156" y="222"/>
                  </a:cubicBezTo>
                  <a:cubicBezTo>
                    <a:pt x="156" y="118"/>
                    <a:pt x="156" y="118"/>
                    <a:pt x="156" y="118"/>
                  </a:cubicBezTo>
                  <a:cubicBezTo>
                    <a:pt x="156" y="68"/>
                    <a:pt x="116" y="28"/>
                    <a:pt x="66" y="28"/>
                  </a:cubicBezTo>
                  <a:cubicBezTo>
                    <a:pt x="28" y="28"/>
                    <a:pt x="28" y="28"/>
                    <a:pt x="28" y="28"/>
                  </a:cubicBezTo>
                  <a:lnTo>
                    <a:pt x="28" y="312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9" name="Freeform 468"/>
            <p:cNvSpPr>
              <a:spLocks/>
            </p:cNvSpPr>
            <p:nvPr/>
          </p:nvSpPr>
          <p:spPr bwMode="auto">
            <a:xfrm>
              <a:off x="7931883" y="5720972"/>
              <a:ext cx="391818" cy="146805"/>
            </a:xfrm>
            <a:custGeom>
              <a:avLst/>
              <a:gdLst>
                <a:gd name="T0" fmla="*/ 536 w 550"/>
                <a:gd name="T1" fmla="*/ 206 h 206"/>
                <a:gd name="T2" fmla="*/ 522 w 550"/>
                <a:gd name="T3" fmla="*/ 193 h 206"/>
                <a:gd name="T4" fmla="*/ 271 w 550"/>
                <a:gd name="T5" fmla="*/ 28 h 206"/>
                <a:gd name="T6" fmla="*/ 28 w 550"/>
                <a:gd name="T7" fmla="*/ 192 h 206"/>
                <a:gd name="T8" fmla="*/ 14 w 550"/>
                <a:gd name="T9" fmla="*/ 206 h 206"/>
                <a:gd name="T10" fmla="*/ 14 w 550"/>
                <a:gd name="T11" fmla="*/ 206 h 206"/>
                <a:gd name="T12" fmla="*/ 0 w 550"/>
                <a:gd name="T13" fmla="*/ 192 h 206"/>
                <a:gd name="T14" fmla="*/ 35 w 550"/>
                <a:gd name="T15" fmla="*/ 95 h 206"/>
                <a:gd name="T16" fmla="*/ 271 w 550"/>
                <a:gd name="T17" fmla="*/ 0 h 206"/>
                <a:gd name="T18" fmla="*/ 511 w 550"/>
                <a:gd name="T19" fmla="*/ 94 h 206"/>
                <a:gd name="T20" fmla="*/ 550 w 550"/>
                <a:gd name="T21" fmla="*/ 191 h 206"/>
                <a:gd name="T22" fmla="*/ 537 w 550"/>
                <a:gd name="T23" fmla="*/ 206 h 206"/>
                <a:gd name="T24" fmla="*/ 536 w 550"/>
                <a:gd name="T25" fmla="*/ 206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50" h="206">
                  <a:moveTo>
                    <a:pt x="536" y="206"/>
                  </a:moveTo>
                  <a:cubicBezTo>
                    <a:pt x="529" y="206"/>
                    <a:pt x="522" y="200"/>
                    <a:pt x="522" y="193"/>
                  </a:cubicBezTo>
                  <a:cubicBezTo>
                    <a:pt x="522" y="186"/>
                    <a:pt x="510" y="28"/>
                    <a:pt x="271" y="28"/>
                  </a:cubicBezTo>
                  <a:cubicBezTo>
                    <a:pt x="32" y="28"/>
                    <a:pt x="28" y="185"/>
                    <a:pt x="28" y="192"/>
                  </a:cubicBezTo>
                  <a:cubicBezTo>
                    <a:pt x="28" y="200"/>
                    <a:pt x="22" y="206"/>
                    <a:pt x="14" y="206"/>
                  </a:cubicBezTo>
                  <a:cubicBezTo>
                    <a:pt x="14" y="206"/>
                    <a:pt x="14" y="206"/>
                    <a:pt x="14" y="206"/>
                  </a:cubicBezTo>
                  <a:cubicBezTo>
                    <a:pt x="6" y="206"/>
                    <a:pt x="0" y="200"/>
                    <a:pt x="0" y="192"/>
                  </a:cubicBezTo>
                  <a:cubicBezTo>
                    <a:pt x="0" y="190"/>
                    <a:pt x="0" y="142"/>
                    <a:pt x="35" y="95"/>
                  </a:cubicBezTo>
                  <a:cubicBezTo>
                    <a:pt x="66" y="52"/>
                    <a:pt x="132" y="0"/>
                    <a:pt x="271" y="0"/>
                  </a:cubicBezTo>
                  <a:cubicBezTo>
                    <a:pt x="409" y="0"/>
                    <a:pt x="477" y="51"/>
                    <a:pt x="511" y="94"/>
                  </a:cubicBezTo>
                  <a:cubicBezTo>
                    <a:pt x="547" y="142"/>
                    <a:pt x="550" y="189"/>
                    <a:pt x="550" y="191"/>
                  </a:cubicBezTo>
                  <a:cubicBezTo>
                    <a:pt x="550" y="199"/>
                    <a:pt x="544" y="206"/>
                    <a:pt x="537" y="206"/>
                  </a:cubicBezTo>
                  <a:cubicBezTo>
                    <a:pt x="536" y="206"/>
                    <a:pt x="536" y="206"/>
                    <a:pt x="536" y="206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80" name="Freeform 469"/>
            <p:cNvSpPr>
              <a:spLocks/>
            </p:cNvSpPr>
            <p:nvPr/>
          </p:nvSpPr>
          <p:spPr bwMode="auto">
            <a:xfrm>
              <a:off x="8064514" y="6057105"/>
              <a:ext cx="122507" cy="40498"/>
            </a:xfrm>
            <a:custGeom>
              <a:avLst/>
              <a:gdLst>
                <a:gd name="T0" fmla="*/ 85 w 172"/>
                <a:gd name="T1" fmla="*/ 58 h 58"/>
                <a:gd name="T2" fmla="*/ 13 w 172"/>
                <a:gd name="T3" fmla="*/ 33 h 58"/>
                <a:gd name="T4" fmla="*/ 3 w 172"/>
                <a:gd name="T5" fmla="*/ 0 h 58"/>
                <a:gd name="T6" fmla="*/ 31 w 172"/>
                <a:gd name="T7" fmla="*/ 5 h 58"/>
                <a:gd name="T8" fmla="*/ 31 w 172"/>
                <a:gd name="T9" fmla="*/ 5 h 58"/>
                <a:gd name="T10" fmla="*/ 35 w 172"/>
                <a:gd name="T11" fmla="*/ 16 h 58"/>
                <a:gd name="T12" fmla="*/ 85 w 172"/>
                <a:gd name="T13" fmla="*/ 30 h 58"/>
                <a:gd name="T14" fmla="*/ 144 w 172"/>
                <a:gd name="T15" fmla="*/ 3 h 58"/>
                <a:gd name="T16" fmla="*/ 158 w 172"/>
                <a:gd name="T17" fmla="*/ 3 h 58"/>
                <a:gd name="T18" fmla="*/ 172 w 172"/>
                <a:gd name="T19" fmla="*/ 2 h 58"/>
                <a:gd name="T20" fmla="*/ 159 w 172"/>
                <a:gd name="T21" fmla="*/ 34 h 58"/>
                <a:gd name="T22" fmla="*/ 85 w 172"/>
                <a:gd name="T2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2" h="58">
                  <a:moveTo>
                    <a:pt x="85" y="58"/>
                  </a:moveTo>
                  <a:cubicBezTo>
                    <a:pt x="50" y="58"/>
                    <a:pt x="26" y="49"/>
                    <a:pt x="13" y="33"/>
                  </a:cubicBezTo>
                  <a:cubicBezTo>
                    <a:pt x="0" y="18"/>
                    <a:pt x="3" y="2"/>
                    <a:pt x="3" y="0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1" y="5"/>
                    <a:pt x="30" y="11"/>
                    <a:pt x="35" y="16"/>
                  </a:cubicBezTo>
                  <a:cubicBezTo>
                    <a:pt x="39" y="21"/>
                    <a:pt x="52" y="30"/>
                    <a:pt x="85" y="30"/>
                  </a:cubicBezTo>
                  <a:cubicBezTo>
                    <a:pt x="131" y="30"/>
                    <a:pt x="144" y="13"/>
                    <a:pt x="144" y="3"/>
                  </a:cubicBezTo>
                  <a:cubicBezTo>
                    <a:pt x="158" y="3"/>
                    <a:pt x="158" y="3"/>
                    <a:pt x="158" y="3"/>
                  </a:cubicBezTo>
                  <a:cubicBezTo>
                    <a:pt x="172" y="2"/>
                    <a:pt x="172" y="2"/>
                    <a:pt x="172" y="2"/>
                  </a:cubicBezTo>
                  <a:cubicBezTo>
                    <a:pt x="172" y="4"/>
                    <a:pt x="172" y="19"/>
                    <a:pt x="159" y="34"/>
                  </a:cubicBezTo>
                  <a:cubicBezTo>
                    <a:pt x="144" y="50"/>
                    <a:pt x="119" y="58"/>
                    <a:pt x="85" y="58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4286227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십자형 38"/>
          <p:cNvSpPr/>
          <p:nvPr/>
        </p:nvSpPr>
        <p:spPr>
          <a:xfrm>
            <a:off x="894257" y="3291816"/>
            <a:ext cx="1080120" cy="1080120"/>
          </a:xfrm>
          <a:prstGeom prst="plus">
            <a:avLst/>
          </a:prstGeom>
          <a:solidFill>
            <a:srgbClr val="92D050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0" name="십자형 39"/>
          <p:cNvSpPr/>
          <p:nvPr/>
        </p:nvSpPr>
        <p:spPr>
          <a:xfrm>
            <a:off x="898734" y="4953360"/>
            <a:ext cx="1080120" cy="1080120"/>
          </a:xfrm>
          <a:prstGeom prst="plus">
            <a:avLst/>
          </a:prstGeom>
          <a:solidFill>
            <a:srgbClr val="92D050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구름 2"/>
          <p:cNvSpPr/>
          <p:nvPr/>
        </p:nvSpPr>
        <p:spPr>
          <a:xfrm>
            <a:off x="4813012" y="2204864"/>
            <a:ext cx="3168352" cy="2304256"/>
          </a:xfrm>
          <a:prstGeom prst="cloud">
            <a:avLst/>
          </a:prstGeom>
          <a:solidFill>
            <a:srgbClr val="5656A4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</a:t>
            </a:r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CLOUD</a:t>
            </a:r>
          </a:p>
          <a:p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SERVER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2" name="구름 31"/>
          <p:cNvSpPr/>
          <p:nvPr/>
        </p:nvSpPr>
        <p:spPr>
          <a:xfrm>
            <a:off x="5126670" y="2365428"/>
            <a:ext cx="2707154" cy="1968839"/>
          </a:xfrm>
          <a:prstGeom prst="cloud">
            <a:avLst/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</a:t>
            </a:r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CLOUD</a:t>
            </a: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SERVER</a:t>
            </a:r>
            <a:endParaRPr lang="ko-KR" altLang="en-US" sz="1000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Company Introduction 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플랫폼 사용 전자 계약 진행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PROCESS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6" name="배지 5"/>
          <p:cNvSpPr/>
          <p:nvPr/>
        </p:nvSpPr>
        <p:spPr>
          <a:xfrm>
            <a:off x="5569096" y="4653136"/>
            <a:ext cx="1656184" cy="1440160"/>
          </a:xfrm>
          <a:prstGeom prst="plaque">
            <a:avLst/>
          </a:prstGeom>
          <a:solidFill>
            <a:schemeClr val="accent6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</a:rPr>
              <a:t>BANK</a:t>
            </a:r>
          </a:p>
          <a:p>
            <a:pPr algn="ctr"/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</a:rPr>
              <a:t>SERVER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십자형 8"/>
          <p:cNvSpPr/>
          <p:nvPr/>
        </p:nvSpPr>
        <p:spPr>
          <a:xfrm>
            <a:off x="996588" y="3291816"/>
            <a:ext cx="1080120" cy="1080120"/>
          </a:xfrm>
          <a:prstGeom prst="plus">
            <a:avLst/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</a:rPr>
              <a:t>중개자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십자형 9"/>
          <p:cNvSpPr/>
          <p:nvPr/>
        </p:nvSpPr>
        <p:spPr>
          <a:xfrm>
            <a:off x="996588" y="4953360"/>
            <a:ext cx="1080120" cy="1080120"/>
          </a:xfrm>
          <a:prstGeom prst="plus">
            <a:avLst/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</a:rPr>
              <a:t>매수자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오른쪽 화살표 11"/>
          <p:cNvSpPr/>
          <p:nvPr/>
        </p:nvSpPr>
        <p:spPr>
          <a:xfrm rot="936161">
            <a:off x="2171494" y="2501271"/>
            <a:ext cx="2804253" cy="133367"/>
          </a:xfrm>
          <a:prstGeom prst="rightArrow">
            <a:avLst/>
          </a:prstGeom>
          <a:solidFill>
            <a:srgbClr val="90CCA4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오른쪽 화살표 13"/>
          <p:cNvSpPr/>
          <p:nvPr/>
        </p:nvSpPr>
        <p:spPr>
          <a:xfrm rot="19880260">
            <a:off x="2048199" y="4712110"/>
            <a:ext cx="3037740" cy="151953"/>
          </a:xfrm>
          <a:prstGeom prst="rightArrow">
            <a:avLst/>
          </a:prstGeom>
          <a:solidFill>
            <a:srgbClr val="90CCA4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5" name="오른쪽 화살표 14"/>
          <p:cNvSpPr/>
          <p:nvPr/>
        </p:nvSpPr>
        <p:spPr>
          <a:xfrm flipV="1">
            <a:off x="2148716" y="3717032"/>
            <a:ext cx="2664296" cy="131850"/>
          </a:xfrm>
          <a:prstGeom prst="rightArrow">
            <a:avLst/>
          </a:prstGeom>
          <a:solidFill>
            <a:srgbClr val="90CCA4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오른쪽 화살표 15"/>
          <p:cNvSpPr/>
          <p:nvPr/>
        </p:nvSpPr>
        <p:spPr>
          <a:xfrm>
            <a:off x="2223866" y="5584701"/>
            <a:ext cx="3256882" cy="156740"/>
          </a:xfrm>
          <a:prstGeom prst="rightArrow">
            <a:avLst/>
          </a:prstGeom>
          <a:solidFill>
            <a:srgbClr val="92D050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3" name="원통 12"/>
          <p:cNvSpPr/>
          <p:nvPr/>
        </p:nvSpPr>
        <p:spPr>
          <a:xfrm>
            <a:off x="9840416" y="1652638"/>
            <a:ext cx="1512168" cy="4392488"/>
          </a:xfrm>
          <a:prstGeom prst="can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0128448" y="1676563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행정기관</a:t>
            </a:r>
            <a:endParaRPr lang="ko-KR" altLang="en-US" b="1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0145094" y="2475850"/>
            <a:ext cx="902812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군     청</a:t>
            </a:r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en-US" altLang="ko-KR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      청</a:t>
            </a:r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      청</a:t>
            </a:r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 자 체</a:t>
            </a:r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행 안 부</a:t>
            </a:r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국 토 부</a:t>
            </a:r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20" name="직선 화살표 연결선 19"/>
          <p:cNvCxnSpPr/>
          <p:nvPr/>
        </p:nvCxnSpPr>
        <p:spPr>
          <a:xfrm>
            <a:off x="8197388" y="3356992"/>
            <a:ext cx="1296144" cy="0"/>
          </a:xfrm>
          <a:prstGeom prst="straightConnector1">
            <a:avLst/>
          </a:prstGeom>
          <a:ln w="38100">
            <a:solidFill>
              <a:schemeClr val="accent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/>
          <p:nvPr/>
        </p:nvCxnSpPr>
        <p:spPr>
          <a:xfrm>
            <a:off x="7405300" y="5589240"/>
            <a:ext cx="2160240" cy="0"/>
          </a:xfrm>
          <a:prstGeom prst="straightConnector1">
            <a:avLst/>
          </a:prstGeom>
          <a:ln w="38100">
            <a:solidFill>
              <a:schemeClr val="accent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929027" y="1277801"/>
            <a:ext cx="109837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회원 가입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매물 등록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계약 서류 요청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930497" y="3038201"/>
            <a:ext cx="10983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중개 물건 등록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계약 서류 요청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924193" y="4724408"/>
            <a:ext cx="10983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회원 가입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계약 서류 요청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573620" y="5069836"/>
            <a:ext cx="109837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서류접수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대출 서류 요청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가상 계좌 발급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1" name="꺾인 연결선 10"/>
          <p:cNvCxnSpPr>
            <a:stCxn id="6" idx="2"/>
            <a:endCxn id="38" idx="1"/>
          </p:cNvCxnSpPr>
          <p:nvPr/>
        </p:nvCxnSpPr>
        <p:spPr>
          <a:xfrm rot="5400000" flipH="1">
            <a:off x="1692088" y="1388196"/>
            <a:ext cx="3924436" cy="5485764"/>
          </a:xfrm>
          <a:prstGeom prst="bentConnector4">
            <a:avLst>
              <a:gd name="adj1" fmla="val -5825"/>
              <a:gd name="adj2" fmla="val 10416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3573620" y="6114202"/>
            <a:ext cx="109837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가상 계좌 발급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27" name="직선 화살표 연결선 26"/>
          <p:cNvCxnSpPr/>
          <p:nvPr/>
        </p:nvCxnSpPr>
        <p:spPr>
          <a:xfrm>
            <a:off x="2076708" y="1916832"/>
            <a:ext cx="776370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8164396" y="1627893"/>
            <a:ext cx="109837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서류 발급 요청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30" name="꺾인 연결선 29"/>
          <p:cNvCxnSpPr>
            <a:stCxn id="10" idx="2"/>
            <a:endCxn id="13" idx="3"/>
          </p:cNvCxnSpPr>
          <p:nvPr/>
        </p:nvCxnSpPr>
        <p:spPr>
          <a:xfrm rot="16200000" flipH="1">
            <a:off x="6060751" y="1509377"/>
            <a:ext cx="11646" cy="9059852"/>
          </a:xfrm>
          <a:prstGeom prst="bentConnector3">
            <a:avLst>
              <a:gd name="adj1" fmla="val 437632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8164396" y="6230260"/>
            <a:ext cx="109837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서류 발급 요청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8167546" y="5164083"/>
            <a:ext cx="8418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승 인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서류 발급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6126800" y="2639525"/>
            <a:ext cx="140936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단계 강력 보안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ISP/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간편 인증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계약 관련 서류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시스템 지원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영상 메신저 지원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err="1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빅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데이터 지원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AI </a:t>
            </a:r>
            <a:r>
              <a:rPr lang="ko-KR" altLang="en-US" sz="1000" dirty="0" err="1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챗</a:t>
            </a:r>
            <a:r>
              <a:rPr lang="ko-KR" altLang="en-US" sz="1000" dirty="0" err="1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봇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지원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3D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모델링 </a:t>
            </a:r>
            <a:r>
              <a:rPr lang="ko-KR" altLang="en-US" sz="1000" dirty="0" err="1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빌더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지원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8166200" y="3030372"/>
            <a:ext cx="13548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전자 서류 발급 요청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8" name="십자형 37"/>
          <p:cNvSpPr/>
          <p:nvPr/>
        </p:nvSpPr>
        <p:spPr>
          <a:xfrm>
            <a:off x="911424" y="1628800"/>
            <a:ext cx="1080120" cy="1080120"/>
          </a:xfrm>
          <a:prstGeom prst="plus">
            <a:avLst/>
          </a:prstGeom>
          <a:solidFill>
            <a:srgbClr val="92D050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십자형 6"/>
          <p:cNvSpPr/>
          <p:nvPr/>
        </p:nvSpPr>
        <p:spPr>
          <a:xfrm>
            <a:off x="996588" y="1630273"/>
            <a:ext cx="1080120" cy="1080120"/>
          </a:xfrm>
          <a:prstGeom prst="plus">
            <a:avLst/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</a:rPr>
              <a:t>매도자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1" name="배지 40"/>
          <p:cNvSpPr/>
          <p:nvPr/>
        </p:nvSpPr>
        <p:spPr>
          <a:xfrm>
            <a:off x="5639201" y="4706698"/>
            <a:ext cx="1523879" cy="1325112"/>
          </a:xfrm>
          <a:prstGeom prst="plaque">
            <a:avLst/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bg1">
                    <a:lumMod val="50000"/>
                  </a:schemeClr>
                </a:solidFill>
              </a:rPr>
              <a:t>BANK</a:t>
            </a:r>
          </a:p>
          <a:p>
            <a:pPr algn="ctr"/>
            <a:r>
              <a:rPr lang="en-US" altLang="ko-KR" sz="1200" dirty="0" smtClean="0">
                <a:solidFill>
                  <a:schemeClr val="bg1">
                    <a:lumMod val="50000"/>
                  </a:schemeClr>
                </a:solidFill>
              </a:rPr>
              <a:t>SERVER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7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MankSans" panose="02000603020000020003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3381110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Company Introduction 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플랫폼 구성도</a:t>
            </a:r>
            <a:endParaRPr lang="en-US" altLang="ko-KR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225AD5A-C5AE-4C13-828D-7554ED021E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7252" y="1642809"/>
            <a:ext cx="7377496" cy="5934383"/>
          </a:xfrm>
          <a:prstGeom prst="rect">
            <a:avLst/>
          </a:prstGeom>
        </p:spPr>
      </p:pic>
      <p:sp>
        <p:nvSpPr>
          <p:cNvPr id="34" name="직사각형 3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7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MankSans" panose="02000603020000020003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7866833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FCAD15A3-4036-4EDA-B158-46788F42A6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1504" y="2022222"/>
            <a:ext cx="8697376" cy="4377347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Company Introduction 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플랫폼 구성도 </a:t>
            </a:r>
            <a:r>
              <a:rPr lang="en-US" altLang="ko-KR" dirty="0"/>
              <a:t>–</a:t>
            </a:r>
            <a:r>
              <a:rPr lang="ko-KR" altLang="en-US" dirty="0"/>
              <a:t> 관리자</a:t>
            </a:r>
            <a:endParaRPr lang="en-US" altLang="ko-KR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7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MankSans" panose="02000603020000020003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9237484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D9CA10E1-F215-44F4-9ACE-158EA62A852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0416" y="2050612"/>
            <a:ext cx="8640960" cy="4392996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Company Introduction 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플랫폼 구성도 </a:t>
            </a:r>
            <a:r>
              <a:rPr lang="en-US" altLang="ko-KR" dirty="0"/>
              <a:t>–</a:t>
            </a:r>
            <a:r>
              <a:rPr lang="ko-KR" altLang="en-US" dirty="0"/>
              <a:t> 공인중개사</a:t>
            </a:r>
            <a:endParaRPr lang="en-US" altLang="ko-KR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7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MankSans" panose="02000603020000020003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713556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A5E0CCF-1D0B-47F5-B46F-97EA71FA89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1504" y="2022222"/>
            <a:ext cx="8626496" cy="435910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Company Introduction 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플랫폼 구성도 </a:t>
            </a:r>
            <a:r>
              <a:rPr lang="en-US" altLang="ko-KR" dirty="0"/>
              <a:t>–</a:t>
            </a:r>
            <a:r>
              <a:rPr lang="ko-KR" altLang="en-US" dirty="0"/>
              <a:t> 매도자</a:t>
            </a:r>
            <a:endParaRPr lang="en-US" altLang="ko-KR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7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MankSans" panose="02000603020000020003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15226998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108250C8-8B2F-4192-A52E-B548265FD7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1504" y="2022223"/>
            <a:ext cx="8640960" cy="4365974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Company Introduction 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플랫폼 구성도 </a:t>
            </a:r>
            <a:r>
              <a:rPr lang="en-US" altLang="ko-KR" dirty="0"/>
              <a:t>–</a:t>
            </a:r>
            <a:r>
              <a:rPr lang="ko-KR" altLang="en-US" dirty="0"/>
              <a:t> 매수자</a:t>
            </a:r>
            <a:endParaRPr lang="en-US" altLang="ko-KR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7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MankSans" panose="02000603020000020003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867220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Company Introduction 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플랫폼 구성도 </a:t>
            </a:r>
            <a:r>
              <a:rPr lang="en-US" altLang="ko-KR" dirty="0"/>
              <a:t>–</a:t>
            </a:r>
            <a:r>
              <a:rPr lang="ko-KR" altLang="en-US" dirty="0"/>
              <a:t> 사용자</a:t>
            </a:r>
            <a:endParaRPr lang="en-US" altLang="ko-KR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7B58E9B-8077-483F-8AAD-5179347FDB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1504" y="1916832"/>
            <a:ext cx="8697374" cy="4482738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7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MankSans" panose="02000603020000020003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885076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Company Introduction 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플랫폼 구성도 </a:t>
            </a:r>
            <a:r>
              <a:rPr lang="en-US" altLang="ko-KR" dirty="0"/>
              <a:t>–</a:t>
            </a:r>
            <a:r>
              <a:rPr lang="ko-KR" altLang="en-US" dirty="0"/>
              <a:t> 서버 운영 흐름도</a:t>
            </a:r>
            <a:endParaRPr lang="en-US" altLang="ko-KR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altLang="ko-KR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7DC8231-445D-4489-80F7-704ADC1F609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9656" y="1628800"/>
            <a:ext cx="5982522" cy="481228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7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MankSans" panose="02000603020000020003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6393229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Vision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of the Company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회사의 </a:t>
            </a:r>
            <a:r>
              <a:rPr lang="ko-KR" altLang="en-US" dirty="0" err="1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비젼</a:t>
            </a:r>
            <a:endParaRPr lang="en-US" altLang="ko-KR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5244056" y="2139216"/>
            <a:ext cx="5241721" cy="1069811"/>
            <a:chOff x="5244056" y="2033853"/>
            <a:chExt cx="5241721" cy="1069811"/>
          </a:xfrm>
        </p:grpSpPr>
        <p:sp>
          <p:nvSpPr>
            <p:cNvPr id="107" name="Freeform 5"/>
            <p:cNvSpPr>
              <a:spLocks noEditPoints="1"/>
            </p:cNvSpPr>
            <p:nvPr/>
          </p:nvSpPr>
          <p:spPr bwMode="auto">
            <a:xfrm>
              <a:off x="5244056" y="2131014"/>
              <a:ext cx="383594" cy="972650"/>
            </a:xfrm>
            <a:custGeom>
              <a:avLst/>
              <a:gdLst>
                <a:gd name="T0" fmla="*/ 88 w 407"/>
                <a:gd name="T1" fmla="*/ 193 h 1032"/>
                <a:gd name="T2" fmla="*/ 32 w 407"/>
                <a:gd name="T3" fmla="*/ 223 h 1032"/>
                <a:gd name="T4" fmla="*/ 8 w 407"/>
                <a:gd name="T5" fmla="*/ 259 h 1032"/>
                <a:gd name="T6" fmla="*/ 0 w 407"/>
                <a:gd name="T7" fmla="*/ 564 h 1032"/>
                <a:gd name="T8" fmla="*/ 2 w 407"/>
                <a:gd name="T9" fmla="*/ 580 h 1032"/>
                <a:gd name="T10" fmla="*/ 10 w 407"/>
                <a:gd name="T11" fmla="*/ 592 h 1032"/>
                <a:gd name="T12" fmla="*/ 28 w 407"/>
                <a:gd name="T13" fmla="*/ 600 h 1032"/>
                <a:gd name="T14" fmla="*/ 44 w 407"/>
                <a:gd name="T15" fmla="*/ 600 h 1032"/>
                <a:gd name="T16" fmla="*/ 64 w 407"/>
                <a:gd name="T17" fmla="*/ 592 h 1032"/>
                <a:gd name="T18" fmla="*/ 70 w 407"/>
                <a:gd name="T19" fmla="*/ 580 h 1032"/>
                <a:gd name="T20" fmla="*/ 74 w 407"/>
                <a:gd name="T21" fmla="*/ 327 h 1032"/>
                <a:gd name="T22" fmla="*/ 92 w 407"/>
                <a:gd name="T23" fmla="*/ 984 h 1032"/>
                <a:gd name="T24" fmla="*/ 102 w 407"/>
                <a:gd name="T25" fmla="*/ 1010 h 1032"/>
                <a:gd name="T26" fmla="*/ 116 w 407"/>
                <a:gd name="T27" fmla="*/ 1024 h 1032"/>
                <a:gd name="T28" fmla="*/ 144 w 407"/>
                <a:gd name="T29" fmla="*/ 1032 h 1032"/>
                <a:gd name="T30" fmla="*/ 164 w 407"/>
                <a:gd name="T31" fmla="*/ 1028 h 1032"/>
                <a:gd name="T32" fmla="*/ 178 w 407"/>
                <a:gd name="T33" fmla="*/ 1018 h 1032"/>
                <a:gd name="T34" fmla="*/ 192 w 407"/>
                <a:gd name="T35" fmla="*/ 994 h 1032"/>
                <a:gd name="T36" fmla="*/ 213 w 407"/>
                <a:gd name="T37" fmla="*/ 604 h 1032"/>
                <a:gd name="T38" fmla="*/ 215 w 407"/>
                <a:gd name="T39" fmla="*/ 994 h 1032"/>
                <a:gd name="T40" fmla="*/ 229 w 407"/>
                <a:gd name="T41" fmla="*/ 1018 h 1032"/>
                <a:gd name="T42" fmla="*/ 245 w 407"/>
                <a:gd name="T43" fmla="*/ 1028 h 1032"/>
                <a:gd name="T44" fmla="*/ 265 w 407"/>
                <a:gd name="T45" fmla="*/ 1032 h 1032"/>
                <a:gd name="T46" fmla="*/ 291 w 407"/>
                <a:gd name="T47" fmla="*/ 1024 h 1032"/>
                <a:gd name="T48" fmla="*/ 305 w 407"/>
                <a:gd name="T49" fmla="*/ 1010 h 1032"/>
                <a:gd name="T50" fmla="*/ 313 w 407"/>
                <a:gd name="T51" fmla="*/ 984 h 1032"/>
                <a:gd name="T52" fmla="*/ 333 w 407"/>
                <a:gd name="T53" fmla="*/ 564 h 1032"/>
                <a:gd name="T54" fmla="*/ 335 w 407"/>
                <a:gd name="T55" fmla="*/ 580 h 1032"/>
                <a:gd name="T56" fmla="*/ 343 w 407"/>
                <a:gd name="T57" fmla="*/ 592 h 1032"/>
                <a:gd name="T58" fmla="*/ 363 w 407"/>
                <a:gd name="T59" fmla="*/ 600 h 1032"/>
                <a:gd name="T60" fmla="*/ 377 w 407"/>
                <a:gd name="T61" fmla="*/ 600 h 1032"/>
                <a:gd name="T62" fmla="*/ 397 w 407"/>
                <a:gd name="T63" fmla="*/ 592 h 1032"/>
                <a:gd name="T64" fmla="*/ 405 w 407"/>
                <a:gd name="T65" fmla="*/ 572 h 1032"/>
                <a:gd name="T66" fmla="*/ 407 w 407"/>
                <a:gd name="T67" fmla="*/ 299 h 1032"/>
                <a:gd name="T68" fmla="*/ 389 w 407"/>
                <a:gd name="T69" fmla="*/ 239 h 1032"/>
                <a:gd name="T70" fmla="*/ 357 w 407"/>
                <a:gd name="T71" fmla="*/ 209 h 1032"/>
                <a:gd name="T72" fmla="*/ 297 w 407"/>
                <a:gd name="T73" fmla="*/ 191 h 1032"/>
                <a:gd name="T74" fmla="*/ 204 w 407"/>
                <a:gd name="T75" fmla="*/ 169 h 1032"/>
                <a:gd name="T76" fmla="*/ 249 w 407"/>
                <a:gd name="T77" fmla="*/ 155 h 1032"/>
                <a:gd name="T78" fmla="*/ 273 w 407"/>
                <a:gd name="T79" fmla="*/ 131 h 1032"/>
                <a:gd name="T80" fmla="*/ 287 w 407"/>
                <a:gd name="T81" fmla="*/ 84 h 1032"/>
                <a:gd name="T82" fmla="*/ 281 w 407"/>
                <a:gd name="T83" fmla="*/ 52 h 1032"/>
                <a:gd name="T84" fmla="*/ 263 w 407"/>
                <a:gd name="T85" fmla="*/ 24 h 1032"/>
                <a:gd name="T86" fmla="*/ 219 w 407"/>
                <a:gd name="T87" fmla="*/ 0 h 1032"/>
                <a:gd name="T88" fmla="*/ 186 w 407"/>
                <a:gd name="T89" fmla="*/ 0 h 1032"/>
                <a:gd name="T90" fmla="*/ 144 w 407"/>
                <a:gd name="T91" fmla="*/ 24 h 1032"/>
                <a:gd name="T92" fmla="*/ 126 w 407"/>
                <a:gd name="T93" fmla="*/ 52 h 1032"/>
                <a:gd name="T94" fmla="*/ 120 w 407"/>
                <a:gd name="T95" fmla="*/ 84 h 1032"/>
                <a:gd name="T96" fmla="*/ 132 w 407"/>
                <a:gd name="T97" fmla="*/ 131 h 1032"/>
                <a:gd name="T98" fmla="*/ 156 w 407"/>
                <a:gd name="T99" fmla="*/ 155 h 1032"/>
                <a:gd name="T100" fmla="*/ 204 w 407"/>
                <a:gd name="T101" fmla="*/ 169 h 10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07" h="1032">
                  <a:moveTo>
                    <a:pt x="108" y="191"/>
                  </a:moveTo>
                  <a:lnTo>
                    <a:pt x="108" y="191"/>
                  </a:lnTo>
                  <a:lnTo>
                    <a:pt x="88" y="193"/>
                  </a:lnTo>
                  <a:lnTo>
                    <a:pt x="68" y="199"/>
                  </a:lnTo>
                  <a:lnTo>
                    <a:pt x="48" y="209"/>
                  </a:lnTo>
                  <a:lnTo>
                    <a:pt x="32" y="223"/>
                  </a:lnTo>
                  <a:lnTo>
                    <a:pt x="32" y="223"/>
                  </a:lnTo>
                  <a:lnTo>
                    <a:pt x="18" y="239"/>
                  </a:lnTo>
                  <a:lnTo>
                    <a:pt x="8" y="259"/>
                  </a:lnTo>
                  <a:lnTo>
                    <a:pt x="2" y="279"/>
                  </a:lnTo>
                  <a:lnTo>
                    <a:pt x="0" y="299"/>
                  </a:lnTo>
                  <a:lnTo>
                    <a:pt x="0" y="564"/>
                  </a:lnTo>
                  <a:lnTo>
                    <a:pt x="0" y="564"/>
                  </a:lnTo>
                  <a:lnTo>
                    <a:pt x="0" y="572"/>
                  </a:lnTo>
                  <a:lnTo>
                    <a:pt x="2" y="580"/>
                  </a:lnTo>
                  <a:lnTo>
                    <a:pt x="6" y="586"/>
                  </a:lnTo>
                  <a:lnTo>
                    <a:pt x="10" y="592"/>
                  </a:lnTo>
                  <a:lnTo>
                    <a:pt x="10" y="592"/>
                  </a:lnTo>
                  <a:lnTo>
                    <a:pt x="16" y="596"/>
                  </a:lnTo>
                  <a:lnTo>
                    <a:pt x="22" y="598"/>
                  </a:lnTo>
                  <a:lnTo>
                    <a:pt x="28" y="600"/>
                  </a:lnTo>
                  <a:lnTo>
                    <a:pt x="36" y="602"/>
                  </a:lnTo>
                  <a:lnTo>
                    <a:pt x="36" y="602"/>
                  </a:lnTo>
                  <a:lnTo>
                    <a:pt x="44" y="600"/>
                  </a:lnTo>
                  <a:lnTo>
                    <a:pt x="52" y="598"/>
                  </a:lnTo>
                  <a:lnTo>
                    <a:pt x="58" y="596"/>
                  </a:lnTo>
                  <a:lnTo>
                    <a:pt x="64" y="592"/>
                  </a:lnTo>
                  <a:lnTo>
                    <a:pt x="64" y="592"/>
                  </a:lnTo>
                  <a:lnTo>
                    <a:pt x="68" y="586"/>
                  </a:lnTo>
                  <a:lnTo>
                    <a:pt x="70" y="580"/>
                  </a:lnTo>
                  <a:lnTo>
                    <a:pt x="72" y="572"/>
                  </a:lnTo>
                  <a:lnTo>
                    <a:pt x="74" y="564"/>
                  </a:lnTo>
                  <a:lnTo>
                    <a:pt x="74" y="327"/>
                  </a:lnTo>
                  <a:lnTo>
                    <a:pt x="92" y="327"/>
                  </a:lnTo>
                  <a:lnTo>
                    <a:pt x="92" y="984"/>
                  </a:lnTo>
                  <a:lnTo>
                    <a:pt x="92" y="984"/>
                  </a:lnTo>
                  <a:lnTo>
                    <a:pt x="94" y="994"/>
                  </a:lnTo>
                  <a:lnTo>
                    <a:pt x="96" y="1002"/>
                  </a:lnTo>
                  <a:lnTo>
                    <a:pt x="102" y="1010"/>
                  </a:lnTo>
                  <a:lnTo>
                    <a:pt x="108" y="1018"/>
                  </a:lnTo>
                  <a:lnTo>
                    <a:pt x="108" y="1018"/>
                  </a:lnTo>
                  <a:lnTo>
                    <a:pt x="116" y="1024"/>
                  </a:lnTo>
                  <a:lnTo>
                    <a:pt x="124" y="1028"/>
                  </a:lnTo>
                  <a:lnTo>
                    <a:pt x="134" y="1032"/>
                  </a:lnTo>
                  <a:lnTo>
                    <a:pt x="144" y="1032"/>
                  </a:lnTo>
                  <a:lnTo>
                    <a:pt x="144" y="1032"/>
                  </a:lnTo>
                  <a:lnTo>
                    <a:pt x="154" y="1032"/>
                  </a:lnTo>
                  <a:lnTo>
                    <a:pt x="164" y="1028"/>
                  </a:lnTo>
                  <a:lnTo>
                    <a:pt x="172" y="1024"/>
                  </a:lnTo>
                  <a:lnTo>
                    <a:pt x="178" y="1018"/>
                  </a:lnTo>
                  <a:lnTo>
                    <a:pt x="178" y="1018"/>
                  </a:lnTo>
                  <a:lnTo>
                    <a:pt x="186" y="1010"/>
                  </a:lnTo>
                  <a:lnTo>
                    <a:pt x="190" y="1002"/>
                  </a:lnTo>
                  <a:lnTo>
                    <a:pt x="192" y="994"/>
                  </a:lnTo>
                  <a:lnTo>
                    <a:pt x="194" y="984"/>
                  </a:lnTo>
                  <a:lnTo>
                    <a:pt x="194" y="604"/>
                  </a:lnTo>
                  <a:lnTo>
                    <a:pt x="213" y="604"/>
                  </a:lnTo>
                  <a:lnTo>
                    <a:pt x="213" y="984"/>
                  </a:lnTo>
                  <a:lnTo>
                    <a:pt x="213" y="984"/>
                  </a:lnTo>
                  <a:lnTo>
                    <a:pt x="215" y="994"/>
                  </a:lnTo>
                  <a:lnTo>
                    <a:pt x="217" y="1002"/>
                  </a:lnTo>
                  <a:lnTo>
                    <a:pt x="223" y="1010"/>
                  </a:lnTo>
                  <a:lnTo>
                    <a:pt x="229" y="1018"/>
                  </a:lnTo>
                  <a:lnTo>
                    <a:pt x="229" y="1018"/>
                  </a:lnTo>
                  <a:lnTo>
                    <a:pt x="235" y="1024"/>
                  </a:lnTo>
                  <a:lnTo>
                    <a:pt x="245" y="1028"/>
                  </a:lnTo>
                  <a:lnTo>
                    <a:pt x="255" y="1032"/>
                  </a:lnTo>
                  <a:lnTo>
                    <a:pt x="265" y="1032"/>
                  </a:lnTo>
                  <a:lnTo>
                    <a:pt x="265" y="1032"/>
                  </a:lnTo>
                  <a:lnTo>
                    <a:pt x="275" y="1032"/>
                  </a:lnTo>
                  <a:lnTo>
                    <a:pt x="283" y="1028"/>
                  </a:lnTo>
                  <a:lnTo>
                    <a:pt x="291" y="1024"/>
                  </a:lnTo>
                  <a:lnTo>
                    <a:pt x="299" y="1018"/>
                  </a:lnTo>
                  <a:lnTo>
                    <a:pt x="299" y="1018"/>
                  </a:lnTo>
                  <a:lnTo>
                    <a:pt x="305" y="1010"/>
                  </a:lnTo>
                  <a:lnTo>
                    <a:pt x="309" y="1002"/>
                  </a:lnTo>
                  <a:lnTo>
                    <a:pt x="311" y="994"/>
                  </a:lnTo>
                  <a:lnTo>
                    <a:pt x="313" y="984"/>
                  </a:lnTo>
                  <a:lnTo>
                    <a:pt x="313" y="327"/>
                  </a:lnTo>
                  <a:lnTo>
                    <a:pt x="333" y="327"/>
                  </a:lnTo>
                  <a:lnTo>
                    <a:pt x="333" y="564"/>
                  </a:lnTo>
                  <a:lnTo>
                    <a:pt x="333" y="564"/>
                  </a:lnTo>
                  <a:lnTo>
                    <a:pt x="333" y="572"/>
                  </a:lnTo>
                  <a:lnTo>
                    <a:pt x="335" y="580"/>
                  </a:lnTo>
                  <a:lnTo>
                    <a:pt x="337" y="586"/>
                  </a:lnTo>
                  <a:lnTo>
                    <a:pt x="343" y="592"/>
                  </a:lnTo>
                  <a:lnTo>
                    <a:pt x="343" y="592"/>
                  </a:lnTo>
                  <a:lnTo>
                    <a:pt x="349" y="596"/>
                  </a:lnTo>
                  <a:lnTo>
                    <a:pt x="355" y="598"/>
                  </a:lnTo>
                  <a:lnTo>
                    <a:pt x="363" y="600"/>
                  </a:lnTo>
                  <a:lnTo>
                    <a:pt x="369" y="602"/>
                  </a:lnTo>
                  <a:lnTo>
                    <a:pt x="369" y="602"/>
                  </a:lnTo>
                  <a:lnTo>
                    <a:pt x="377" y="600"/>
                  </a:lnTo>
                  <a:lnTo>
                    <a:pt x="385" y="598"/>
                  </a:lnTo>
                  <a:lnTo>
                    <a:pt x="391" y="596"/>
                  </a:lnTo>
                  <a:lnTo>
                    <a:pt x="397" y="592"/>
                  </a:lnTo>
                  <a:lnTo>
                    <a:pt x="397" y="592"/>
                  </a:lnTo>
                  <a:lnTo>
                    <a:pt x="403" y="580"/>
                  </a:lnTo>
                  <a:lnTo>
                    <a:pt x="405" y="572"/>
                  </a:lnTo>
                  <a:lnTo>
                    <a:pt x="407" y="564"/>
                  </a:lnTo>
                  <a:lnTo>
                    <a:pt x="407" y="299"/>
                  </a:lnTo>
                  <a:lnTo>
                    <a:pt x="407" y="299"/>
                  </a:lnTo>
                  <a:lnTo>
                    <a:pt x="405" y="279"/>
                  </a:lnTo>
                  <a:lnTo>
                    <a:pt x="399" y="259"/>
                  </a:lnTo>
                  <a:lnTo>
                    <a:pt x="389" y="239"/>
                  </a:lnTo>
                  <a:lnTo>
                    <a:pt x="375" y="223"/>
                  </a:lnTo>
                  <a:lnTo>
                    <a:pt x="375" y="223"/>
                  </a:lnTo>
                  <a:lnTo>
                    <a:pt x="357" y="209"/>
                  </a:lnTo>
                  <a:lnTo>
                    <a:pt x="339" y="199"/>
                  </a:lnTo>
                  <a:lnTo>
                    <a:pt x="319" y="193"/>
                  </a:lnTo>
                  <a:lnTo>
                    <a:pt x="297" y="191"/>
                  </a:lnTo>
                  <a:lnTo>
                    <a:pt x="108" y="191"/>
                  </a:lnTo>
                  <a:close/>
                  <a:moveTo>
                    <a:pt x="204" y="169"/>
                  </a:moveTo>
                  <a:lnTo>
                    <a:pt x="204" y="169"/>
                  </a:lnTo>
                  <a:lnTo>
                    <a:pt x="219" y="167"/>
                  </a:lnTo>
                  <a:lnTo>
                    <a:pt x="235" y="163"/>
                  </a:lnTo>
                  <a:lnTo>
                    <a:pt x="249" y="155"/>
                  </a:lnTo>
                  <a:lnTo>
                    <a:pt x="263" y="145"/>
                  </a:lnTo>
                  <a:lnTo>
                    <a:pt x="263" y="145"/>
                  </a:lnTo>
                  <a:lnTo>
                    <a:pt x="273" y="131"/>
                  </a:lnTo>
                  <a:lnTo>
                    <a:pt x="281" y="118"/>
                  </a:lnTo>
                  <a:lnTo>
                    <a:pt x="287" y="102"/>
                  </a:lnTo>
                  <a:lnTo>
                    <a:pt x="287" y="84"/>
                  </a:lnTo>
                  <a:lnTo>
                    <a:pt x="287" y="84"/>
                  </a:lnTo>
                  <a:lnTo>
                    <a:pt x="287" y="68"/>
                  </a:lnTo>
                  <a:lnTo>
                    <a:pt x="281" y="52"/>
                  </a:lnTo>
                  <a:lnTo>
                    <a:pt x="273" y="38"/>
                  </a:lnTo>
                  <a:lnTo>
                    <a:pt x="263" y="24"/>
                  </a:lnTo>
                  <a:lnTo>
                    <a:pt x="263" y="24"/>
                  </a:lnTo>
                  <a:lnTo>
                    <a:pt x="249" y="14"/>
                  </a:lnTo>
                  <a:lnTo>
                    <a:pt x="235" y="6"/>
                  </a:lnTo>
                  <a:lnTo>
                    <a:pt x="219" y="0"/>
                  </a:lnTo>
                  <a:lnTo>
                    <a:pt x="204" y="0"/>
                  </a:lnTo>
                  <a:lnTo>
                    <a:pt x="204" y="0"/>
                  </a:lnTo>
                  <a:lnTo>
                    <a:pt x="186" y="0"/>
                  </a:lnTo>
                  <a:lnTo>
                    <a:pt x="170" y="6"/>
                  </a:lnTo>
                  <a:lnTo>
                    <a:pt x="156" y="14"/>
                  </a:lnTo>
                  <a:lnTo>
                    <a:pt x="144" y="24"/>
                  </a:lnTo>
                  <a:lnTo>
                    <a:pt x="144" y="24"/>
                  </a:lnTo>
                  <a:lnTo>
                    <a:pt x="132" y="38"/>
                  </a:lnTo>
                  <a:lnTo>
                    <a:pt x="126" y="52"/>
                  </a:lnTo>
                  <a:lnTo>
                    <a:pt x="120" y="68"/>
                  </a:lnTo>
                  <a:lnTo>
                    <a:pt x="120" y="84"/>
                  </a:lnTo>
                  <a:lnTo>
                    <a:pt x="120" y="84"/>
                  </a:lnTo>
                  <a:lnTo>
                    <a:pt x="120" y="102"/>
                  </a:lnTo>
                  <a:lnTo>
                    <a:pt x="126" y="118"/>
                  </a:lnTo>
                  <a:lnTo>
                    <a:pt x="132" y="131"/>
                  </a:lnTo>
                  <a:lnTo>
                    <a:pt x="144" y="145"/>
                  </a:lnTo>
                  <a:lnTo>
                    <a:pt x="144" y="145"/>
                  </a:lnTo>
                  <a:lnTo>
                    <a:pt x="156" y="155"/>
                  </a:lnTo>
                  <a:lnTo>
                    <a:pt x="170" y="163"/>
                  </a:lnTo>
                  <a:lnTo>
                    <a:pt x="186" y="167"/>
                  </a:lnTo>
                  <a:lnTo>
                    <a:pt x="204" y="169"/>
                  </a:lnTo>
                  <a:lnTo>
                    <a:pt x="204" y="16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8" name="Text Box 8"/>
            <p:cNvSpPr txBox="1">
              <a:spLocks noChangeArrowheads="1"/>
            </p:cNvSpPr>
            <p:nvPr/>
          </p:nvSpPr>
          <p:spPr bwMode="auto">
            <a:xfrm>
              <a:off x="5632701" y="2033853"/>
              <a:ext cx="4853076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algn="ctr">
                <a:defRPr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" panose="020B0502040504020204" pitchFamily="34" charset="0"/>
                  <a:ea typeface="맑은 고딕" panose="020B0503020000020004" pitchFamily="50" charset="-127"/>
                  <a:cs typeface="Poppins Medium" panose="02000000000000000000" pitchFamily="2" charset="0"/>
                </a:defRPr>
              </a:lvl1pPr>
            </a:lstStyle>
            <a:p>
              <a:pPr algn="l">
                <a:defRPr/>
              </a:pPr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투명</a:t>
              </a:r>
              <a:r>
                <a:rPr lang="en-US" altLang="ko-KR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</a:t>
              </a:r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공정한 기업이 되겠습니다</a:t>
              </a:r>
              <a:endParaRPr lang="ko-KR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6015188" y="2589043"/>
            <a:ext cx="6057476" cy="1005550"/>
            <a:chOff x="6015188" y="2483680"/>
            <a:chExt cx="6057476" cy="1005550"/>
          </a:xfrm>
        </p:grpSpPr>
        <p:sp>
          <p:nvSpPr>
            <p:cNvPr id="109" name="Freeform 5"/>
            <p:cNvSpPr>
              <a:spLocks noEditPoints="1"/>
            </p:cNvSpPr>
            <p:nvPr/>
          </p:nvSpPr>
          <p:spPr bwMode="auto">
            <a:xfrm>
              <a:off x="6015188" y="2516580"/>
              <a:ext cx="383594" cy="972650"/>
            </a:xfrm>
            <a:custGeom>
              <a:avLst/>
              <a:gdLst>
                <a:gd name="T0" fmla="*/ 88 w 407"/>
                <a:gd name="T1" fmla="*/ 193 h 1032"/>
                <a:gd name="T2" fmla="*/ 32 w 407"/>
                <a:gd name="T3" fmla="*/ 223 h 1032"/>
                <a:gd name="T4" fmla="*/ 8 w 407"/>
                <a:gd name="T5" fmla="*/ 259 h 1032"/>
                <a:gd name="T6" fmla="*/ 0 w 407"/>
                <a:gd name="T7" fmla="*/ 564 h 1032"/>
                <a:gd name="T8" fmla="*/ 2 w 407"/>
                <a:gd name="T9" fmla="*/ 580 h 1032"/>
                <a:gd name="T10" fmla="*/ 10 w 407"/>
                <a:gd name="T11" fmla="*/ 592 h 1032"/>
                <a:gd name="T12" fmla="*/ 28 w 407"/>
                <a:gd name="T13" fmla="*/ 600 h 1032"/>
                <a:gd name="T14" fmla="*/ 44 w 407"/>
                <a:gd name="T15" fmla="*/ 600 h 1032"/>
                <a:gd name="T16" fmla="*/ 64 w 407"/>
                <a:gd name="T17" fmla="*/ 592 h 1032"/>
                <a:gd name="T18" fmla="*/ 70 w 407"/>
                <a:gd name="T19" fmla="*/ 580 h 1032"/>
                <a:gd name="T20" fmla="*/ 74 w 407"/>
                <a:gd name="T21" fmla="*/ 327 h 1032"/>
                <a:gd name="T22" fmla="*/ 92 w 407"/>
                <a:gd name="T23" fmla="*/ 984 h 1032"/>
                <a:gd name="T24" fmla="*/ 102 w 407"/>
                <a:gd name="T25" fmla="*/ 1010 h 1032"/>
                <a:gd name="T26" fmla="*/ 116 w 407"/>
                <a:gd name="T27" fmla="*/ 1024 h 1032"/>
                <a:gd name="T28" fmla="*/ 144 w 407"/>
                <a:gd name="T29" fmla="*/ 1032 h 1032"/>
                <a:gd name="T30" fmla="*/ 164 w 407"/>
                <a:gd name="T31" fmla="*/ 1028 h 1032"/>
                <a:gd name="T32" fmla="*/ 178 w 407"/>
                <a:gd name="T33" fmla="*/ 1018 h 1032"/>
                <a:gd name="T34" fmla="*/ 192 w 407"/>
                <a:gd name="T35" fmla="*/ 994 h 1032"/>
                <a:gd name="T36" fmla="*/ 213 w 407"/>
                <a:gd name="T37" fmla="*/ 604 h 1032"/>
                <a:gd name="T38" fmla="*/ 215 w 407"/>
                <a:gd name="T39" fmla="*/ 994 h 1032"/>
                <a:gd name="T40" fmla="*/ 229 w 407"/>
                <a:gd name="T41" fmla="*/ 1018 h 1032"/>
                <a:gd name="T42" fmla="*/ 245 w 407"/>
                <a:gd name="T43" fmla="*/ 1028 h 1032"/>
                <a:gd name="T44" fmla="*/ 265 w 407"/>
                <a:gd name="T45" fmla="*/ 1032 h 1032"/>
                <a:gd name="T46" fmla="*/ 291 w 407"/>
                <a:gd name="T47" fmla="*/ 1024 h 1032"/>
                <a:gd name="T48" fmla="*/ 305 w 407"/>
                <a:gd name="T49" fmla="*/ 1010 h 1032"/>
                <a:gd name="T50" fmla="*/ 313 w 407"/>
                <a:gd name="T51" fmla="*/ 984 h 1032"/>
                <a:gd name="T52" fmla="*/ 333 w 407"/>
                <a:gd name="T53" fmla="*/ 564 h 1032"/>
                <a:gd name="T54" fmla="*/ 335 w 407"/>
                <a:gd name="T55" fmla="*/ 580 h 1032"/>
                <a:gd name="T56" fmla="*/ 343 w 407"/>
                <a:gd name="T57" fmla="*/ 592 h 1032"/>
                <a:gd name="T58" fmla="*/ 363 w 407"/>
                <a:gd name="T59" fmla="*/ 600 h 1032"/>
                <a:gd name="T60" fmla="*/ 377 w 407"/>
                <a:gd name="T61" fmla="*/ 600 h 1032"/>
                <a:gd name="T62" fmla="*/ 397 w 407"/>
                <a:gd name="T63" fmla="*/ 592 h 1032"/>
                <a:gd name="T64" fmla="*/ 405 w 407"/>
                <a:gd name="T65" fmla="*/ 572 h 1032"/>
                <a:gd name="T66" fmla="*/ 407 w 407"/>
                <a:gd name="T67" fmla="*/ 299 h 1032"/>
                <a:gd name="T68" fmla="*/ 389 w 407"/>
                <a:gd name="T69" fmla="*/ 239 h 1032"/>
                <a:gd name="T70" fmla="*/ 357 w 407"/>
                <a:gd name="T71" fmla="*/ 209 h 1032"/>
                <a:gd name="T72" fmla="*/ 297 w 407"/>
                <a:gd name="T73" fmla="*/ 191 h 1032"/>
                <a:gd name="T74" fmla="*/ 204 w 407"/>
                <a:gd name="T75" fmla="*/ 169 h 1032"/>
                <a:gd name="T76" fmla="*/ 249 w 407"/>
                <a:gd name="T77" fmla="*/ 155 h 1032"/>
                <a:gd name="T78" fmla="*/ 273 w 407"/>
                <a:gd name="T79" fmla="*/ 131 h 1032"/>
                <a:gd name="T80" fmla="*/ 287 w 407"/>
                <a:gd name="T81" fmla="*/ 84 h 1032"/>
                <a:gd name="T82" fmla="*/ 281 w 407"/>
                <a:gd name="T83" fmla="*/ 52 h 1032"/>
                <a:gd name="T84" fmla="*/ 263 w 407"/>
                <a:gd name="T85" fmla="*/ 24 h 1032"/>
                <a:gd name="T86" fmla="*/ 219 w 407"/>
                <a:gd name="T87" fmla="*/ 0 h 1032"/>
                <a:gd name="T88" fmla="*/ 186 w 407"/>
                <a:gd name="T89" fmla="*/ 0 h 1032"/>
                <a:gd name="T90" fmla="*/ 144 w 407"/>
                <a:gd name="T91" fmla="*/ 24 h 1032"/>
                <a:gd name="T92" fmla="*/ 126 w 407"/>
                <a:gd name="T93" fmla="*/ 52 h 1032"/>
                <a:gd name="T94" fmla="*/ 120 w 407"/>
                <a:gd name="T95" fmla="*/ 84 h 1032"/>
                <a:gd name="T96" fmla="*/ 132 w 407"/>
                <a:gd name="T97" fmla="*/ 131 h 1032"/>
                <a:gd name="T98" fmla="*/ 156 w 407"/>
                <a:gd name="T99" fmla="*/ 155 h 1032"/>
                <a:gd name="T100" fmla="*/ 204 w 407"/>
                <a:gd name="T101" fmla="*/ 169 h 10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07" h="1032">
                  <a:moveTo>
                    <a:pt x="108" y="191"/>
                  </a:moveTo>
                  <a:lnTo>
                    <a:pt x="108" y="191"/>
                  </a:lnTo>
                  <a:lnTo>
                    <a:pt x="88" y="193"/>
                  </a:lnTo>
                  <a:lnTo>
                    <a:pt x="68" y="199"/>
                  </a:lnTo>
                  <a:lnTo>
                    <a:pt x="48" y="209"/>
                  </a:lnTo>
                  <a:lnTo>
                    <a:pt x="32" y="223"/>
                  </a:lnTo>
                  <a:lnTo>
                    <a:pt x="32" y="223"/>
                  </a:lnTo>
                  <a:lnTo>
                    <a:pt x="18" y="239"/>
                  </a:lnTo>
                  <a:lnTo>
                    <a:pt x="8" y="259"/>
                  </a:lnTo>
                  <a:lnTo>
                    <a:pt x="2" y="279"/>
                  </a:lnTo>
                  <a:lnTo>
                    <a:pt x="0" y="299"/>
                  </a:lnTo>
                  <a:lnTo>
                    <a:pt x="0" y="564"/>
                  </a:lnTo>
                  <a:lnTo>
                    <a:pt x="0" y="564"/>
                  </a:lnTo>
                  <a:lnTo>
                    <a:pt x="0" y="572"/>
                  </a:lnTo>
                  <a:lnTo>
                    <a:pt x="2" y="580"/>
                  </a:lnTo>
                  <a:lnTo>
                    <a:pt x="6" y="586"/>
                  </a:lnTo>
                  <a:lnTo>
                    <a:pt x="10" y="592"/>
                  </a:lnTo>
                  <a:lnTo>
                    <a:pt x="10" y="592"/>
                  </a:lnTo>
                  <a:lnTo>
                    <a:pt x="16" y="596"/>
                  </a:lnTo>
                  <a:lnTo>
                    <a:pt x="22" y="598"/>
                  </a:lnTo>
                  <a:lnTo>
                    <a:pt x="28" y="600"/>
                  </a:lnTo>
                  <a:lnTo>
                    <a:pt x="36" y="602"/>
                  </a:lnTo>
                  <a:lnTo>
                    <a:pt x="36" y="602"/>
                  </a:lnTo>
                  <a:lnTo>
                    <a:pt x="44" y="600"/>
                  </a:lnTo>
                  <a:lnTo>
                    <a:pt x="52" y="598"/>
                  </a:lnTo>
                  <a:lnTo>
                    <a:pt x="58" y="596"/>
                  </a:lnTo>
                  <a:lnTo>
                    <a:pt x="64" y="592"/>
                  </a:lnTo>
                  <a:lnTo>
                    <a:pt x="64" y="592"/>
                  </a:lnTo>
                  <a:lnTo>
                    <a:pt x="68" y="586"/>
                  </a:lnTo>
                  <a:lnTo>
                    <a:pt x="70" y="580"/>
                  </a:lnTo>
                  <a:lnTo>
                    <a:pt x="72" y="572"/>
                  </a:lnTo>
                  <a:lnTo>
                    <a:pt x="74" y="564"/>
                  </a:lnTo>
                  <a:lnTo>
                    <a:pt x="74" y="327"/>
                  </a:lnTo>
                  <a:lnTo>
                    <a:pt x="92" y="327"/>
                  </a:lnTo>
                  <a:lnTo>
                    <a:pt x="92" y="984"/>
                  </a:lnTo>
                  <a:lnTo>
                    <a:pt x="92" y="984"/>
                  </a:lnTo>
                  <a:lnTo>
                    <a:pt x="94" y="994"/>
                  </a:lnTo>
                  <a:lnTo>
                    <a:pt x="96" y="1002"/>
                  </a:lnTo>
                  <a:lnTo>
                    <a:pt x="102" y="1010"/>
                  </a:lnTo>
                  <a:lnTo>
                    <a:pt x="108" y="1018"/>
                  </a:lnTo>
                  <a:lnTo>
                    <a:pt x="108" y="1018"/>
                  </a:lnTo>
                  <a:lnTo>
                    <a:pt x="116" y="1024"/>
                  </a:lnTo>
                  <a:lnTo>
                    <a:pt x="124" y="1028"/>
                  </a:lnTo>
                  <a:lnTo>
                    <a:pt x="134" y="1032"/>
                  </a:lnTo>
                  <a:lnTo>
                    <a:pt x="144" y="1032"/>
                  </a:lnTo>
                  <a:lnTo>
                    <a:pt x="144" y="1032"/>
                  </a:lnTo>
                  <a:lnTo>
                    <a:pt x="154" y="1032"/>
                  </a:lnTo>
                  <a:lnTo>
                    <a:pt x="164" y="1028"/>
                  </a:lnTo>
                  <a:lnTo>
                    <a:pt x="172" y="1024"/>
                  </a:lnTo>
                  <a:lnTo>
                    <a:pt x="178" y="1018"/>
                  </a:lnTo>
                  <a:lnTo>
                    <a:pt x="178" y="1018"/>
                  </a:lnTo>
                  <a:lnTo>
                    <a:pt x="186" y="1010"/>
                  </a:lnTo>
                  <a:lnTo>
                    <a:pt x="190" y="1002"/>
                  </a:lnTo>
                  <a:lnTo>
                    <a:pt x="192" y="994"/>
                  </a:lnTo>
                  <a:lnTo>
                    <a:pt x="194" y="984"/>
                  </a:lnTo>
                  <a:lnTo>
                    <a:pt x="194" y="604"/>
                  </a:lnTo>
                  <a:lnTo>
                    <a:pt x="213" y="604"/>
                  </a:lnTo>
                  <a:lnTo>
                    <a:pt x="213" y="984"/>
                  </a:lnTo>
                  <a:lnTo>
                    <a:pt x="213" y="984"/>
                  </a:lnTo>
                  <a:lnTo>
                    <a:pt x="215" y="994"/>
                  </a:lnTo>
                  <a:lnTo>
                    <a:pt x="217" y="1002"/>
                  </a:lnTo>
                  <a:lnTo>
                    <a:pt x="223" y="1010"/>
                  </a:lnTo>
                  <a:lnTo>
                    <a:pt x="229" y="1018"/>
                  </a:lnTo>
                  <a:lnTo>
                    <a:pt x="229" y="1018"/>
                  </a:lnTo>
                  <a:lnTo>
                    <a:pt x="235" y="1024"/>
                  </a:lnTo>
                  <a:lnTo>
                    <a:pt x="245" y="1028"/>
                  </a:lnTo>
                  <a:lnTo>
                    <a:pt x="255" y="1032"/>
                  </a:lnTo>
                  <a:lnTo>
                    <a:pt x="265" y="1032"/>
                  </a:lnTo>
                  <a:lnTo>
                    <a:pt x="265" y="1032"/>
                  </a:lnTo>
                  <a:lnTo>
                    <a:pt x="275" y="1032"/>
                  </a:lnTo>
                  <a:lnTo>
                    <a:pt x="283" y="1028"/>
                  </a:lnTo>
                  <a:lnTo>
                    <a:pt x="291" y="1024"/>
                  </a:lnTo>
                  <a:lnTo>
                    <a:pt x="299" y="1018"/>
                  </a:lnTo>
                  <a:lnTo>
                    <a:pt x="299" y="1018"/>
                  </a:lnTo>
                  <a:lnTo>
                    <a:pt x="305" y="1010"/>
                  </a:lnTo>
                  <a:lnTo>
                    <a:pt x="309" y="1002"/>
                  </a:lnTo>
                  <a:lnTo>
                    <a:pt x="311" y="994"/>
                  </a:lnTo>
                  <a:lnTo>
                    <a:pt x="313" y="984"/>
                  </a:lnTo>
                  <a:lnTo>
                    <a:pt x="313" y="327"/>
                  </a:lnTo>
                  <a:lnTo>
                    <a:pt x="333" y="327"/>
                  </a:lnTo>
                  <a:lnTo>
                    <a:pt x="333" y="564"/>
                  </a:lnTo>
                  <a:lnTo>
                    <a:pt x="333" y="564"/>
                  </a:lnTo>
                  <a:lnTo>
                    <a:pt x="333" y="572"/>
                  </a:lnTo>
                  <a:lnTo>
                    <a:pt x="335" y="580"/>
                  </a:lnTo>
                  <a:lnTo>
                    <a:pt x="337" y="586"/>
                  </a:lnTo>
                  <a:lnTo>
                    <a:pt x="343" y="592"/>
                  </a:lnTo>
                  <a:lnTo>
                    <a:pt x="343" y="592"/>
                  </a:lnTo>
                  <a:lnTo>
                    <a:pt x="349" y="596"/>
                  </a:lnTo>
                  <a:lnTo>
                    <a:pt x="355" y="598"/>
                  </a:lnTo>
                  <a:lnTo>
                    <a:pt x="363" y="600"/>
                  </a:lnTo>
                  <a:lnTo>
                    <a:pt x="369" y="602"/>
                  </a:lnTo>
                  <a:lnTo>
                    <a:pt x="369" y="602"/>
                  </a:lnTo>
                  <a:lnTo>
                    <a:pt x="377" y="600"/>
                  </a:lnTo>
                  <a:lnTo>
                    <a:pt x="385" y="598"/>
                  </a:lnTo>
                  <a:lnTo>
                    <a:pt x="391" y="596"/>
                  </a:lnTo>
                  <a:lnTo>
                    <a:pt x="397" y="592"/>
                  </a:lnTo>
                  <a:lnTo>
                    <a:pt x="397" y="592"/>
                  </a:lnTo>
                  <a:lnTo>
                    <a:pt x="403" y="580"/>
                  </a:lnTo>
                  <a:lnTo>
                    <a:pt x="405" y="572"/>
                  </a:lnTo>
                  <a:lnTo>
                    <a:pt x="407" y="564"/>
                  </a:lnTo>
                  <a:lnTo>
                    <a:pt x="407" y="299"/>
                  </a:lnTo>
                  <a:lnTo>
                    <a:pt x="407" y="299"/>
                  </a:lnTo>
                  <a:lnTo>
                    <a:pt x="405" y="279"/>
                  </a:lnTo>
                  <a:lnTo>
                    <a:pt x="399" y="259"/>
                  </a:lnTo>
                  <a:lnTo>
                    <a:pt x="389" y="239"/>
                  </a:lnTo>
                  <a:lnTo>
                    <a:pt x="375" y="223"/>
                  </a:lnTo>
                  <a:lnTo>
                    <a:pt x="375" y="223"/>
                  </a:lnTo>
                  <a:lnTo>
                    <a:pt x="357" y="209"/>
                  </a:lnTo>
                  <a:lnTo>
                    <a:pt x="339" y="199"/>
                  </a:lnTo>
                  <a:lnTo>
                    <a:pt x="319" y="193"/>
                  </a:lnTo>
                  <a:lnTo>
                    <a:pt x="297" y="191"/>
                  </a:lnTo>
                  <a:lnTo>
                    <a:pt x="108" y="191"/>
                  </a:lnTo>
                  <a:close/>
                  <a:moveTo>
                    <a:pt x="204" y="169"/>
                  </a:moveTo>
                  <a:lnTo>
                    <a:pt x="204" y="169"/>
                  </a:lnTo>
                  <a:lnTo>
                    <a:pt x="219" y="167"/>
                  </a:lnTo>
                  <a:lnTo>
                    <a:pt x="235" y="163"/>
                  </a:lnTo>
                  <a:lnTo>
                    <a:pt x="249" y="155"/>
                  </a:lnTo>
                  <a:lnTo>
                    <a:pt x="263" y="145"/>
                  </a:lnTo>
                  <a:lnTo>
                    <a:pt x="263" y="145"/>
                  </a:lnTo>
                  <a:lnTo>
                    <a:pt x="273" y="131"/>
                  </a:lnTo>
                  <a:lnTo>
                    <a:pt x="281" y="118"/>
                  </a:lnTo>
                  <a:lnTo>
                    <a:pt x="287" y="102"/>
                  </a:lnTo>
                  <a:lnTo>
                    <a:pt x="287" y="84"/>
                  </a:lnTo>
                  <a:lnTo>
                    <a:pt x="287" y="84"/>
                  </a:lnTo>
                  <a:lnTo>
                    <a:pt x="287" y="68"/>
                  </a:lnTo>
                  <a:lnTo>
                    <a:pt x="281" y="52"/>
                  </a:lnTo>
                  <a:lnTo>
                    <a:pt x="273" y="38"/>
                  </a:lnTo>
                  <a:lnTo>
                    <a:pt x="263" y="24"/>
                  </a:lnTo>
                  <a:lnTo>
                    <a:pt x="263" y="24"/>
                  </a:lnTo>
                  <a:lnTo>
                    <a:pt x="249" y="14"/>
                  </a:lnTo>
                  <a:lnTo>
                    <a:pt x="235" y="6"/>
                  </a:lnTo>
                  <a:lnTo>
                    <a:pt x="219" y="0"/>
                  </a:lnTo>
                  <a:lnTo>
                    <a:pt x="204" y="0"/>
                  </a:lnTo>
                  <a:lnTo>
                    <a:pt x="204" y="0"/>
                  </a:lnTo>
                  <a:lnTo>
                    <a:pt x="186" y="0"/>
                  </a:lnTo>
                  <a:lnTo>
                    <a:pt x="170" y="6"/>
                  </a:lnTo>
                  <a:lnTo>
                    <a:pt x="156" y="14"/>
                  </a:lnTo>
                  <a:lnTo>
                    <a:pt x="144" y="24"/>
                  </a:lnTo>
                  <a:lnTo>
                    <a:pt x="144" y="24"/>
                  </a:lnTo>
                  <a:lnTo>
                    <a:pt x="132" y="38"/>
                  </a:lnTo>
                  <a:lnTo>
                    <a:pt x="126" y="52"/>
                  </a:lnTo>
                  <a:lnTo>
                    <a:pt x="120" y="68"/>
                  </a:lnTo>
                  <a:lnTo>
                    <a:pt x="120" y="84"/>
                  </a:lnTo>
                  <a:lnTo>
                    <a:pt x="120" y="84"/>
                  </a:lnTo>
                  <a:lnTo>
                    <a:pt x="120" y="102"/>
                  </a:lnTo>
                  <a:lnTo>
                    <a:pt x="126" y="118"/>
                  </a:lnTo>
                  <a:lnTo>
                    <a:pt x="132" y="131"/>
                  </a:lnTo>
                  <a:lnTo>
                    <a:pt x="144" y="145"/>
                  </a:lnTo>
                  <a:lnTo>
                    <a:pt x="144" y="145"/>
                  </a:lnTo>
                  <a:lnTo>
                    <a:pt x="156" y="155"/>
                  </a:lnTo>
                  <a:lnTo>
                    <a:pt x="170" y="163"/>
                  </a:lnTo>
                  <a:lnTo>
                    <a:pt x="186" y="167"/>
                  </a:lnTo>
                  <a:lnTo>
                    <a:pt x="204" y="169"/>
                  </a:lnTo>
                  <a:lnTo>
                    <a:pt x="204" y="16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10" name="Text Box 8"/>
            <p:cNvSpPr txBox="1">
              <a:spLocks noChangeArrowheads="1"/>
            </p:cNvSpPr>
            <p:nvPr/>
          </p:nvSpPr>
          <p:spPr bwMode="auto">
            <a:xfrm>
              <a:off x="6506650" y="2483680"/>
              <a:ext cx="5566014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algn="ctr">
                <a:defRPr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" panose="020B0502040504020204" pitchFamily="34" charset="0"/>
                  <a:ea typeface="맑은 고딕" panose="020B0503020000020004" pitchFamily="50" charset="-127"/>
                  <a:cs typeface="Poppins Medium" panose="02000000000000000000" pitchFamily="2" charset="0"/>
                </a:defRPr>
              </a:lvl1pPr>
            </a:lstStyle>
            <a:p>
              <a:pPr algn="l">
                <a:defRPr/>
              </a:pPr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사회적 책임</a:t>
              </a:r>
              <a:r>
                <a:rPr lang="en-US" altLang="ko-KR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</a:t>
              </a:r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소외계층을 위하여 환원 하겠습니다</a:t>
              </a:r>
              <a:endParaRPr lang="ko-KR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7287554" y="3192053"/>
            <a:ext cx="4137038" cy="1096558"/>
            <a:chOff x="7287554" y="3086690"/>
            <a:chExt cx="2608082" cy="1096558"/>
          </a:xfrm>
        </p:grpSpPr>
        <p:sp>
          <p:nvSpPr>
            <p:cNvPr id="111" name="Freeform 5"/>
            <p:cNvSpPr>
              <a:spLocks noEditPoints="1"/>
            </p:cNvSpPr>
            <p:nvPr/>
          </p:nvSpPr>
          <p:spPr bwMode="auto">
            <a:xfrm>
              <a:off x="7287554" y="3210598"/>
              <a:ext cx="251045" cy="972650"/>
            </a:xfrm>
            <a:custGeom>
              <a:avLst/>
              <a:gdLst>
                <a:gd name="T0" fmla="*/ 88 w 407"/>
                <a:gd name="T1" fmla="*/ 193 h 1032"/>
                <a:gd name="T2" fmla="*/ 32 w 407"/>
                <a:gd name="T3" fmla="*/ 223 h 1032"/>
                <a:gd name="T4" fmla="*/ 8 w 407"/>
                <a:gd name="T5" fmla="*/ 259 h 1032"/>
                <a:gd name="T6" fmla="*/ 0 w 407"/>
                <a:gd name="T7" fmla="*/ 564 h 1032"/>
                <a:gd name="T8" fmla="*/ 2 w 407"/>
                <a:gd name="T9" fmla="*/ 580 h 1032"/>
                <a:gd name="T10" fmla="*/ 10 w 407"/>
                <a:gd name="T11" fmla="*/ 592 h 1032"/>
                <a:gd name="T12" fmla="*/ 28 w 407"/>
                <a:gd name="T13" fmla="*/ 600 h 1032"/>
                <a:gd name="T14" fmla="*/ 44 w 407"/>
                <a:gd name="T15" fmla="*/ 600 h 1032"/>
                <a:gd name="T16" fmla="*/ 64 w 407"/>
                <a:gd name="T17" fmla="*/ 592 h 1032"/>
                <a:gd name="T18" fmla="*/ 70 w 407"/>
                <a:gd name="T19" fmla="*/ 580 h 1032"/>
                <a:gd name="T20" fmla="*/ 74 w 407"/>
                <a:gd name="T21" fmla="*/ 327 h 1032"/>
                <a:gd name="T22" fmla="*/ 92 w 407"/>
                <a:gd name="T23" fmla="*/ 984 h 1032"/>
                <a:gd name="T24" fmla="*/ 102 w 407"/>
                <a:gd name="T25" fmla="*/ 1010 h 1032"/>
                <a:gd name="T26" fmla="*/ 116 w 407"/>
                <a:gd name="T27" fmla="*/ 1024 h 1032"/>
                <a:gd name="T28" fmla="*/ 144 w 407"/>
                <a:gd name="T29" fmla="*/ 1032 h 1032"/>
                <a:gd name="T30" fmla="*/ 164 w 407"/>
                <a:gd name="T31" fmla="*/ 1028 h 1032"/>
                <a:gd name="T32" fmla="*/ 178 w 407"/>
                <a:gd name="T33" fmla="*/ 1018 h 1032"/>
                <a:gd name="T34" fmla="*/ 192 w 407"/>
                <a:gd name="T35" fmla="*/ 994 h 1032"/>
                <a:gd name="T36" fmla="*/ 213 w 407"/>
                <a:gd name="T37" fmla="*/ 604 h 1032"/>
                <a:gd name="T38" fmla="*/ 215 w 407"/>
                <a:gd name="T39" fmla="*/ 994 h 1032"/>
                <a:gd name="T40" fmla="*/ 229 w 407"/>
                <a:gd name="T41" fmla="*/ 1018 h 1032"/>
                <a:gd name="T42" fmla="*/ 245 w 407"/>
                <a:gd name="T43" fmla="*/ 1028 h 1032"/>
                <a:gd name="T44" fmla="*/ 265 w 407"/>
                <a:gd name="T45" fmla="*/ 1032 h 1032"/>
                <a:gd name="T46" fmla="*/ 291 w 407"/>
                <a:gd name="T47" fmla="*/ 1024 h 1032"/>
                <a:gd name="T48" fmla="*/ 305 w 407"/>
                <a:gd name="T49" fmla="*/ 1010 h 1032"/>
                <a:gd name="T50" fmla="*/ 313 w 407"/>
                <a:gd name="T51" fmla="*/ 984 h 1032"/>
                <a:gd name="T52" fmla="*/ 333 w 407"/>
                <a:gd name="T53" fmla="*/ 564 h 1032"/>
                <a:gd name="T54" fmla="*/ 335 w 407"/>
                <a:gd name="T55" fmla="*/ 580 h 1032"/>
                <a:gd name="T56" fmla="*/ 343 w 407"/>
                <a:gd name="T57" fmla="*/ 592 h 1032"/>
                <a:gd name="T58" fmla="*/ 363 w 407"/>
                <a:gd name="T59" fmla="*/ 600 h 1032"/>
                <a:gd name="T60" fmla="*/ 377 w 407"/>
                <a:gd name="T61" fmla="*/ 600 h 1032"/>
                <a:gd name="T62" fmla="*/ 397 w 407"/>
                <a:gd name="T63" fmla="*/ 592 h 1032"/>
                <a:gd name="T64" fmla="*/ 405 w 407"/>
                <a:gd name="T65" fmla="*/ 572 h 1032"/>
                <a:gd name="T66" fmla="*/ 407 w 407"/>
                <a:gd name="T67" fmla="*/ 299 h 1032"/>
                <a:gd name="T68" fmla="*/ 389 w 407"/>
                <a:gd name="T69" fmla="*/ 239 h 1032"/>
                <a:gd name="T70" fmla="*/ 357 w 407"/>
                <a:gd name="T71" fmla="*/ 209 h 1032"/>
                <a:gd name="T72" fmla="*/ 297 w 407"/>
                <a:gd name="T73" fmla="*/ 191 h 1032"/>
                <a:gd name="T74" fmla="*/ 204 w 407"/>
                <a:gd name="T75" fmla="*/ 169 h 1032"/>
                <a:gd name="T76" fmla="*/ 249 w 407"/>
                <a:gd name="T77" fmla="*/ 155 h 1032"/>
                <a:gd name="T78" fmla="*/ 273 w 407"/>
                <a:gd name="T79" fmla="*/ 131 h 1032"/>
                <a:gd name="T80" fmla="*/ 287 w 407"/>
                <a:gd name="T81" fmla="*/ 84 h 1032"/>
                <a:gd name="T82" fmla="*/ 281 w 407"/>
                <a:gd name="T83" fmla="*/ 52 h 1032"/>
                <a:gd name="T84" fmla="*/ 263 w 407"/>
                <a:gd name="T85" fmla="*/ 24 h 1032"/>
                <a:gd name="T86" fmla="*/ 219 w 407"/>
                <a:gd name="T87" fmla="*/ 0 h 1032"/>
                <a:gd name="T88" fmla="*/ 186 w 407"/>
                <a:gd name="T89" fmla="*/ 0 h 1032"/>
                <a:gd name="T90" fmla="*/ 144 w 407"/>
                <a:gd name="T91" fmla="*/ 24 h 1032"/>
                <a:gd name="T92" fmla="*/ 126 w 407"/>
                <a:gd name="T93" fmla="*/ 52 h 1032"/>
                <a:gd name="T94" fmla="*/ 120 w 407"/>
                <a:gd name="T95" fmla="*/ 84 h 1032"/>
                <a:gd name="T96" fmla="*/ 132 w 407"/>
                <a:gd name="T97" fmla="*/ 131 h 1032"/>
                <a:gd name="T98" fmla="*/ 156 w 407"/>
                <a:gd name="T99" fmla="*/ 155 h 1032"/>
                <a:gd name="T100" fmla="*/ 204 w 407"/>
                <a:gd name="T101" fmla="*/ 169 h 10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07" h="1032">
                  <a:moveTo>
                    <a:pt x="108" y="191"/>
                  </a:moveTo>
                  <a:lnTo>
                    <a:pt x="108" y="191"/>
                  </a:lnTo>
                  <a:lnTo>
                    <a:pt x="88" y="193"/>
                  </a:lnTo>
                  <a:lnTo>
                    <a:pt x="68" y="199"/>
                  </a:lnTo>
                  <a:lnTo>
                    <a:pt x="48" y="209"/>
                  </a:lnTo>
                  <a:lnTo>
                    <a:pt x="32" y="223"/>
                  </a:lnTo>
                  <a:lnTo>
                    <a:pt x="32" y="223"/>
                  </a:lnTo>
                  <a:lnTo>
                    <a:pt x="18" y="239"/>
                  </a:lnTo>
                  <a:lnTo>
                    <a:pt x="8" y="259"/>
                  </a:lnTo>
                  <a:lnTo>
                    <a:pt x="2" y="279"/>
                  </a:lnTo>
                  <a:lnTo>
                    <a:pt x="0" y="299"/>
                  </a:lnTo>
                  <a:lnTo>
                    <a:pt x="0" y="564"/>
                  </a:lnTo>
                  <a:lnTo>
                    <a:pt x="0" y="564"/>
                  </a:lnTo>
                  <a:lnTo>
                    <a:pt x="0" y="572"/>
                  </a:lnTo>
                  <a:lnTo>
                    <a:pt x="2" y="580"/>
                  </a:lnTo>
                  <a:lnTo>
                    <a:pt x="6" y="586"/>
                  </a:lnTo>
                  <a:lnTo>
                    <a:pt x="10" y="592"/>
                  </a:lnTo>
                  <a:lnTo>
                    <a:pt x="10" y="592"/>
                  </a:lnTo>
                  <a:lnTo>
                    <a:pt x="16" y="596"/>
                  </a:lnTo>
                  <a:lnTo>
                    <a:pt x="22" y="598"/>
                  </a:lnTo>
                  <a:lnTo>
                    <a:pt x="28" y="600"/>
                  </a:lnTo>
                  <a:lnTo>
                    <a:pt x="36" y="602"/>
                  </a:lnTo>
                  <a:lnTo>
                    <a:pt x="36" y="602"/>
                  </a:lnTo>
                  <a:lnTo>
                    <a:pt x="44" y="600"/>
                  </a:lnTo>
                  <a:lnTo>
                    <a:pt x="52" y="598"/>
                  </a:lnTo>
                  <a:lnTo>
                    <a:pt x="58" y="596"/>
                  </a:lnTo>
                  <a:lnTo>
                    <a:pt x="64" y="592"/>
                  </a:lnTo>
                  <a:lnTo>
                    <a:pt x="64" y="592"/>
                  </a:lnTo>
                  <a:lnTo>
                    <a:pt x="68" y="586"/>
                  </a:lnTo>
                  <a:lnTo>
                    <a:pt x="70" y="580"/>
                  </a:lnTo>
                  <a:lnTo>
                    <a:pt x="72" y="572"/>
                  </a:lnTo>
                  <a:lnTo>
                    <a:pt x="74" y="564"/>
                  </a:lnTo>
                  <a:lnTo>
                    <a:pt x="74" y="327"/>
                  </a:lnTo>
                  <a:lnTo>
                    <a:pt x="92" y="327"/>
                  </a:lnTo>
                  <a:lnTo>
                    <a:pt x="92" y="984"/>
                  </a:lnTo>
                  <a:lnTo>
                    <a:pt x="92" y="984"/>
                  </a:lnTo>
                  <a:lnTo>
                    <a:pt x="94" y="994"/>
                  </a:lnTo>
                  <a:lnTo>
                    <a:pt x="96" y="1002"/>
                  </a:lnTo>
                  <a:lnTo>
                    <a:pt x="102" y="1010"/>
                  </a:lnTo>
                  <a:lnTo>
                    <a:pt x="108" y="1018"/>
                  </a:lnTo>
                  <a:lnTo>
                    <a:pt x="108" y="1018"/>
                  </a:lnTo>
                  <a:lnTo>
                    <a:pt x="116" y="1024"/>
                  </a:lnTo>
                  <a:lnTo>
                    <a:pt x="124" y="1028"/>
                  </a:lnTo>
                  <a:lnTo>
                    <a:pt x="134" y="1032"/>
                  </a:lnTo>
                  <a:lnTo>
                    <a:pt x="144" y="1032"/>
                  </a:lnTo>
                  <a:lnTo>
                    <a:pt x="144" y="1032"/>
                  </a:lnTo>
                  <a:lnTo>
                    <a:pt x="154" y="1032"/>
                  </a:lnTo>
                  <a:lnTo>
                    <a:pt x="164" y="1028"/>
                  </a:lnTo>
                  <a:lnTo>
                    <a:pt x="172" y="1024"/>
                  </a:lnTo>
                  <a:lnTo>
                    <a:pt x="178" y="1018"/>
                  </a:lnTo>
                  <a:lnTo>
                    <a:pt x="178" y="1018"/>
                  </a:lnTo>
                  <a:lnTo>
                    <a:pt x="186" y="1010"/>
                  </a:lnTo>
                  <a:lnTo>
                    <a:pt x="190" y="1002"/>
                  </a:lnTo>
                  <a:lnTo>
                    <a:pt x="192" y="994"/>
                  </a:lnTo>
                  <a:lnTo>
                    <a:pt x="194" y="984"/>
                  </a:lnTo>
                  <a:lnTo>
                    <a:pt x="194" y="604"/>
                  </a:lnTo>
                  <a:lnTo>
                    <a:pt x="213" y="604"/>
                  </a:lnTo>
                  <a:lnTo>
                    <a:pt x="213" y="984"/>
                  </a:lnTo>
                  <a:lnTo>
                    <a:pt x="213" y="984"/>
                  </a:lnTo>
                  <a:lnTo>
                    <a:pt x="215" y="994"/>
                  </a:lnTo>
                  <a:lnTo>
                    <a:pt x="217" y="1002"/>
                  </a:lnTo>
                  <a:lnTo>
                    <a:pt x="223" y="1010"/>
                  </a:lnTo>
                  <a:lnTo>
                    <a:pt x="229" y="1018"/>
                  </a:lnTo>
                  <a:lnTo>
                    <a:pt x="229" y="1018"/>
                  </a:lnTo>
                  <a:lnTo>
                    <a:pt x="235" y="1024"/>
                  </a:lnTo>
                  <a:lnTo>
                    <a:pt x="245" y="1028"/>
                  </a:lnTo>
                  <a:lnTo>
                    <a:pt x="255" y="1032"/>
                  </a:lnTo>
                  <a:lnTo>
                    <a:pt x="265" y="1032"/>
                  </a:lnTo>
                  <a:lnTo>
                    <a:pt x="265" y="1032"/>
                  </a:lnTo>
                  <a:lnTo>
                    <a:pt x="275" y="1032"/>
                  </a:lnTo>
                  <a:lnTo>
                    <a:pt x="283" y="1028"/>
                  </a:lnTo>
                  <a:lnTo>
                    <a:pt x="291" y="1024"/>
                  </a:lnTo>
                  <a:lnTo>
                    <a:pt x="299" y="1018"/>
                  </a:lnTo>
                  <a:lnTo>
                    <a:pt x="299" y="1018"/>
                  </a:lnTo>
                  <a:lnTo>
                    <a:pt x="305" y="1010"/>
                  </a:lnTo>
                  <a:lnTo>
                    <a:pt x="309" y="1002"/>
                  </a:lnTo>
                  <a:lnTo>
                    <a:pt x="311" y="994"/>
                  </a:lnTo>
                  <a:lnTo>
                    <a:pt x="313" y="984"/>
                  </a:lnTo>
                  <a:lnTo>
                    <a:pt x="313" y="327"/>
                  </a:lnTo>
                  <a:lnTo>
                    <a:pt x="333" y="327"/>
                  </a:lnTo>
                  <a:lnTo>
                    <a:pt x="333" y="564"/>
                  </a:lnTo>
                  <a:lnTo>
                    <a:pt x="333" y="564"/>
                  </a:lnTo>
                  <a:lnTo>
                    <a:pt x="333" y="572"/>
                  </a:lnTo>
                  <a:lnTo>
                    <a:pt x="335" y="580"/>
                  </a:lnTo>
                  <a:lnTo>
                    <a:pt x="337" y="586"/>
                  </a:lnTo>
                  <a:lnTo>
                    <a:pt x="343" y="592"/>
                  </a:lnTo>
                  <a:lnTo>
                    <a:pt x="343" y="592"/>
                  </a:lnTo>
                  <a:lnTo>
                    <a:pt x="349" y="596"/>
                  </a:lnTo>
                  <a:lnTo>
                    <a:pt x="355" y="598"/>
                  </a:lnTo>
                  <a:lnTo>
                    <a:pt x="363" y="600"/>
                  </a:lnTo>
                  <a:lnTo>
                    <a:pt x="369" y="602"/>
                  </a:lnTo>
                  <a:lnTo>
                    <a:pt x="369" y="602"/>
                  </a:lnTo>
                  <a:lnTo>
                    <a:pt x="377" y="600"/>
                  </a:lnTo>
                  <a:lnTo>
                    <a:pt x="385" y="598"/>
                  </a:lnTo>
                  <a:lnTo>
                    <a:pt x="391" y="596"/>
                  </a:lnTo>
                  <a:lnTo>
                    <a:pt x="397" y="592"/>
                  </a:lnTo>
                  <a:lnTo>
                    <a:pt x="397" y="592"/>
                  </a:lnTo>
                  <a:lnTo>
                    <a:pt x="403" y="580"/>
                  </a:lnTo>
                  <a:lnTo>
                    <a:pt x="405" y="572"/>
                  </a:lnTo>
                  <a:lnTo>
                    <a:pt x="407" y="564"/>
                  </a:lnTo>
                  <a:lnTo>
                    <a:pt x="407" y="299"/>
                  </a:lnTo>
                  <a:lnTo>
                    <a:pt x="407" y="299"/>
                  </a:lnTo>
                  <a:lnTo>
                    <a:pt x="405" y="279"/>
                  </a:lnTo>
                  <a:lnTo>
                    <a:pt x="399" y="259"/>
                  </a:lnTo>
                  <a:lnTo>
                    <a:pt x="389" y="239"/>
                  </a:lnTo>
                  <a:lnTo>
                    <a:pt x="375" y="223"/>
                  </a:lnTo>
                  <a:lnTo>
                    <a:pt x="375" y="223"/>
                  </a:lnTo>
                  <a:lnTo>
                    <a:pt x="357" y="209"/>
                  </a:lnTo>
                  <a:lnTo>
                    <a:pt x="339" y="199"/>
                  </a:lnTo>
                  <a:lnTo>
                    <a:pt x="319" y="193"/>
                  </a:lnTo>
                  <a:lnTo>
                    <a:pt x="297" y="191"/>
                  </a:lnTo>
                  <a:lnTo>
                    <a:pt x="108" y="191"/>
                  </a:lnTo>
                  <a:close/>
                  <a:moveTo>
                    <a:pt x="204" y="169"/>
                  </a:moveTo>
                  <a:lnTo>
                    <a:pt x="204" y="169"/>
                  </a:lnTo>
                  <a:lnTo>
                    <a:pt x="219" y="167"/>
                  </a:lnTo>
                  <a:lnTo>
                    <a:pt x="235" y="163"/>
                  </a:lnTo>
                  <a:lnTo>
                    <a:pt x="249" y="155"/>
                  </a:lnTo>
                  <a:lnTo>
                    <a:pt x="263" y="145"/>
                  </a:lnTo>
                  <a:lnTo>
                    <a:pt x="263" y="145"/>
                  </a:lnTo>
                  <a:lnTo>
                    <a:pt x="273" y="131"/>
                  </a:lnTo>
                  <a:lnTo>
                    <a:pt x="281" y="118"/>
                  </a:lnTo>
                  <a:lnTo>
                    <a:pt x="287" y="102"/>
                  </a:lnTo>
                  <a:lnTo>
                    <a:pt x="287" y="84"/>
                  </a:lnTo>
                  <a:lnTo>
                    <a:pt x="287" y="84"/>
                  </a:lnTo>
                  <a:lnTo>
                    <a:pt x="287" y="68"/>
                  </a:lnTo>
                  <a:lnTo>
                    <a:pt x="281" y="52"/>
                  </a:lnTo>
                  <a:lnTo>
                    <a:pt x="273" y="38"/>
                  </a:lnTo>
                  <a:lnTo>
                    <a:pt x="263" y="24"/>
                  </a:lnTo>
                  <a:lnTo>
                    <a:pt x="263" y="24"/>
                  </a:lnTo>
                  <a:lnTo>
                    <a:pt x="249" y="14"/>
                  </a:lnTo>
                  <a:lnTo>
                    <a:pt x="235" y="6"/>
                  </a:lnTo>
                  <a:lnTo>
                    <a:pt x="219" y="0"/>
                  </a:lnTo>
                  <a:lnTo>
                    <a:pt x="204" y="0"/>
                  </a:lnTo>
                  <a:lnTo>
                    <a:pt x="204" y="0"/>
                  </a:lnTo>
                  <a:lnTo>
                    <a:pt x="186" y="0"/>
                  </a:lnTo>
                  <a:lnTo>
                    <a:pt x="170" y="6"/>
                  </a:lnTo>
                  <a:lnTo>
                    <a:pt x="156" y="14"/>
                  </a:lnTo>
                  <a:lnTo>
                    <a:pt x="144" y="24"/>
                  </a:lnTo>
                  <a:lnTo>
                    <a:pt x="144" y="24"/>
                  </a:lnTo>
                  <a:lnTo>
                    <a:pt x="132" y="38"/>
                  </a:lnTo>
                  <a:lnTo>
                    <a:pt x="126" y="52"/>
                  </a:lnTo>
                  <a:lnTo>
                    <a:pt x="120" y="68"/>
                  </a:lnTo>
                  <a:lnTo>
                    <a:pt x="120" y="84"/>
                  </a:lnTo>
                  <a:lnTo>
                    <a:pt x="120" y="84"/>
                  </a:lnTo>
                  <a:lnTo>
                    <a:pt x="120" y="102"/>
                  </a:lnTo>
                  <a:lnTo>
                    <a:pt x="126" y="118"/>
                  </a:lnTo>
                  <a:lnTo>
                    <a:pt x="132" y="131"/>
                  </a:lnTo>
                  <a:lnTo>
                    <a:pt x="144" y="145"/>
                  </a:lnTo>
                  <a:lnTo>
                    <a:pt x="144" y="145"/>
                  </a:lnTo>
                  <a:lnTo>
                    <a:pt x="156" y="155"/>
                  </a:lnTo>
                  <a:lnTo>
                    <a:pt x="170" y="163"/>
                  </a:lnTo>
                  <a:lnTo>
                    <a:pt x="186" y="167"/>
                  </a:lnTo>
                  <a:lnTo>
                    <a:pt x="204" y="169"/>
                  </a:lnTo>
                  <a:lnTo>
                    <a:pt x="204" y="16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12" name="Text Box 8"/>
            <p:cNvSpPr txBox="1">
              <a:spLocks noChangeArrowheads="1"/>
            </p:cNvSpPr>
            <p:nvPr/>
          </p:nvSpPr>
          <p:spPr bwMode="auto">
            <a:xfrm>
              <a:off x="7606383" y="3086690"/>
              <a:ext cx="2289253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algn="ctr">
                <a:defRPr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" panose="020B0502040504020204" pitchFamily="34" charset="0"/>
                  <a:ea typeface="맑은 고딕" panose="020B0503020000020004" pitchFamily="50" charset="-127"/>
                  <a:cs typeface="Poppins Medium" panose="02000000000000000000" pitchFamily="2" charset="0"/>
                </a:defRPr>
              </a:lvl1pPr>
            </a:lstStyle>
            <a:p>
              <a:pPr algn="l">
                <a:defRPr/>
              </a:pPr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조세의 정의와 부동산 정책에 반영되도록 하겠습니다</a:t>
              </a:r>
              <a:endParaRPr lang="ko-KR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8058687" y="3645024"/>
            <a:ext cx="3324798" cy="1029152"/>
            <a:chOff x="8058685" y="3539661"/>
            <a:chExt cx="1986066" cy="1029152"/>
          </a:xfrm>
        </p:grpSpPr>
        <p:sp>
          <p:nvSpPr>
            <p:cNvPr id="113" name="Freeform 5"/>
            <p:cNvSpPr>
              <a:spLocks noEditPoints="1"/>
            </p:cNvSpPr>
            <p:nvPr/>
          </p:nvSpPr>
          <p:spPr bwMode="auto">
            <a:xfrm>
              <a:off x="8058685" y="3596163"/>
              <a:ext cx="253823" cy="972650"/>
            </a:xfrm>
            <a:custGeom>
              <a:avLst/>
              <a:gdLst>
                <a:gd name="T0" fmla="*/ 88 w 407"/>
                <a:gd name="T1" fmla="*/ 193 h 1032"/>
                <a:gd name="T2" fmla="*/ 32 w 407"/>
                <a:gd name="T3" fmla="*/ 223 h 1032"/>
                <a:gd name="T4" fmla="*/ 8 w 407"/>
                <a:gd name="T5" fmla="*/ 259 h 1032"/>
                <a:gd name="T6" fmla="*/ 0 w 407"/>
                <a:gd name="T7" fmla="*/ 564 h 1032"/>
                <a:gd name="T8" fmla="*/ 2 w 407"/>
                <a:gd name="T9" fmla="*/ 580 h 1032"/>
                <a:gd name="T10" fmla="*/ 10 w 407"/>
                <a:gd name="T11" fmla="*/ 592 h 1032"/>
                <a:gd name="T12" fmla="*/ 28 w 407"/>
                <a:gd name="T13" fmla="*/ 600 h 1032"/>
                <a:gd name="T14" fmla="*/ 44 w 407"/>
                <a:gd name="T15" fmla="*/ 600 h 1032"/>
                <a:gd name="T16" fmla="*/ 64 w 407"/>
                <a:gd name="T17" fmla="*/ 592 h 1032"/>
                <a:gd name="T18" fmla="*/ 70 w 407"/>
                <a:gd name="T19" fmla="*/ 580 h 1032"/>
                <a:gd name="T20" fmla="*/ 74 w 407"/>
                <a:gd name="T21" fmla="*/ 327 h 1032"/>
                <a:gd name="T22" fmla="*/ 92 w 407"/>
                <a:gd name="T23" fmla="*/ 984 h 1032"/>
                <a:gd name="T24" fmla="*/ 102 w 407"/>
                <a:gd name="T25" fmla="*/ 1010 h 1032"/>
                <a:gd name="T26" fmla="*/ 116 w 407"/>
                <a:gd name="T27" fmla="*/ 1024 h 1032"/>
                <a:gd name="T28" fmla="*/ 144 w 407"/>
                <a:gd name="T29" fmla="*/ 1032 h 1032"/>
                <a:gd name="T30" fmla="*/ 164 w 407"/>
                <a:gd name="T31" fmla="*/ 1028 h 1032"/>
                <a:gd name="T32" fmla="*/ 178 w 407"/>
                <a:gd name="T33" fmla="*/ 1018 h 1032"/>
                <a:gd name="T34" fmla="*/ 192 w 407"/>
                <a:gd name="T35" fmla="*/ 994 h 1032"/>
                <a:gd name="T36" fmla="*/ 213 w 407"/>
                <a:gd name="T37" fmla="*/ 604 h 1032"/>
                <a:gd name="T38" fmla="*/ 215 w 407"/>
                <a:gd name="T39" fmla="*/ 994 h 1032"/>
                <a:gd name="T40" fmla="*/ 229 w 407"/>
                <a:gd name="T41" fmla="*/ 1018 h 1032"/>
                <a:gd name="T42" fmla="*/ 245 w 407"/>
                <a:gd name="T43" fmla="*/ 1028 h 1032"/>
                <a:gd name="T44" fmla="*/ 265 w 407"/>
                <a:gd name="T45" fmla="*/ 1032 h 1032"/>
                <a:gd name="T46" fmla="*/ 291 w 407"/>
                <a:gd name="T47" fmla="*/ 1024 h 1032"/>
                <a:gd name="T48" fmla="*/ 305 w 407"/>
                <a:gd name="T49" fmla="*/ 1010 h 1032"/>
                <a:gd name="T50" fmla="*/ 313 w 407"/>
                <a:gd name="T51" fmla="*/ 984 h 1032"/>
                <a:gd name="T52" fmla="*/ 333 w 407"/>
                <a:gd name="T53" fmla="*/ 564 h 1032"/>
                <a:gd name="T54" fmla="*/ 335 w 407"/>
                <a:gd name="T55" fmla="*/ 580 h 1032"/>
                <a:gd name="T56" fmla="*/ 343 w 407"/>
                <a:gd name="T57" fmla="*/ 592 h 1032"/>
                <a:gd name="T58" fmla="*/ 363 w 407"/>
                <a:gd name="T59" fmla="*/ 600 h 1032"/>
                <a:gd name="T60" fmla="*/ 377 w 407"/>
                <a:gd name="T61" fmla="*/ 600 h 1032"/>
                <a:gd name="T62" fmla="*/ 397 w 407"/>
                <a:gd name="T63" fmla="*/ 592 h 1032"/>
                <a:gd name="T64" fmla="*/ 405 w 407"/>
                <a:gd name="T65" fmla="*/ 572 h 1032"/>
                <a:gd name="T66" fmla="*/ 407 w 407"/>
                <a:gd name="T67" fmla="*/ 299 h 1032"/>
                <a:gd name="T68" fmla="*/ 389 w 407"/>
                <a:gd name="T69" fmla="*/ 239 h 1032"/>
                <a:gd name="T70" fmla="*/ 357 w 407"/>
                <a:gd name="T71" fmla="*/ 209 h 1032"/>
                <a:gd name="T72" fmla="*/ 297 w 407"/>
                <a:gd name="T73" fmla="*/ 191 h 1032"/>
                <a:gd name="T74" fmla="*/ 204 w 407"/>
                <a:gd name="T75" fmla="*/ 169 h 1032"/>
                <a:gd name="T76" fmla="*/ 249 w 407"/>
                <a:gd name="T77" fmla="*/ 155 h 1032"/>
                <a:gd name="T78" fmla="*/ 273 w 407"/>
                <a:gd name="T79" fmla="*/ 131 h 1032"/>
                <a:gd name="T80" fmla="*/ 287 w 407"/>
                <a:gd name="T81" fmla="*/ 84 h 1032"/>
                <a:gd name="T82" fmla="*/ 281 w 407"/>
                <a:gd name="T83" fmla="*/ 52 h 1032"/>
                <a:gd name="T84" fmla="*/ 263 w 407"/>
                <a:gd name="T85" fmla="*/ 24 h 1032"/>
                <a:gd name="T86" fmla="*/ 219 w 407"/>
                <a:gd name="T87" fmla="*/ 0 h 1032"/>
                <a:gd name="T88" fmla="*/ 186 w 407"/>
                <a:gd name="T89" fmla="*/ 0 h 1032"/>
                <a:gd name="T90" fmla="*/ 144 w 407"/>
                <a:gd name="T91" fmla="*/ 24 h 1032"/>
                <a:gd name="T92" fmla="*/ 126 w 407"/>
                <a:gd name="T93" fmla="*/ 52 h 1032"/>
                <a:gd name="T94" fmla="*/ 120 w 407"/>
                <a:gd name="T95" fmla="*/ 84 h 1032"/>
                <a:gd name="T96" fmla="*/ 132 w 407"/>
                <a:gd name="T97" fmla="*/ 131 h 1032"/>
                <a:gd name="T98" fmla="*/ 156 w 407"/>
                <a:gd name="T99" fmla="*/ 155 h 1032"/>
                <a:gd name="T100" fmla="*/ 204 w 407"/>
                <a:gd name="T101" fmla="*/ 169 h 10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07" h="1032">
                  <a:moveTo>
                    <a:pt x="108" y="191"/>
                  </a:moveTo>
                  <a:lnTo>
                    <a:pt x="108" y="191"/>
                  </a:lnTo>
                  <a:lnTo>
                    <a:pt x="88" y="193"/>
                  </a:lnTo>
                  <a:lnTo>
                    <a:pt x="68" y="199"/>
                  </a:lnTo>
                  <a:lnTo>
                    <a:pt x="48" y="209"/>
                  </a:lnTo>
                  <a:lnTo>
                    <a:pt x="32" y="223"/>
                  </a:lnTo>
                  <a:lnTo>
                    <a:pt x="32" y="223"/>
                  </a:lnTo>
                  <a:lnTo>
                    <a:pt x="18" y="239"/>
                  </a:lnTo>
                  <a:lnTo>
                    <a:pt x="8" y="259"/>
                  </a:lnTo>
                  <a:lnTo>
                    <a:pt x="2" y="279"/>
                  </a:lnTo>
                  <a:lnTo>
                    <a:pt x="0" y="299"/>
                  </a:lnTo>
                  <a:lnTo>
                    <a:pt x="0" y="564"/>
                  </a:lnTo>
                  <a:lnTo>
                    <a:pt x="0" y="564"/>
                  </a:lnTo>
                  <a:lnTo>
                    <a:pt x="0" y="572"/>
                  </a:lnTo>
                  <a:lnTo>
                    <a:pt x="2" y="580"/>
                  </a:lnTo>
                  <a:lnTo>
                    <a:pt x="6" y="586"/>
                  </a:lnTo>
                  <a:lnTo>
                    <a:pt x="10" y="592"/>
                  </a:lnTo>
                  <a:lnTo>
                    <a:pt x="10" y="592"/>
                  </a:lnTo>
                  <a:lnTo>
                    <a:pt x="16" y="596"/>
                  </a:lnTo>
                  <a:lnTo>
                    <a:pt x="22" y="598"/>
                  </a:lnTo>
                  <a:lnTo>
                    <a:pt x="28" y="600"/>
                  </a:lnTo>
                  <a:lnTo>
                    <a:pt x="36" y="602"/>
                  </a:lnTo>
                  <a:lnTo>
                    <a:pt x="36" y="602"/>
                  </a:lnTo>
                  <a:lnTo>
                    <a:pt x="44" y="600"/>
                  </a:lnTo>
                  <a:lnTo>
                    <a:pt x="52" y="598"/>
                  </a:lnTo>
                  <a:lnTo>
                    <a:pt x="58" y="596"/>
                  </a:lnTo>
                  <a:lnTo>
                    <a:pt x="64" y="592"/>
                  </a:lnTo>
                  <a:lnTo>
                    <a:pt x="64" y="592"/>
                  </a:lnTo>
                  <a:lnTo>
                    <a:pt x="68" y="586"/>
                  </a:lnTo>
                  <a:lnTo>
                    <a:pt x="70" y="580"/>
                  </a:lnTo>
                  <a:lnTo>
                    <a:pt x="72" y="572"/>
                  </a:lnTo>
                  <a:lnTo>
                    <a:pt x="74" y="564"/>
                  </a:lnTo>
                  <a:lnTo>
                    <a:pt x="74" y="327"/>
                  </a:lnTo>
                  <a:lnTo>
                    <a:pt x="92" y="327"/>
                  </a:lnTo>
                  <a:lnTo>
                    <a:pt x="92" y="984"/>
                  </a:lnTo>
                  <a:lnTo>
                    <a:pt x="92" y="984"/>
                  </a:lnTo>
                  <a:lnTo>
                    <a:pt x="94" y="994"/>
                  </a:lnTo>
                  <a:lnTo>
                    <a:pt x="96" y="1002"/>
                  </a:lnTo>
                  <a:lnTo>
                    <a:pt x="102" y="1010"/>
                  </a:lnTo>
                  <a:lnTo>
                    <a:pt x="108" y="1018"/>
                  </a:lnTo>
                  <a:lnTo>
                    <a:pt x="108" y="1018"/>
                  </a:lnTo>
                  <a:lnTo>
                    <a:pt x="116" y="1024"/>
                  </a:lnTo>
                  <a:lnTo>
                    <a:pt x="124" y="1028"/>
                  </a:lnTo>
                  <a:lnTo>
                    <a:pt x="134" y="1032"/>
                  </a:lnTo>
                  <a:lnTo>
                    <a:pt x="144" y="1032"/>
                  </a:lnTo>
                  <a:lnTo>
                    <a:pt x="144" y="1032"/>
                  </a:lnTo>
                  <a:lnTo>
                    <a:pt x="154" y="1032"/>
                  </a:lnTo>
                  <a:lnTo>
                    <a:pt x="164" y="1028"/>
                  </a:lnTo>
                  <a:lnTo>
                    <a:pt x="172" y="1024"/>
                  </a:lnTo>
                  <a:lnTo>
                    <a:pt x="178" y="1018"/>
                  </a:lnTo>
                  <a:lnTo>
                    <a:pt x="178" y="1018"/>
                  </a:lnTo>
                  <a:lnTo>
                    <a:pt x="186" y="1010"/>
                  </a:lnTo>
                  <a:lnTo>
                    <a:pt x="190" y="1002"/>
                  </a:lnTo>
                  <a:lnTo>
                    <a:pt x="192" y="994"/>
                  </a:lnTo>
                  <a:lnTo>
                    <a:pt x="194" y="984"/>
                  </a:lnTo>
                  <a:lnTo>
                    <a:pt x="194" y="604"/>
                  </a:lnTo>
                  <a:lnTo>
                    <a:pt x="213" y="604"/>
                  </a:lnTo>
                  <a:lnTo>
                    <a:pt x="213" y="984"/>
                  </a:lnTo>
                  <a:lnTo>
                    <a:pt x="213" y="984"/>
                  </a:lnTo>
                  <a:lnTo>
                    <a:pt x="215" y="994"/>
                  </a:lnTo>
                  <a:lnTo>
                    <a:pt x="217" y="1002"/>
                  </a:lnTo>
                  <a:lnTo>
                    <a:pt x="223" y="1010"/>
                  </a:lnTo>
                  <a:lnTo>
                    <a:pt x="229" y="1018"/>
                  </a:lnTo>
                  <a:lnTo>
                    <a:pt x="229" y="1018"/>
                  </a:lnTo>
                  <a:lnTo>
                    <a:pt x="235" y="1024"/>
                  </a:lnTo>
                  <a:lnTo>
                    <a:pt x="245" y="1028"/>
                  </a:lnTo>
                  <a:lnTo>
                    <a:pt x="255" y="1032"/>
                  </a:lnTo>
                  <a:lnTo>
                    <a:pt x="265" y="1032"/>
                  </a:lnTo>
                  <a:lnTo>
                    <a:pt x="265" y="1032"/>
                  </a:lnTo>
                  <a:lnTo>
                    <a:pt x="275" y="1032"/>
                  </a:lnTo>
                  <a:lnTo>
                    <a:pt x="283" y="1028"/>
                  </a:lnTo>
                  <a:lnTo>
                    <a:pt x="291" y="1024"/>
                  </a:lnTo>
                  <a:lnTo>
                    <a:pt x="299" y="1018"/>
                  </a:lnTo>
                  <a:lnTo>
                    <a:pt x="299" y="1018"/>
                  </a:lnTo>
                  <a:lnTo>
                    <a:pt x="305" y="1010"/>
                  </a:lnTo>
                  <a:lnTo>
                    <a:pt x="309" y="1002"/>
                  </a:lnTo>
                  <a:lnTo>
                    <a:pt x="311" y="994"/>
                  </a:lnTo>
                  <a:lnTo>
                    <a:pt x="313" y="984"/>
                  </a:lnTo>
                  <a:lnTo>
                    <a:pt x="313" y="327"/>
                  </a:lnTo>
                  <a:lnTo>
                    <a:pt x="333" y="327"/>
                  </a:lnTo>
                  <a:lnTo>
                    <a:pt x="333" y="564"/>
                  </a:lnTo>
                  <a:lnTo>
                    <a:pt x="333" y="564"/>
                  </a:lnTo>
                  <a:lnTo>
                    <a:pt x="333" y="572"/>
                  </a:lnTo>
                  <a:lnTo>
                    <a:pt x="335" y="580"/>
                  </a:lnTo>
                  <a:lnTo>
                    <a:pt x="337" y="586"/>
                  </a:lnTo>
                  <a:lnTo>
                    <a:pt x="343" y="592"/>
                  </a:lnTo>
                  <a:lnTo>
                    <a:pt x="343" y="592"/>
                  </a:lnTo>
                  <a:lnTo>
                    <a:pt x="349" y="596"/>
                  </a:lnTo>
                  <a:lnTo>
                    <a:pt x="355" y="598"/>
                  </a:lnTo>
                  <a:lnTo>
                    <a:pt x="363" y="600"/>
                  </a:lnTo>
                  <a:lnTo>
                    <a:pt x="369" y="602"/>
                  </a:lnTo>
                  <a:lnTo>
                    <a:pt x="369" y="602"/>
                  </a:lnTo>
                  <a:lnTo>
                    <a:pt x="377" y="600"/>
                  </a:lnTo>
                  <a:lnTo>
                    <a:pt x="385" y="598"/>
                  </a:lnTo>
                  <a:lnTo>
                    <a:pt x="391" y="596"/>
                  </a:lnTo>
                  <a:lnTo>
                    <a:pt x="397" y="592"/>
                  </a:lnTo>
                  <a:lnTo>
                    <a:pt x="397" y="592"/>
                  </a:lnTo>
                  <a:lnTo>
                    <a:pt x="403" y="580"/>
                  </a:lnTo>
                  <a:lnTo>
                    <a:pt x="405" y="572"/>
                  </a:lnTo>
                  <a:lnTo>
                    <a:pt x="407" y="564"/>
                  </a:lnTo>
                  <a:lnTo>
                    <a:pt x="407" y="299"/>
                  </a:lnTo>
                  <a:lnTo>
                    <a:pt x="407" y="299"/>
                  </a:lnTo>
                  <a:lnTo>
                    <a:pt x="405" y="279"/>
                  </a:lnTo>
                  <a:lnTo>
                    <a:pt x="399" y="259"/>
                  </a:lnTo>
                  <a:lnTo>
                    <a:pt x="389" y="239"/>
                  </a:lnTo>
                  <a:lnTo>
                    <a:pt x="375" y="223"/>
                  </a:lnTo>
                  <a:lnTo>
                    <a:pt x="375" y="223"/>
                  </a:lnTo>
                  <a:lnTo>
                    <a:pt x="357" y="209"/>
                  </a:lnTo>
                  <a:lnTo>
                    <a:pt x="339" y="199"/>
                  </a:lnTo>
                  <a:lnTo>
                    <a:pt x="319" y="193"/>
                  </a:lnTo>
                  <a:lnTo>
                    <a:pt x="297" y="191"/>
                  </a:lnTo>
                  <a:lnTo>
                    <a:pt x="108" y="191"/>
                  </a:lnTo>
                  <a:close/>
                  <a:moveTo>
                    <a:pt x="204" y="169"/>
                  </a:moveTo>
                  <a:lnTo>
                    <a:pt x="204" y="169"/>
                  </a:lnTo>
                  <a:lnTo>
                    <a:pt x="219" y="167"/>
                  </a:lnTo>
                  <a:lnTo>
                    <a:pt x="235" y="163"/>
                  </a:lnTo>
                  <a:lnTo>
                    <a:pt x="249" y="155"/>
                  </a:lnTo>
                  <a:lnTo>
                    <a:pt x="263" y="145"/>
                  </a:lnTo>
                  <a:lnTo>
                    <a:pt x="263" y="145"/>
                  </a:lnTo>
                  <a:lnTo>
                    <a:pt x="273" y="131"/>
                  </a:lnTo>
                  <a:lnTo>
                    <a:pt x="281" y="118"/>
                  </a:lnTo>
                  <a:lnTo>
                    <a:pt x="287" y="102"/>
                  </a:lnTo>
                  <a:lnTo>
                    <a:pt x="287" y="84"/>
                  </a:lnTo>
                  <a:lnTo>
                    <a:pt x="287" y="84"/>
                  </a:lnTo>
                  <a:lnTo>
                    <a:pt x="287" y="68"/>
                  </a:lnTo>
                  <a:lnTo>
                    <a:pt x="281" y="52"/>
                  </a:lnTo>
                  <a:lnTo>
                    <a:pt x="273" y="38"/>
                  </a:lnTo>
                  <a:lnTo>
                    <a:pt x="263" y="24"/>
                  </a:lnTo>
                  <a:lnTo>
                    <a:pt x="263" y="24"/>
                  </a:lnTo>
                  <a:lnTo>
                    <a:pt x="249" y="14"/>
                  </a:lnTo>
                  <a:lnTo>
                    <a:pt x="235" y="6"/>
                  </a:lnTo>
                  <a:lnTo>
                    <a:pt x="219" y="0"/>
                  </a:lnTo>
                  <a:lnTo>
                    <a:pt x="204" y="0"/>
                  </a:lnTo>
                  <a:lnTo>
                    <a:pt x="204" y="0"/>
                  </a:lnTo>
                  <a:lnTo>
                    <a:pt x="186" y="0"/>
                  </a:lnTo>
                  <a:lnTo>
                    <a:pt x="170" y="6"/>
                  </a:lnTo>
                  <a:lnTo>
                    <a:pt x="156" y="14"/>
                  </a:lnTo>
                  <a:lnTo>
                    <a:pt x="144" y="24"/>
                  </a:lnTo>
                  <a:lnTo>
                    <a:pt x="144" y="24"/>
                  </a:lnTo>
                  <a:lnTo>
                    <a:pt x="132" y="38"/>
                  </a:lnTo>
                  <a:lnTo>
                    <a:pt x="126" y="52"/>
                  </a:lnTo>
                  <a:lnTo>
                    <a:pt x="120" y="68"/>
                  </a:lnTo>
                  <a:lnTo>
                    <a:pt x="120" y="84"/>
                  </a:lnTo>
                  <a:lnTo>
                    <a:pt x="120" y="84"/>
                  </a:lnTo>
                  <a:lnTo>
                    <a:pt x="120" y="102"/>
                  </a:lnTo>
                  <a:lnTo>
                    <a:pt x="126" y="118"/>
                  </a:lnTo>
                  <a:lnTo>
                    <a:pt x="132" y="131"/>
                  </a:lnTo>
                  <a:lnTo>
                    <a:pt x="144" y="145"/>
                  </a:lnTo>
                  <a:lnTo>
                    <a:pt x="144" y="145"/>
                  </a:lnTo>
                  <a:lnTo>
                    <a:pt x="156" y="155"/>
                  </a:lnTo>
                  <a:lnTo>
                    <a:pt x="170" y="163"/>
                  </a:lnTo>
                  <a:lnTo>
                    <a:pt x="186" y="167"/>
                  </a:lnTo>
                  <a:lnTo>
                    <a:pt x="204" y="169"/>
                  </a:lnTo>
                  <a:lnTo>
                    <a:pt x="204" y="16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14" name="Text Box 8"/>
            <p:cNvSpPr txBox="1">
              <a:spLocks noChangeArrowheads="1"/>
            </p:cNvSpPr>
            <p:nvPr/>
          </p:nvSpPr>
          <p:spPr bwMode="auto">
            <a:xfrm>
              <a:off x="8434778" y="3539661"/>
              <a:ext cx="1609973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algn="ctr">
                <a:defRPr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" panose="020B0502040504020204" pitchFamily="34" charset="0"/>
                  <a:ea typeface="맑은 고딕" panose="020B0503020000020004" pitchFamily="50" charset="-127"/>
                  <a:cs typeface="Poppins Medium" panose="02000000000000000000" pitchFamily="2" charset="0"/>
                </a:defRPr>
              </a:lvl1pPr>
            </a:lstStyle>
            <a:p>
              <a:pPr algn="l">
                <a:defRPr/>
              </a:pPr>
              <a:r>
                <a:rPr lang="ko-KR" altLang="en-US" sz="1200" dirty="0" err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쉬임</a:t>
              </a:r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없는 변화와 혁신으로 미래를 여는 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l">
                <a:defRPr/>
              </a:pPr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창조 기업이 되겠습니다</a:t>
              </a:r>
              <a:endParaRPr lang="ko-KR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8919782" y="4112797"/>
            <a:ext cx="3296898" cy="972650"/>
            <a:chOff x="8919782" y="4007434"/>
            <a:chExt cx="3296898" cy="972650"/>
          </a:xfrm>
        </p:grpSpPr>
        <p:sp>
          <p:nvSpPr>
            <p:cNvPr id="115" name="Freeform 5"/>
            <p:cNvSpPr>
              <a:spLocks noEditPoints="1"/>
            </p:cNvSpPr>
            <p:nvPr/>
          </p:nvSpPr>
          <p:spPr bwMode="auto">
            <a:xfrm>
              <a:off x="8919782" y="4007434"/>
              <a:ext cx="383594" cy="972650"/>
            </a:xfrm>
            <a:custGeom>
              <a:avLst/>
              <a:gdLst>
                <a:gd name="T0" fmla="*/ 88 w 407"/>
                <a:gd name="T1" fmla="*/ 193 h 1032"/>
                <a:gd name="T2" fmla="*/ 32 w 407"/>
                <a:gd name="T3" fmla="*/ 223 h 1032"/>
                <a:gd name="T4" fmla="*/ 8 w 407"/>
                <a:gd name="T5" fmla="*/ 259 h 1032"/>
                <a:gd name="T6" fmla="*/ 0 w 407"/>
                <a:gd name="T7" fmla="*/ 564 h 1032"/>
                <a:gd name="T8" fmla="*/ 2 w 407"/>
                <a:gd name="T9" fmla="*/ 580 h 1032"/>
                <a:gd name="T10" fmla="*/ 10 w 407"/>
                <a:gd name="T11" fmla="*/ 592 h 1032"/>
                <a:gd name="T12" fmla="*/ 28 w 407"/>
                <a:gd name="T13" fmla="*/ 600 h 1032"/>
                <a:gd name="T14" fmla="*/ 44 w 407"/>
                <a:gd name="T15" fmla="*/ 600 h 1032"/>
                <a:gd name="T16" fmla="*/ 64 w 407"/>
                <a:gd name="T17" fmla="*/ 592 h 1032"/>
                <a:gd name="T18" fmla="*/ 70 w 407"/>
                <a:gd name="T19" fmla="*/ 580 h 1032"/>
                <a:gd name="T20" fmla="*/ 74 w 407"/>
                <a:gd name="T21" fmla="*/ 327 h 1032"/>
                <a:gd name="T22" fmla="*/ 92 w 407"/>
                <a:gd name="T23" fmla="*/ 984 h 1032"/>
                <a:gd name="T24" fmla="*/ 102 w 407"/>
                <a:gd name="T25" fmla="*/ 1010 h 1032"/>
                <a:gd name="T26" fmla="*/ 116 w 407"/>
                <a:gd name="T27" fmla="*/ 1024 h 1032"/>
                <a:gd name="T28" fmla="*/ 144 w 407"/>
                <a:gd name="T29" fmla="*/ 1032 h 1032"/>
                <a:gd name="T30" fmla="*/ 164 w 407"/>
                <a:gd name="T31" fmla="*/ 1028 h 1032"/>
                <a:gd name="T32" fmla="*/ 178 w 407"/>
                <a:gd name="T33" fmla="*/ 1018 h 1032"/>
                <a:gd name="T34" fmla="*/ 192 w 407"/>
                <a:gd name="T35" fmla="*/ 994 h 1032"/>
                <a:gd name="T36" fmla="*/ 213 w 407"/>
                <a:gd name="T37" fmla="*/ 604 h 1032"/>
                <a:gd name="T38" fmla="*/ 215 w 407"/>
                <a:gd name="T39" fmla="*/ 994 h 1032"/>
                <a:gd name="T40" fmla="*/ 229 w 407"/>
                <a:gd name="T41" fmla="*/ 1018 h 1032"/>
                <a:gd name="T42" fmla="*/ 245 w 407"/>
                <a:gd name="T43" fmla="*/ 1028 h 1032"/>
                <a:gd name="T44" fmla="*/ 265 w 407"/>
                <a:gd name="T45" fmla="*/ 1032 h 1032"/>
                <a:gd name="T46" fmla="*/ 291 w 407"/>
                <a:gd name="T47" fmla="*/ 1024 h 1032"/>
                <a:gd name="T48" fmla="*/ 305 w 407"/>
                <a:gd name="T49" fmla="*/ 1010 h 1032"/>
                <a:gd name="T50" fmla="*/ 313 w 407"/>
                <a:gd name="T51" fmla="*/ 984 h 1032"/>
                <a:gd name="T52" fmla="*/ 333 w 407"/>
                <a:gd name="T53" fmla="*/ 564 h 1032"/>
                <a:gd name="T54" fmla="*/ 335 w 407"/>
                <a:gd name="T55" fmla="*/ 580 h 1032"/>
                <a:gd name="T56" fmla="*/ 343 w 407"/>
                <a:gd name="T57" fmla="*/ 592 h 1032"/>
                <a:gd name="T58" fmla="*/ 363 w 407"/>
                <a:gd name="T59" fmla="*/ 600 h 1032"/>
                <a:gd name="T60" fmla="*/ 377 w 407"/>
                <a:gd name="T61" fmla="*/ 600 h 1032"/>
                <a:gd name="T62" fmla="*/ 397 w 407"/>
                <a:gd name="T63" fmla="*/ 592 h 1032"/>
                <a:gd name="T64" fmla="*/ 405 w 407"/>
                <a:gd name="T65" fmla="*/ 572 h 1032"/>
                <a:gd name="T66" fmla="*/ 407 w 407"/>
                <a:gd name="T67" fmla="*/ 299 h 1032"/>
                <a:gd name="T68" fmla="*/ 389 w 407"/>
                <a:gd name="T69" fmla="*/ 239 h 1032"/>
                <a:gd name="T70" fmla="*/ 357 w 407"/>
                <a:gd name="T71" fmla="*/ 209 h 1032"/>
                <a:gd name="T72" fmla="*/ 297 w 407"/>
                <a:gd name="T73" fmla="*/ 191 h 1032"/>
                <a:gd name="T74" fmla="*/ 204 w 407"/>
                <a:gd name="T75" fmla="*/ 169 h 1032"/>
                <a:gd name="T76" fmla="*/ 249 w 407"/>
                <a:gd name="T77" fmla="*/ 155 h 1032"/>
                <a:gd name="T78" fmla="*/ 273 w 407"/>
                <a:gd name="T79" fmla="*/ 131 h 1032"/>
                <a:gd name="T80" fmla="*/ 287 w 407"/>
                <a:gd name="T81" fmla="*/ 84 h 1032"/>
                <a:gd name="T82" fmla="*/ 281 w 407"/>
                <a:gd name="T83" fmla="*/ 52 h 1032"/>
                <a:gd name="T84" fmla="*/ 263 w 407"/>
                <a:gd name="T85" fmla="*/ 24 h 1032"/>
                <a:gd name="T86" fmla="*/ 219 w 407"/>
                <a:gd name="T87" fmla="*/ 0 h 1032"/>
                <a:gd name="T88" fmla="*/ 186 w 407"/>
                <a:gd name="T89" fmla="*/ 0 h 1032"/>
                <a:gd name="T90" fmla="*/ 144 w 407"/>
                <a:gd name="T91" fmla="*/ 24 h 1032"/>
                <a:gd name="T92" fmla="*/ 126 w 407"/>
                <a:gd name="T93" fmla="*/ 52 h 1032"/>
                <a:gd name="T94" fmla="*/ 120 w 407"/>
                <a:gd name="T95" fmla="*/ 84 h 1032"/>
                <a:gd name="T96" fmla="*/ 132 w 407"/>
                <a:gd name="T97" fmla="*/ 131 h 1032"/>
                <a:gd name="T98" fmla="*/ 156 w 407"/>
                <a:gd name="T99" fmla="*/ 155 h 1032"/>
                <a:gd name="T100" fmla="*/ 204 w 407"/>
                <a:gd name="T101" fmla="*/ 169 h 10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07" h="1032">
                  <a:moveTo>
                    <a:pt x="108" y="191"/>
                  </a:moveTo>
                  <a:lnTo>
                    <a:pt x="108" y="191"/>
                  </a:lnTo>
                  <a:lnTo>
                    <a:pt x="88" y="193"/>
                  </a:lnTo>
                  <a:lnTo>
                    <a:pt x="68" y="199"/>
                  </a:lnTo>
                  <a:lnTo>
                    <a:pt x="48" y="209"/>
                  </a:lnTo>
                  <a:lnTo>
                    <a:pt x="32" y="223"/>
                  </a:lnTo>
                  <a:lnTo>
                    <a:pt x="32" y="223"/>
                  </a:lnTo>
                  <a:lnTo>
                    <a:pt x="18" y="239"/>
                  </a:lnTo>
                  <a:lnTo>
                    <a:pt x="8" y="259"/>
                  </a:lnTo>
                  <a:lnTo>
                    <a:pt x="2" y="279"/>
                  </a:lnTo>
                  <a:lnTo>
                    <a:pt x="0" y="299"/>
                  </a:lnTo>
                  <a:lnTo>
                    <a:pt x="0" y="564"/>
                  </a:lnTo>
                  <a:lnTo>
                    <a:pt x="0" y="564"/>
                  </a:lnTo>
                  <a:lnTo>
                    <a:pt x="0" y="572"/>
                  </a:lnTo>
                  <a:lnTo>
                    <a:pt x="2" y="580"/>
                  </a:lnTo>
                  <a:lnTo>
                    <a:pt x="6" y="586"/>
                  </a:lnTo>
                  <a:lnTo>
                    <a:pt x="10" y="592"/>
                  </a:lnTo>
                  <a:lnTo>
                    <a:pt x="10" y="592"/>
                  </a:lnTo>
                  <a:lnTo>
                    <a:pt x="16" y="596"/>
                  </a:lnTo>
                  <a:lnTo>
                    <a:pt x="22" y="598"/>
                  </a:lnTo>
                  <a:lnTo>
                    <a:pt x="28" y="600"/>
                  </a:lnTo>
                  <a:lnTo>
                    <a:pt x="36" y="602"/>
                  </a:lnTo>
                  <a:lnTo>
                    <a:pt x="36" y="602"/>
                  </a:lnTo>
                  <a:lnTo>
                    <a:pt x="44" y="600"/>
                  </a:lnTo>
                  <a:lnTo>
                    <a:pt x="52" y="598"/>
                  </a:lnTo>
                  <a:lnTo>
                    <a:pt x="58" y="596"/>
                  </a:lnTo>
                  <a:lnTo>
                    <a:pt x="64" y="592"/>
                  </a:lnTo>
                  <a:lnTo>
                    <a:pt x="64" y="592"/>
                  </a:lnTo>
                  <a:lnTo>
                    <a:pt x="68" y="586"/>
                  </a:lnTo>
                  <a:lnTo>
                    <a:pt x="70" y="580"/>
                  </a:lnTo>
                  <a:lnTo>
                    <a:pt x="72" y="572"/>
                  </a:lnTo>
                  <a:lnTo>
                    <a:pt x="74" y="564"/>
                  </a:lnTo>
                  <a:lnTo>
                    <a:pt x="74" y="327"/>
                  </a:lnTo>
                  <a:lnTo>
                    <a:pt x="92" y="327"/>
                  </a:lnTo>
                  <a:lnTo>
                    <a:pt x="92" y="984"/>
                  </a:lnTo>
                  <a:lnTo>
                    <a:pt x="92" y="984"/>
                  </a:lnTo>
                  <a:lnTo>
                    <a:pt x="94" y="994"/>
                  </a:lnTo>
                  <a:lnTo>
                    <a:pt x="96" y="1002"/>
                  </a:lnTo>
                  <a:lnTo>
                    <a:pt x="102" y="1010"/>
                  </a:lnTo>
                  <a:lnTo>
                    <a:pt x="108" y="1018"/>
                  </a:lnTo>
                  <a:lnTo>
                    <a:pt x="108" y="1018"/>
                  </a:lnTo>
                  <a:lnTo>
                    <a:pt x="116" y="1024"/>
                  </a:lnTo>
                  <a:lnTo>
                    <a:pt x="124" y="1028"/>
                  </a:lnTo>
                  <a:lnTo>
                    <a:pt x="134" y="1032"/>
                  </a:lnTo>
                  <a:lnTo>
                    <a:pt x="144" y="1032"/>
                  </a:lnTo>
                  <a:lnTo>
                    <a:pt x="144" y="1032"/>
                  </a:lnTo>
                  <a:lnTo>
                    <a:pt x="154" y="1032"/>
                  </a:lnTo>
                  <a:lnTo>
                    <a:pt x="164" y="1028"/>
                  </a:lnTo>
                  <a:lnTo>
                    <a:pt x="172" y="1024"/>
                  </a:lnTo>
                  <a:lnTo>
                    <a:pt x="178" y="1018"/>
                  </a:lnTo>
                  <a:lnTo>
                    <a:pt x="178" y="1018"/>
                  </a:lnTo>
                  <a:lnTo>
                    <a:pt x="186" y="1010"/>
                  </a:lnTo>
                  <a:lnTo>
                    <a:pt x="190" y="1002"/>
                  </a:lnTo>
                  <a:lnTo>
                    <a:pt x="192" y="994"/>
                  </a:lnTo>
                  <a:lnTo>
                    <a:pt x="194" y="984"/>
                  </a:lnTo>
                  <a:lnTo>
                    <a:pt x="194" y="604"/>
                  </a:lnTo>
                  <a:lnTo>
                    <a:pt x="213" y="604"/>
                  </a:lnTo>
                  <a:lnTo>
                    <a:pt x="213" y="984"/>
                  </a:lnTo>
                  <a:lnTo>
                    <a:pt x="213" y="984"/>
                  </a:lnTo>
                  <a:lnTo>
                    <a:pt x="215" y="994"/>
                  </a:lnTo>
                  <a:lnTo>
                    <a:pt x="217" y="1002"/>
                  </a:lnTo>
                  <a:lnTo>
                    <a:pt x="223" y="1010"/>
                  </a:lnTo>
                  <a:lnTo>
                    <a:pt x="229" y="1018"/>
                  </a:lnTo>
                  <a:lnTo>
                    <a:pt x="229" y="1018"/>
                  </a:lnTo>
                  <a:lnTo>
                    <a:pt x="235" y="1024"/>
                  </a:lnTo>
                  <a:lnTo>
                    <a:pt x="245" y="1028"/>
                  </a:lnTo>
                  <a:lnTo>
                    <a:pt x="255" y="1032"/>
                  </a:lnTo>
                  <a:lnTo>
                    <a:pt x="265" y="1032"/>
                  </a:lnTo>
                  <a:lnTo>
                    <a:pt x="265" y="1032"/>
                  </a:lnTo>
                  <a:lnTo>
                    <a:pt x="275" y="1032"/>
                  </a:lnTo>
                  <a:lnTo>
                    <a:pt x="283" y="1028"/>
                  </a:lnTo>
                  <a:lnTo>
                    <a:pt x="291" y="1024"/>
                  </a:lnTo>
                  <a:lnTo>
                    <a:pt x="299" y="1018"/>
                  </a:lnTo>
                  <a:lnTo>
                    <a:pt x="299" y="1018"/>
                  </a:lnTo>
                  <a:lnTo>
                    <a:pt x="305" y="1010"/>
                  </a:lnTo>
                  <a:lnTo>
                    <a:pt x="309" y="1002"/>
                  </a:lnTo>
                  <a:lnTo>
                    <a:pt x="311" y="994"/>
                  </a:lnTo>
                  <a:lnTo>
                    <a:pt x="313" y="984"/>
                  </a:lnTo>
                  <a:lnTo>
                    <a:pt x="313" y="327"/>
                  </a:lnTo>
                  <a:lnTo>
                    <a:pt x="333" y="327"/>
                  </a:lnTo>
                  <a:lnTo>
                    <a:pt x="333" y="564"/>
                  </a:lnTo>
                  <a:lnTo>
                    <a:pt x="333" y="564"/>
                  </a:lnTo>
                  <a:lnTo>
                    <a:pt x="333" y="572"/>
                  </a:lnTo>
                  <a:lnTo>
                    <a:pt x="335" y="580"/>
                  </a:lnTo>
                  <a:lnTo>
                    <a:pt x="337" y="586"/>
                  </a:lnTo>
                  <a:lnTo>
                    <a:pt x="343" y="592"/>
                  </a:lnTo>
                  <a:lnTo>
                    <a:pt x="343" y="592"/>
                  </a:lnTo>
                  <a:lnTo>
                    <a:pt x="349" y="596"/>
                  </a:lnTo>
                  <a:lnTo>
                    <a:pt x="355" y="598"/>
                  </a:lnTo>
                  <a:lnTo>
                    <a:pt x="363" y="600"/>
                  </a:lnTo>
                  <a:lnTo>
                    <a:pt x="369" y="602"/>
                  </a:lnTo>
                  <a:lnTo>
                    <a:pt x="369" y="602"/>
                  </a:lnTo>
                  <a:lnTo>
                    <a:pt x="377" y="600"/>
                  </a:lnTo>
                  <a:lnTo>
                    <a:pt x="385" y="598"/>
                  </a:lnTo>
                  <a:lnTo>
                    <a:pt x="391" y="596"/>
                  </a:lnTo>
                  <a:lnTo>
                    <a:pt x="397" y="592"/>
                  </a:lnTo>
                  <a:lnTo>
                    <a:pt x="397" y="592"/>
                  </a:lnTo>
                  <a:lnTo>
                    <a:pt x="403" y="580"/>
                  </a:lnTo>
                  <a:lnTo>
                    <a:pt x="405" y="572"/>
                  </a:lnTo>
                  <a:lnTo>
                    <a:pt x="407" y="564"/>
                  </a:lnTo>
                  <a:lnTo>
                    <a:pt x="407" y="299"/>
                  </a:lnTo>
                  <a:lnTo>
                    <a:pt x="407" y="299"/>
                  </a:lnTo>
                  <a:lnTo>
                    <a:pt x="405" y="279"/>
                  </a:lnTo>
                  <a:lnTo>
                    <a:pt x="399" y="259"/>
                  </a:lnTo>
                  <a:lnTo>
                    <a:pt x="389" y="239"/>
                  </a:lnTo>
                  <a:lnTo>
                    <a:pt x="375" y="223"/>
                  </a:lnTo>
                  <a:lnTo>
                    <a:pt x="375" y="223"/>
                  </a:lnTo>
                  <a:lnTo>
                    <a:pt x="357" y="209"/>
                  </a:lnTo>
                  <a:lnTo>
                    <a:pt x="339" y="199"/>
                  </a:lnTo>
                  <a:lnTo>
                    <a:pt x="319" y="193"/>
                  </a:lnTo>
                  <a:lnTo>
                    <a:pt x="297" y="191"/>
                  </a:lnTo>
                  <a:lnTo>
                    <a:pt x="108" y="191"/>
                  </a:lnTo>
                  <a:close/>
                  <a:moveTo>
                    <a:pt x="204" y="169"/>
                  </a:moveTo>
                  <a:lnTo>
                    <a:pt x="204" y="169"/>
                  </a:lnTo>
                  <a:lnTo>
                    <a:pt x="219" y="167"/>
                  </a:lnTo>
                  <a:lnTo>
                    <a:pt x="235" y="163"/>
                  </a:lnTo>
                  <a:lnTo>
                    <a:pt x="249" y="155"/>
                  </a:lnTo>
                  <a:lnTo>
                    <a:pt x="263" y="145"/>
                  </a:lnTo>
                  <a:lnTo>
                    <a:pt x="263" y="145"/>
                  </a:lnTo>
                  <a:lnTo>
                    <a:pt x="273" y="131"/>
                  </a:lnTo>
                  <a:lnTo>
                    <a:pt x="281" y="118"/>
                  </a:lnTo>
                  <a:lnTo>
                    <a:pt x="287" y="102"/>
                  </a:lnTo>
                  <a:lnTo>
                    <a:pt x="287" y="84"/>
                  </a:lnTo>
                  <a:lnTo>
                    <a:pt x="287" y="84"/>
                  </a:lnTo>
                  <a:lnTo>
                    <a:pt x="287" y="68"/>
                  </a:lnTo>
                  <a:lnTo>
                    <a:pt x="281" y="52"/>
                  </a:lnTo>
                  <a:lnTo>
                    <a:pt x="273" y="38"/>
                  </a:lnTo>
                  <a:lnTo>
                    <a:pt x="263" y="24"/>
                  </a:lnTo>
                  <a:lnTo>
                    <a:pt x="263" y="24"/>
                  </a:lnTo>
                  <a:lnTo>
                    <a:pt x="249" y="14"/>
                  </a:lnTo>
                  <a:lnTo>
                    <a:pt x="235" y="6"/>
                  </a:lnTo>
                  <a:lnTo>
                    <a:pt x="219" y="0"/>
                  </a:lnTo>
                  <a:lnTo>
                    <a:pt x="204" y="0"/>
                  </a:lnTo>
                  <a:lnTo>
                    <a:pt x="204" y="0"/>
                  </a:lnTo>
                  <a:lnTo>
                    <a:pt x="186" y="0"/>
                  </a:lnTo>
                  <a:lnTo>
                    <a:pt x="170" y="6"/>
                  </a:lnTo>
                  <a:lnTo>
                    <a:pt x="156" y="14"/>
                  </a:lnTo>
                  <a:lnTo>
                    <a:pt x="144" y="24"/>
                  </a:lnTo>
                  <a:lnTo>
                    <a:pt x="144" y="24"/>
                  </a:lnTo>
                  <a:lnTo>
                    <a:pt x="132" y="38"/>
                  </a:lnTo>
                  <a:lnTo>
                    <a:pt x="126" y="52"/>
                  </a:lnTo>
                  <a:lnTo>
                    <a:pt x="120" y="68"/>
                  </a:lnTo>
                  <a:lnTo>
                    <a:pt x="120" y="84"/>
                  </a:lnTo>
                  <a:lnTo>
                    <a:pt x="120" y="84"/>
                  </a:lnTo>
                  <a:lnTo>
                    <a:pt x="120" y="102"/>
                  </a:lnTo>
                  <a:lnTo>
                    <a:pt x="126" y="118"/>
                  </a:lnTo>
                  <a:lnTo>
                    <a:pt x="132" y="131"/>
                  </a:lnTo>
                  <a:lnTo>
                    <a:pt x="144" y="145"/>
                  </a:lnTo>
                  <a:lnTo>
                    <a:pt x="144" y="145"/>
                  </a:lnTo>
                  <a:lnTo>
                    <a:pt x="156" y="155"/>
                  </a:lnTo>
                  <a:lnTo>
                    <a:pt x="170" y="163"/>
                  </a:lnTo>
                  <a:lnTo>
                    <a:pt x="186" y="167"/>
                  </a:lnTo>
                  <a:lnTo>
                    <a:pt x="204" y="169"/>
                  </a:lnTo>
                  <a:lnTo>
                    <a:pt x="204" y="16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16" name="Text Box 8"/>
            <p:cNvSpPr txBox="1">
              <a:spLocks noChangeArrowheads="1"/>
            </p:cNvSpPr>
            <p:nvPr/>
          </p:nvSpPr>
          <p:spPr bwMode="auto">
            <a:xfrm>
              <a:off x="9407102" y="4086108"/>
              <a:ext cx="2809578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algn="ctr">
                <a:defRPr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" panose="020B0502040504020204" pitchFamily="34" charset="0"/>
                  <a:ea typeface="맑은 고딕" panose="020B0503020000020004" pitchFamily="50" charset="-127"/>
                  <a:cs typeface="Poppins Medium" panose="02000000000000000000" pitchFamily="2" charset="0"/>
                </a:defRPr>
              </a:lvl1pPr>
            </a:lstStyle>
            <a:p>
              <a:pPr algn="l">
                <a:defRPr/>
              </a:pPr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나무처럼 소리 없이 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l">
                <a:defRPr/>
              </a:pPr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조용히 성장하겠습니다</a:t>
              </a:r>
              <a:r>
                <a:rPr lang="en-US" altLang="ko-KR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.</a:t>
              </a:r>
              <a:endParaRPr lang="ko-KR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17" name="그룹 116"/>
          <p:cNvGrpSpPr/>
          <p:nvPr/>
        </p:nvGrpSpPr>
        <p:grpSpPr>
          <a:xfrm>
            <a:off x="3029363" y="3216725"/>
            <a:ext cx="5860598" cy="3225899"/>
            <a:chOff x="2714625" y="3219450"/>
            <a:chExt cx="4343400" cy="2390775"/>
          </a:xfrm>
        </p:grpSpPr>
        <p:sp>
          <p:nvSpPr>
            <p:cNvPr id="125" name="자유형 124"/>
            <p:cNvSpPr/>
            <p:nvPr/>
          </p:nvSpPr>
          <p:spPr>
            <a:xfrm>
              <a:off x="2714625" y="4857750"/>
              <a:ext cx="752475" cy="295275"/>
            </a:xfrm>
            <a:custGeom>
              <a:avLst/>
              <a:gdLst>
                <a:gd name="connsiteX0" fmla="*/ 0 w 752475"/>
                <a:gd name="connsiteY0" fmla="*/ 295275 h 295275"/>
                <a:gd name="connsiteX1" fmla="*/ 752475 w 752475"/>
                <a:gd name="connsiteY1" fmla="*/ 0 h 2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2475" h="295275">
                  <a:moveTo>
                    <a:pt x="0" y="295275"/>
                  </a:moveTo>
                  <a:lnTo>
                    <a:pt x="752475" y="0"/>
                  </a:ln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26" name="자유형 125"/>
            <p:cNvSpPr/>
            <p:nvPr/>
          </p:nvSpPr>
          <p:spPr>
            <a:xfrm>
              <a:off x="3009900" y="4276725"/>
              <a:ext cx="752475" cy="295275"/>
            </a:xfrm>
            <a:custGeom>
              <a:avLst/>
              <a:gdLst>
                <a:gd name="connsiteX0" fmla="*/ 0 w 752475"/>
                <a:gd name="connsiteY0" fmla="*/ 295275 h 295275"/>
                <a:gd name="connsiteX1" fmla="*/ 752475 w 752475"/>
                <a:gd name="connsiteY1" fmla="*/ 0 h 2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2475" h="295275">
                  <a:moveTo>
                    <a:pt x="0" y="295275"/>
                  </a:moveTo>
                  <a:lnTo>
                    <a:pt x="752475" y="0"/>
                  </a:ln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27" name="자유형 126"/>
            <p:cNvSpPr/>
            <p:nvPr/>
          </p:nvSpPr>
          <p:spPr>
            <a:xfrm>
              <a:off x="4714875" y="5314950"/>
              <a:ext cx="752475" cy="295275"/>
            </a:xfrm>
            <a:custGeom>
              <a:avLst/>
              <a:gdLst>
                <a:gd name="connsiteX0" fmla="*/ 0 w 752475"/>
                <a:gd name="connsiteY0" fmla="*/ 295275 h 295275"/>
                <a:gd name="connsiteX1" fmla="*/ 752475 w 752475"/>
                <a:gd name="connsiteY1" fmla="*/ 0 h 2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2475" h="295275">
                  <a:moveTo>
                    <a:pt x="0" y="295275"/>
                  </a:moveTo>
                  <a:lnTo>
                    <a:pt x="752475" y="0"/>
                  </a:ln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28" name="자유형 127"/>
            <p:cNvSpPr/>
            <p:nvPr/>
          </p:nvSpPr>
          <p:spPr>
            <a:xfrm>
              <a:off x="3609975" y="3219450"/>
              <a:ext cx="752475" cy="295275"/>
            </a:xfrm>
            <a:custGeom>
              <a:avLst/>
              <a:gdLst>
                <a:gd name="connsiteX0" fmla="*/ 0 w 752475"/>
                <a:gd name="connsiteY0" fmla="*/ 295275 h 295275"/>
                <a:gd name="connsiteX1" fmla="*/ 752475 w 752475"/>
                <a:gd name="connsiteY1" fmla="*/ 0 h 2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2475" h="295275">
                  <a:moveTo>
                    <a:pt x="0" y="295275"/>
                  </a:moveTo>
                  <a:lnTo>
                    <a:pt x="752475" y="0"/>
                  </a:ln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29" name="자유형 128"/>
            <p:cNvSpPr/>
            <p:nvPr/>
          </p:nvSpPr>
          <p:spPr>
            <a:xfrm>
              <a:off x="4191000" y="3533775"/>
              <a:ext cx="752475" cy="295275"/>
            </a:xfrm>
            <a:custGeom>
              <a:avLst/>
              <a:gdLst>
                <a:gd name="connsiteX0" fmla="*/ 0 w 752475"/>
                <a:gd name="connsiteY0" fmla="*/ 295275 h 295275"/>
                <a:gd name="connsiteX1" fmla="*/ 752475 w 752475"/>
                <a:gd name="connsiteY1" fmla="*/ 0 h 2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2475" h="295275">
                  <a:moveTo>
                    <a:pt x="0" y="295275"/>
                  </a:moveTo>
                  <a:lnTo>
                    <a:pt x="752475" y="0"/>
                  </a:ln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30" name="자유형 129"/>
            <p:cNvSpPr/>
            <p:nvPr/>
          </p:nvSpPr>
          <p:spPr>
            <a:xfrm>
              <a:off x="5095875" y="4048125"/>
              <a:ext cx="752475" cy="295275"/>
            </a:xfrm>
            <a:custGeom>
              <a:avLst/>
              <a:gdLst>
                <a:gd name="connsiteX0" fmla="*/ 0 w 752475"/>
                <a:gd name="connsiteY0" fmla="*/ 295275 h 295275"/>
                <a:gd name="connsiteX1" fmla="*/ 752475 w 752475"/>
                <a:gd name="connsiteY1" fmla="*/ 0 h 2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2475" h="295275">
                  <a:moveTo>
                    <a:pt x="0" y="295275"/>
                  </a:moveTo>
                  <a:lnTo>
                    <a:pt x="752475" y="0"/>
                  </a:ln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31" name="자유형 130"/>
            <p:cNvSpPr/>
            <p:nvPr/>
          </p:nvSpPr>
          <p:spPr>
            <a:xfrm>
              <a:off x="5650231" y="4295775"/>
              <a:ext cx="792000" cy="320040"/>
            </a:xfrm>
            <a:custGeom>
              <a:avLst/>
              <a:gdLst>
                <a:gd name="connsiteX0" fmla="*/ 0 w 752475"/>
                <a:gd name="connsiteY0" fmla="*/ 295275 h 295275"/>
                <a:gd name="connsiteX1" fmla="*/ 752475 w 752475"/>
                <a:gd name="connsiteY1" fmla="*/ 0 h 2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2475" h="295275">
                  <a:moveTo>
                    <a:pt x="0" y="295275"/>
                  </a:moveTo>
                  <a:lnTo>
                    <a:pt x="752475" y="0"/>
                  </a:ln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32" name="자유형 131"/>
            <p:cNvSpPr/>
            <p:nvPr/>
          </p:nvSpPr>
          <p:spPr>
            <a:xfrm>
              <a:off x="6305550" y="4610100"/>
              <a:ext cx="752475" cy="295275"/>
            </a:xfrm>
            <a:custGeom>
              <a:avLst/>
              <a:gdLst>
                <a:gd name="connsiteX0" fmla="*/ 0 w 752475"/>
                <a:gd name="connsiteY0" fmla="*/ 295275 h 295275"/>
                <a:gd name="connsiteX1" fmla="*/ 752475 w 752475"/>
                <a:gd name="connsiteY1" fmla="*/ 0 h 2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2475" h="295275">
                  <a:moveTo>
                    <a:pt x="0" y="295275"/>
                  </a:moveTo>
                  <a:lnTo>
                    <a:pt x="752475" y="0"/>
                  </a:ln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133" name="직선 연결선 132"/>
            <p:cNvCxnSpPr>
              <a:stCxn id="128" idx="0"/>
            </p:cNvCxnSpPr>
            <p:nvPr/>
          </p:nvCxnSpPr>
          <p:spPr>
            <a:xfrm>
              <a:off x="3609975" y="3514725"/>
              <a:ext cx="673993" cy="274315"/>
            </a:xfrm>
            <a:prstGeom prst="line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4" name="직선 연결선 133"/>
            <p:cNvCxnSpPr>
              <a:endCxn id="132" idx="0"/>
            </p:cNvCxnSpPr>
            <p:nvPr/>
          </p:nvCxnSpPr>
          <p:spPr>
            <a:xfrm>
              <a:off x="5057775" y="4362450"/>
              <a:ext cx="1247775" cy="542925"/>
            </a:xfrm>
            <a:prstGeom prst="line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5" name="직선 연결선 134"/>
            <p:cNvCxnSpPr>
              <a:endCxn id="127" idx="0"/>
            </p:cNvCxnSpPr>
            <p:nvPr/>
          </p:nvCxnSpPr>
          <p:spPr>
            <a:xfrm>
              <a:off x="3009900" y="4581525"/>
              <a:ext cx="1704975" cy="1028700"/>
            </a:xfrm>
            <a:prstGeom prst="line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18" name="Freeform 5"/>
          <p:cNvSpPr>
            <a:spLocks noEditPoints="1"/>
          </p:cNvSpPr>
          <p:nvPr/>
        </p:nvSpPr>
        <p:spPr bwMode="auto">
          <a:xfrm>
            <a:off x="6991370" y="4956891"/>
            <a:ext cx="586142" cy="1486235"/>
          </a:xfrm>
          <a:custGeom>
            <a:avLst/>
            <a:gdLst>
              <a:gd name="T0" fmla="*/ 88 w 407"/>
              <a:gd name="T1" fmla="*/ 193 h 1032"/>
              <a:gd name="T2" fmla="*/ 32 w 407"/>
              <a:gd name="T3" fmla="*/ 223 h 1032"/>
              <a:gd name="T4" fmla="*/ 8 w 407"/>
              <a:gd name="T5" fmla="*/ 259 h 1032"/>
              <a:gd name="T6" fmla="*/ 0 w 407"/>
              <a:gd name="T7" fmla="*/ 564 h 1032"/>
              <a:gd name="T8" fmla="*/ 2 w 407"/>
              <a:gd name="T9" fmla="*/ 580 h 1032"/>
              <a:gd name="T10" fmla="*/ 10 w 407"/>
              <a:gd name="T11" fmla="*/ 592 h 1032"/>
              <a:gd name="T12" fmla="*/ 28 w 407"/>
              <a:gd name="T13" fmla="*/ 600 h 1032"/>
              <a:gd name="T14" fmla="*/ 44 w 407"/>
              <a:gd name="T15" fmla="*/ 600 h 1032"/>
              <a:gd name="T16" fmla="*/ 64 w 407"/>
              <a:gd name="T17" fmla="*/ 592 h 1032"/>
              <a:gd name="T18" fmla="*/ 70 w 407"/>
              <a:gd name="T19" fmla="*/ 580 h 1032"/>
              <a:gd name="T20" fmla="*/ 74 w 407"/>
              <a:gd name="T21" fmla="*/ 327 h 1032"/>
              <a:gd name="T22" fmla="*/ 92 w 407"/>
              <a:gd name="T23" fmla="*/ 984 h 1032"/>
              <a:gd name="T24" fmla="*/ 102 w 407"/>
              <a:gd name="T25" fmla="*/ 1010 h 1032"/>
              <a:gd name="T26" fmla="*/ 116 w 407"/>
              <a:gd name="T27" fmla="*/ 1024 h 1032"/>
              <a:gd name="T28" fmla="*/ 144 w 407"/>
              <a:gd name="T29" fmla="*/ 1032 h 1032"/>
              <a:gd name="T30" fmla="*/ 164 w 407"/>
              <a:gd name="T31" fmla="*/ 1028 h 1032"/>
              <a:gd name="T32" fmla="*/ 178 w 407"/>
              <a:gd name="T33" fmla="*/ 1018 h 1032"/>
              <a:gd name="T34" fmla="*/ 192 w 407"/>
              <a:gd name="T35" fmla="*/ 994 h 1032"/>
              <a:gd name="T36" fmla="*/ 213 w 407"/>
              <a:gd name="T37" fmla="*/ 604 h 1032"/>
              <a:gd name="T38" fmla="*/ 215 w 407"/>
              <a:gd name="T39" fmla="*/ 994 h 1032"/>
              <a:gd name="T40" fmla="*/ 229 w 407"/>
              <a:gd name="T41" fmla="*/ 1018 h 1032"/>
              <a:gd name="T42" fmla="*/ 245 w 407"/>
              <a:gd name="T43" fmla="*/ 1028 h 1032"/>
              <a:gd name="T44" fmla="*/ 265 w 407"/>
              <a:gd name="T45" fmla="*/ 1032 h 1032"/>
              <a:gd name="T46" fmla="*/ 291 w 407"/>
              <a:gd name="T47" fmla="*/ 1024 h 1032"/>
              <a:gd name="T48" fmla="*/ 305 w 407"/>
              <a:gd name="T49" fmla="*/ 1010 h 1032"/>
              <a:gd name="T50" fmla="*/ 313 w 407"/>
              <a:gd name="T51" fmla="*/ 984 h 1032"/>
              <a:gd name="T52" fmla="*/ 333 w 407"/>
              <a:gd name="T53" fmla="*/ 564 h 1032"/>
              <a:gd name="T54" fmla="*/ 335 w 407"/>
              <a:gd name="T55" fmla="*/ 580 h 1032"/>
              <a:gd name="T56" fmla="*/ 343 w 407"/>
              <a:gd name="T57" fmla="*/ 592 h 1032"/>
              <a:gd name="T58" fmla="*/ 363 w 407"/>
              <a:gd name="T59" fmla="*/ 600 h 1032"/>
              <a:gd name="T60" fmla="*/ 377 w 407"/>
              <a:gd name="T61" fmla="*/ 600 h 1032"/>
              <a:gd name="T62" fmla="*/ 397 w 407"/>
              <a:gd name="T63" fmla="*/ 592 h 1032"/>
              <a:gd name="T64" fmla="*/ 405 w 407"/>
              <a:gd name="T65" fmla="*/ 572 h 1032"/>
              <a:gd name="T66" fmla="*/ 407 w 407"/>
              <a:gd name="T67" fmla="*/ 299 h 1032"/>
              <a:gd name="T68" fmla="*/ 389 w 407"/>
              <a:gd name="T69" fmla="*/ 239 h 1032"/>
              <a:gd name="T70" fmla="*/ 357 w 407"/>
              <a:gd name="T71" fmla="*/ 209 h 1032"/>
              <a:gd name="T72" fmla="*/ 297 w 407"/>
              <a:gd name="T73" fmla="*/ 191 h 1032"/>
              <a:gd name="T74" fmla="*/ 204 w 407"/>
              <a:gd name="T75" fmla="*/ 169 h 1032"/>
              <a:gd name="T76" fmla="*/ 249 w 407"/>
              <a:gd name="T77" fmla="*/ 155 h 1032"/>
              <a:gd name="T78" fmla="*/ 273 w 407"/>
              <a:gd name="T79" fmla="*/ 131 h 1032"/>
              <a:gd name="T80" fmla="*/ 287 w 407"/>
              <a:gd name="T81" fmla="*/ 84 h 1032"/>
              <a:gd name="T82" fmla="*/ 281 w 407"/>
              <a:gd name="T83" fmla="*/ 52 h 1032"/>
              <a:gd name="T84" fmla="*/ 263 w 407"/>
              <a:gd name="T85" fmla="*/ 24 h 1032"/>
              <a:gd name="T86" fmla="*/ 219 w 407"/>
              <a:gd name="T87" fmla="*/ 0 h 1032"/>
              <a:gd name="T88" fmla="*/ 186 w 407"/>
              <a:gd name="T89" fmla="*/ 0 h 1032"/>
              <a:gd name="T90" fmla="*/ 144 w 407"/>
              <a:gd name="T91" fmla="*/ 24 h 1032"/>
              <a:gd name="T92" fmla="*/ 126 w 407"/>
              <a:gd name="T93" fmla="*/ 52 h 1032"/>
              <a:gd name="T94" fmla="*/ 120 w 407"/>
              <a:gd name="T95" fmla="*/ 84 h 1032"/>
              <a:gd name="T96" fmla="*/ 132 w 407"/>
              <a:gd name="T97" fmla="*/ 131 h 1032"/>
              <a:gd name="T98" fmla="*/ 156 w 407"/>
              <a:gd name="T99" fmla="*/ 155 h 1032"/>
              <a:gd name="T100" fmla="*/ 204 w 407"/>
              <a:gd name="T101" fmla="*/ 169 h 10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407" h="1032">
                <a:moveTo>
                  <a:pt x="108" y="191"/>
                </a:moveTo>
                <a:lnTo>
                  <a:pt x="108" y="191"/>
                </a:lnTo>
                <a:lnTo>
                  <a:pt x="88" y="193"/>
                </a:lnTo>
                <a:lnTo>
                  <a:pt x="68" y="199"/>
                </a:lnTo>
                <a:lnTo>
                  <a:pt x="48" y="209"/>
                </a:lnTo>
                <a:lnTo>
                  <a:pt x="32" y="223"/>
                </a:lnTo>
                <a:lnTo>
                  <a:pt x="32" y="223"/>
                </a:lnTo>
                <a:lnTo>
                  <a:pt x="18" y="239"/>
                </a:lnTo>
                <a:lnTo>
                  <a:pt x="8" y="259"/>
                </a:lnTo>
                <a:lnTo>
                  <a:pt x="2" y="279"/>
                </a:lnTo>
                <a:lnTo>
                  <a:pt x="0" y="299"/>
                </a:lnTo>
                <a:lnTo>
                  <a:pt x="0" y="564"/>
                </a:lnTo>
                <a:lnTo>
                  <a:pt x="0" y="564"/>
                </a:lnTo>
                <a:lnTo>
                  <a:pt x="0" y="572"/>
                </a:lnTo>
                <a:lnTo>
                  <a:pt x="2" y="580"/>
                </a:lnTo>
                <a:lnTo>
                  <a:pt x="6" y="586"/>
                </a:lnTo>
                <a:lnTo>
                  <a:pt x="10" y="592"/>
                </a:lnTo>
                <a:lnTo>
                  <a:pt x="10" y="592"/>
                </a:lnTo>
                <a:lnTo>
                  <a:pt x="16" y="596"/>
                </a:lnTo>
                <a:lnTo>
                  <a:pt x="22" y="598"/>
                </a:lnTo>
                <a:lnTo>
                  <a:pt x="28" y="600"/>
                </a:lnTo>
                <a:lnTo>
                  <a:pt x="36" y="602"/>
                </a:lnTo>
                <a:lnTo>
                  <a:pt x="36" y="602"/>
                </a:lnTo>
                <a:lnTo>
                  <a:pt x="44" y="600"/>
                </a:lnTo>
                <a:lnTo>
                  <a:pt x="52" y="598"/>
                </a:lnTo>
                <a:lnTo>
                  <a:pt x="58" y="596"/>
                </a:lnTo>
                <a:lnTo>
                  <a:pt x="64" y="592"/>
                </a:lnTo>
                <a:lnTo>
                  <a:pt x="64" y="592"/>
                </a:lnTo>
                <a:lnTo>
                  <a:pt x="68" y="586"/>
                </a:lnTo>
                <a:lnTo>
                  <a:pt x="70" y="580"/>
                </a:lnTo>
                <a:lnTo>
                  <a:pt x="72" y="572"/>
                </a:lnTo>
                <a:lnTo>
                  <a:pt x="74" y="564"/>
                </a:lnTo>
                <a:lnTo>
                  <a:pt x="74" y="327"/>
                </a:lnTo>
                <a:lnTo>
                  <a:pt x="92" y="327"/>
                </a:lnTo>
                <a:lnTo>
                  <a:pt x="92" y="984"/>
                </a:lnTo>
                <a:lnTo>
                  <a:pt x="92" y="984"/>
                </a:lnTo>
                <a:lnTo>
                  <a:pt x="94" y="994"/>
                </a:lnTo>
                <a:lnTo>
                  <a:pt x="96" y="1002"/>
                </a:lnTo>
                <a:lnTo>
                  <a:pt x="102" y="1010"/>
                </a:lnTo>
                <a:lnTo>
                  <a:pt x="108" y="1018"/>
                </a:lnTo>
                <a:lnTo>
                  <a:pt x="108" y="1018"/>
                </a:lnTo>
                <a:lnTo>
                  <a:pt x="116" y="1024"/>
                </a:lnTo>
                <a:lnTo>
                  <a:pt x="124" y="1028"/>
                </a:lnTo>
                <a:lnTo>
                  <a:pt x="134" y="1032"/>
                </a:lnTo>
                <a:lnTo>
                  <a:pt x="144" y="1032"/>
                </a:lnTo>
                <a:lnTo>
                  <a:pt x="144" y="1032"/>
                </a:lnTo>
                <a:lnTo>
                  <a:pt x="154" y="1032"/>
                </a:lnTo>
                <a:lnTo>
                  <a:pt x="164" y="1028"/>
                </a:lnTo>
                <a:lnTo>
                  <a:pt x="172" y="1024"/>
                </a:lnTo>
                <a:lnTo>
                  <a:pt x="178" y="1018"/>
                </a:lnTo>
                <a:lnTo>
                  <a:pt x="178" y="1018"/>
                </a:lnTo>
                <a:lnTo>
                  <a:pt x="186" y="1010"/>
                </a:lnTo>
                <a:lnTo>
                  <a:pt x="190" y="1002"/>
                </a:lnTo>
                <a:lnTo>
                  <a:pt x="192" y="994"/>
                </a:lnTo>
                <a:lnTo>
                  <a:pt x="194" y="984"/>
                </a:lnTo>
                <a:lnTo>
                  <a:pt x="194" y="604"/>
                </a:lnTo>
                <a:lnTo>
                  <a:pt x="213" y="604"/>
                </a:lnTo>
                <a:lnTo>
                  <a:pt x="213" y="984"/>
                </a:lnTo>
                <a:lnTo>
                  <a:pt x="213" y="984"/>
                </a:lnTo>
                <a:lnTo>
                  <a:pt x="215" y="994"/>
                </a:lnTo>
                <a:lnTo>
                  <a:pt x="217" y="1002"/>
                </a:lnTo>
                <a:lnTo>
                  <a:pt x="223" y="1010"/>
                </a:lnTo>
                <a:lnTo>
                  <a:pt x="229" y="1018"/>
                </a:lnTo>
                <a:lnTo>
                  <a:pt x="229" y="1018"/>
                </a:lnTo>
                <a:lnTo>
                  <a:pt x="235" y="1024"/>
                </a:lnTo>
                <a:lnTo>
                  <a:pt x="245" y="1028"/>
                </a:lnTo>
                <a:lnTo>
                  <a:pt x="255" y="1032"/>
                </a:lnTo>
                <a:lnTo>
                  <a:pt x="265" y="1032"/>
                </a:lnTo>
                <a:lnTo>
                  <a:pt x="265" y="1032"/>
                </a:lnTo>
                <a:lnTo>
                  <a:pt x="275" y="1032"/>
                </a:lnTo>
                <a:lnTo>
                  <a:pt x="283" y="1028"/>
                </a:lnTo>
                <a:lnTo>
                  <a:pt x="291" y="1024"/>
                </a:lnTo>
                <a:lnTo>
                  <a:pt x="299" y="1018"/>
                </a:lnTo>
                <a:lnTo>
                  <a:pt x="299" y="1018"/>
                </a:lnTo>
                <a:lnTo>
                  <a:pt x="305" y="1010"/>
                </a:lnTo>
                <a:lnTo>
                  <a:pt x="309" y="1002"/>
                </a:lnTo>
                <a:lnTo>
                  <a:pt x="311" y="994"/>
                </a:lnTo>
                <a:lnTo>
                  <a:pt x="313" y="984"/>
                </a:lnTo>
                <a:lnTo>
                  <a:pt x="313" y="327"/>
                </a:lnTo>
                <a:lnTo>
                  <a:pt x="333" y="327"/>
                </a:lnTo>
                <a:lnTo>
                  <a:pt x="333" y="564"/>
                </a:lnTo>
                <a:lnTo>
                  <a:pt x="333" y="564"/>
                </a:lnTo>
                <a:lnTo>
                  <a:pt x="333" y="572"/>
                </a:lnTo>
                <a:lnTo>
                  <a:pt x="335" y="580"/>
                </a:lnTo>
                <a:lnTo>
                  <a:pt x="337" y="586"/>
                </a:lnTo>
                <a:lnTo>
                  <a:pt x="343" y="592"/>
                </a:lnTo>
                <a:lnTo>
                  <a:pt x="343" y="592"/>
                </a:lnTo>
                <a:lnTo>
                  <a:pt x="349" y="596"/>
                </a:lnTo>
                <a:lnTo>
                  <a:pt x="355" y="598"/>
                </a:lnTo>
                <a:lnTo>
                  <a:pt x="363" y="600"/>
                </a:lnTo>
                <a:lnTo>
                  <a:pt x="369" y="602"/>
                </a:lnTo>
                <a:lnTo>
                  <a:pt x="369" y="602"/>
                </a:lnTo>
                <a:lnTo>
                  <a:pt x="377" y="600"/>
                </a:lnTo>
                <a:lnTo>
                  <a:pt x="385" y="598"/>
                </a:lnTo>
                <a:lnTo>
                  <a:pt x="391" y="596"/>
                </a:lnTo>
                <a:lnTo>
                  <a:pt x="397" y="592"/>
                </a:lnTo>
                <a:lnTo>
                  <a:pt x="397" y="592"/>
                </a:lnTo>
                <a:lnTo>
                  <a:pt x="403" y="580"/>
                </a:lnTo>
                <a:lnTo>
                  <a:pt x="405" y="572"/>
                </a:lnTo>
                <a:lnTo>
                  <a:pt x="407" y="564"/>
                </a:lnTo>
                <a:lnTo>
                  <a:pt x="407" y="299"/>
                </a:lnTo>
                <a:lnTo>
                  <a:pt x="407" y="299"/>
                </a:lnTo>
                <a:lnTo>
                  <a:pt x="405" y="279"/>
                </a:lnTo>
                <a:lnTo>
                  <a:pt x="399" y="259"/>
                </a:lnTo>
                <a:lnTo>
                  <a:pt x="389" y="239"/>
                </a:lnTo>
                <a:lnTo>
                  <a:pt x="375" y="223"/>
                </a:lnTo>
                <a:lnTo>
                  <a:pt x="375" y="223"/>
                </a:lnTo>
                <a:lnTo>
                  <a:pt x="357" y="209"/>
                </a:lnTo>
                <a:lnTo>
                  <a:pt x="339" y="199"/>
                </a:lnTo>
                <a:lnTo>
                  <a:pt x="319" y="193"/>
                </a:lnTo>
                <a:lnTo>
                  <a:pt x="297" y="191"/>
                </a:lnTo>
                <a:lnTo>
                  <a:pt x="108" y="191"/>
                </a:lnTo>
                <a:close/>
                <a:moveTo>
                  <a:pt x="204" y="169"/>
                </a:moveTo>
                <a:lnTo>
                  <a:pt x="204" y="169"/>
                </a:lnTo>
                <a:lnTo>
                  <a:pt x="219" y="167"/>
                </a:lnTo>
                <a:lnTo>
                  <a:pt x="235" y="163"/>
                </a:lnTo>
                <a:lnTo>
                  <a:pt x="249" y="155"/>
                </a:lnTo>
                <a:lnTo>
                  <a:pt x="263" y="145"/>
                </a:lnTo>
                <a:lnTo>
                  <a:pt x="263" y="145"/>
                </a:lnTo>
                <a:lnTo>
                  <a:pt x="273" y="131"/>
                </a:lnTo>
                <a:lnTo>
                  <a:pt x="281" y="118"/>
                </a:lnTo>
                <a:lnTo>
                  <a:pt x="287" y="102"/>
                </a:lnTo>
                <a:lnTo>
                  <a:pt x="287" y="84"/>
                </a:lnTo>
                <a:lnTo>
                  <a:pt x="287" y="84"/>
                </a:lnTo>
                <a:lnTo>
                  <a:pt x="287" y="68"/>
                </a:lnTo>
                <a:lnTo>
                  <a:pt x="281" y="52"/>
                </a:lnTo>
                <a:lnTo>
                  <a:pt x="273" y="38"/>
                </a:lnTo>
                <a:lnTo>
                  <a:pt x="263" y="24"/>
                </a:lnTo>
                <a:lnTo>
                  <a:pt x="263" y="24"/>
                </a:lnTo>
                <a:lnTo>
                  <a:pt x="249" y="14"/>
                </a:lnTo>
                <a:lnTo>
                  <a:pt x="235" y="6"/>
                </a:lnTo>
                <a:lnTo>
                  <a:pt x="219" y="0"/>
                </a:lnTo>
                <a:lnTo>
                  <a:pt x="204" y="0"/>
                </a:lnTo>
                <a:lnTo>
                  <a:pt x="204" y="0"/>
                </a:lnTo>
                <a:lnTo>
                  <a:pt x="186" y="0"/>
                </a:lnTo>
                <a:lnTo>
                  <a:pt x="170" y="6"/>
                </a:lnTo>
                <a:lnTo>
                  <a:pt x="156" y="14"/>
                </a:lnTo>
                <a:lnTo>
                  <a:pt x="144" y="24"/>
                </a:lnTo>
                <a:lnTo>
                  <a:pt x="144" y="24"/>
                </a:lnTo>
                <a:lnTo>
                  <a:pt x="132" y="38"/>
                </a:lnTo>
                <a:lnTo>
                  <a:pt x="126" y="52"/>
                </a:lnTo>
                <a:lnTo>
                  <a:pt x="120" y="68"/>
                </a:lnTo>
                <a:lnTo>
                  <a:pt x="120" y="84"/>
                </a:lnTo>
                <a:lnTo>
                  <a:pt x="120" y="84"/>
                </a:lnTo>
                <a:lnTo>
                  <a:pt x="120" y="102"/>
                </a:lnTo>
                <a:lnTo>
                  <a:pt x="126" y="118"/>
                </a:lnTo>
                <a:lnTo>
                  <a:pt x="132" y="131"/>
                </a:lnTo>
                <a:lnTo>
                  <a:pt x="144" y="145"/>
                </a:lnTo>
                <a:lnTo>
                  <a:pt x="144" y="145"/>
                </a:lnTo>
                <a:lnTo>
                  <a:pt x="156" y="155"/>
                </a:lnTo>
                <a:lnTo>
                  <a:pt x="170" y="163"/>
                </a:lnTo>
                <a:lnTo>
                  <a:pt x="186" y="167"/>
                </a:lnTo>
                <a:lnTo>
                  <a:pt x="204" y="169"/>
                </a:lnTo>
                <a:lnTo>
                  <a:pt x="204" y="169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1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9" name="Freeform 5"/>
          <p:cNvSpPr>
            <a:spLocks noEditPoints="1"/>
          </p:cNvSpPr>
          <p:nvPr/>
        </p:nvSpPr>
        <p:spPr bwMode="auto">
          <a:xfrm>
            <a:off x="1940576" y="4386775"/>
            <a:ext cx="871808" cy="2210577"/>
          </a:xfrm>
          <a:custGeom>
            <a:avLst/>
            <a:gdLst>
              <a:gd name="T0" fmla="*/ 88 w 407"/>
              <a:gd name="T1" fmla="*/ 193 h 1032"/>
              <a:gd name="T2" fmla="*/ 32 w 407"/>
              <a:gd name="T3" fmla="*/ 223 h 1032"/>
              <a:gd name="T4" fmla="*/ 8 w 407"/>
              <a:gd name="T5" fmla="*/ 259 h 1032"/>
              <a:gd name="T6" fmla="*/ 0 w 407"/>
              <a:gd name="T7" fmla="*/ 564 h 1032"/>
              <a:gd name="T8" fmla="*/ 2 w 407"/>
              <a:gd name="T9" fmla="*/ 580 h 1032"/>
              <a:gd name="T10" fmla="*/ 10 w 407"/>
              <a:gd name="T11" fmla="*/ 592 h 1032"/>
              <a:gd name="T12" fmla="*/ 28 w 407"/>
              <a:gd name="T13" fmla="*/ 600 h 1032"/>
              <a:gd name="T14" fmla="*/ 44 w 407"/>
              <a:gd name="T15" fmla="*/ 600 h 1032"/>
              <a:gd name="T16" fmla="*/ 64 w 407"/>
              <a:gd name="T17" fmla="*/ 592 h 1032"/>
              <a:gd name="T18" fmla="*/ 70 w 407"/>
              <a:gd name="T19" fmla="*/ 580 h 1032"/>
              <a:gd name="T20" fmla="*/ 74 w 407"/>
              <a:gd name="T21" fmla="*/ 327 h 1032"/>
              <a:gd name="T22" fmla="*/ 92 w 407"/>
              <a:gd name="T23" fmla="*/ 984 h 1032"/>
              <a:gd name="T24" fmla="*/ 102 w 407"/>
              <a:gd name="T25" fmla="*/ 1010 h 1032"/>
              <a:gd name="T26" fmla="*/ 116 w 407"/>
              <a:gd name="T27" fmla="*/ 1024 h 1032"/>
              <a:gd name="T28" fmla="*/ 144 w 407"/>
              <a:gd name="T29" fmla="*/ 1032 h 1032"/>
              <a:gd name="T30" fmla="*/ 164 w 407"/>
              <a:gd name="T31" fmla="*/ 1028 h 1032"/>
              <a:gd name="T32" fmla="*/ 178 w 407"/>
              <a:gd name="T33" fmla="*/ 1018 h 1032"/>
              <a:gd name="T34" fmla="*/ 192 w 407"/>
              <a:gd name="T35" fmla="*/ 994 h 1032"/>
              <a:gd name="T36" fmla="*/ 213 w 407"/>
              <a:gd name="T37" fmla="*/ 604 h 1032"/>
              <a:gd name="T38" fmla="*/ 215 w 407"/>
              <a:gd name="T39" fmla="*/ 994 h 1032"/>
              <a:gd name="T40" fmla="*/ 229 w 407"/>
              <a:gd name="T41" fmla="*/ 1018 h 1032"/>
              <a:gd name="T42" fmla="*/ 245 w 407"/>
              <a:gd name="T43" fmla="*/ 1028 h 1032"/>
              <a:gd name="T44" fmla="*/ 265 w 407"/>
              <a:gd name="T45" fmla="*/ 1032 h 1032"/>
              <a:gd name="T46" fmla="*/ 291 w 407"/>
              <a:gd name="T47" fmla="*/ 1024 h 1032"/>
              <a:gd name="T48" fmla="*/ 305 w 407"/>
              <a:gd name="T49" fmla="*/ 1010 h 1032"/>
              <a:gd name="T50" fmla="*/ 313 w 407"/>
              <a:gd name="T51" fmla="*/ 984 h 1032"/>
              <a:gd name="T52" fmla="*/ 333 w 407"/>
              <a:gd name="T53" fmla="*/ 564 h 1032"/>
              <a:gd name="T54" fmla="*/ 335 w 407"/>
              <a:gd name="T55" fmla="*/ 580 h 1032"/>
              <a:gd name="T56" fmla="*/ 343 w 407"/>
              <a:gd name="T57" fmla="*/ 592 h 1032"/>
              <a:gd name="T58" fmla="*/ 363 w 407"/>
              <a:gd name="T59" fmla="*/ 600 h 1032"/>
              <a:gd name="T60" fmla="*/ 377 w 407"/>
              <a:gd name="T61" fmla="*/ 600 h 1032"/>
              <a:gd name="T62" fmla="*/ 397 w 407"/>
              <a:gd name="T63" fmla="*/ 592 h 1032"/>
              <a:gd name="T64" fmla="*/ 405 w 407"/>
              <a:gd name="T65" fmla="*/ 572 h 1032"/>
              <a:gd name="T66" fmla="*/ 407 w 407"/>
              <a:gd name="T67" fmla="*/ 299 h 1032"/>
              <a:gd name="T68" fmla="*/ 389 w 407"/>
              <a:gd name="T69" fmla="*/ 239 h 1032"/>
              <a:gd name="T70" fmla="*/ 357 w 407"/>
              <a:gd name="T71" fmla="*/ 209 h 1032"/>
              <a:gd name="T72" fmla="*/ 297 w 407"/>
              <a:gd name="T73" fmla="*/ 191 h 1032"/>
              <a:gd name="T74" fmla="*/ 204 w 407"/>
              <a:gd name="T75" fmla="*/ 169 h 1032"/>
              <a:gd name="T76" fmla="*/ 249 w 407"/>
              <a:gd name="T77" fmla="*/ 155 h 1032"/>
              <a:gd name="T78" fmla="*/ 273 w 407"/>
              <a:gd name="T79" fmla="*/ 131 h 1032"/>
              <a:gd name="T80" fmla="*/ 287 w 407"/>
              <a:gd name="T81" fmla="*/ 84 h 1032"/>
              <a:gd name="T82" fmla="*/ 281 w 407"/>
              <a:gd name="T83" fmla="*/ 52 h 1032"/>
              <a:gd name="T84" fmla="*/ 263 w 407"/>
              <a:gd name="T85" fmla="*/ 24 h 1032"/>
              <a:gd name="T86" fmla="*/ 219 w 407"/>
              <a:gd name="T87" fmla="*/ 0 h 1032"/>
              <a:gd name="T88" fmla="*/ 186 w 407"/>
              <a:gd name="T89" fmla="*/ 0 h 1032"/>
              <a:gd name="T90" fmla="*/ 144 w 407"/>
              <a:gd name="T91" fmla="*/ 24 h 1032"/>
              <a:gd name="T92" fmla="*/ 126 w 407"/>
              <a:gd name="T93" fmla="*/ 52 h 1032"/>
              <a:gd name="T94" fmla="*/ 120 w 407"/>
              <a:gd name="T95" fmla="*/ 84 h 1032"/>
              <a:gd name="T96" fmla="*/ 132 w 407"/>
              <a:gd name="T97" fmla="*/ 131 h 1032"/>
              <a:gd name="T98" fmla="*/ 156 w 407"/>
              <a:gd name="T99" fmla="*/ 155 h 1032"/>
              <a:gd name="T100" fmla="*/ 204 w 407"/>
              <a:gd name="T101" fmla="*/ 169 h 10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407" h="1032">
                <a:moveTo>
                  <a:pt x="108" y="191"/>
                </a:moveTo>
                <a:lnTo>
                  <a:pt x="108" y="191"/>
                </a:lnTo>
                <a:lnTo>
                  <a:pt x="88" y="193"/>
                </a:lnTo>
                <a:lnTo>
                  <a:pt x="68" y="199"/>
                </a:lnTo>
                <a:lnTo>
                  <a:pt x="48" y="209"/>
                </a:lnTo>
                <a:lnTo>
                  <a:pt x="32" y="223"/>
                </a:lnTo>
                <a:lnTo>
                  <a:pt x="32" y="223"/>
                </a:lnTo>
                <a:lnTo>
                  <a:pt x="18" y="239"/>
                </a:lnTo>
                <a:lnTo>
                  <a:pt x="8" y="259"/>
                </a:lnTo>
                <a:lnTo>
                  <a:pt x="2" y="279"/>
                </a:lnTo>
                <a:lnTo>
                  <a:pt x="0" y="299"/>
                </a:lnTo>
                <a:lnTo>
                  <a:pt x="0" y="564"/>
                </a:lnTo>
                <a:lnTo>
                  <a:pt x="0" y="564"/>
                </a:lnTo>
                <a:lnTo>
                  <a:pt x="0" y="572"/>
                </a:lnTo>
                <a:lnTo>
                  <a:pt x="2" y="580"/>
                </a:lnTo>
                <a:lnTo>
                  <a:pt x="6" y="586"/>
                </a:lnTo>
                <a:lnTo>
                  <a:pt x="10" y="592"/>
                </a:lnTo>
                <a:lnTo>
                  <a:pt x="10" y="592"/>
                </a:lnTo>
                <a:lnTo>
                  <a:pt x="16" y="596"/>
                </a:lnTo>
                <a:lnTo>
                  <a:pt x="22" y="598"/>
                </a:lnTo>
                <a:lnTo>
                  <a:pt x="28" y="600"/>
                </a:lnTo>
                <a:lnTo>
                  <a:pt x="36" y="602"/>
                </a:lnTo>
                <a:lnTo>
                  <a:pt x="36" y="602"/>
                </a:lnTo>
                <a:lnTo>
                  <a:pt x="44" y="600"/>
                </a:lnTo>
                <a:lnTo>
                  <a:pt x="52" y="598"/>
                </a:lnTo>
                <a:lnTo>
                  <a:pt x="58" y="596"/>
                </a:lnTo>
                <a:lnTo>
                  <a:pt x="64" y="592"/>
                </a:lnTo>
                <a:lnTo>
                  <a:pt x="64" y="592"/>
                </a:lnTo>
                <a:lnTo>
                  <a:pt x="68" y="586"/>
                </a:lnTo>
                <a:lnTo>
                  <a:pt x="70" y="580"/>
                </a:lnTo>
                <a:lnTo>
                  <a:pt x="72" y="572"/>
                </a:lnTo>
                <a:lnTo>
                  <a:pt x="74" y="564"/>
                </a:lnTo>
                <a:lnTo>
                  <a:pt x="74" y="327"/>
                </a:lnTo>
                <a:lnTo>
                  <a:pt x="92" y="327"/>
                </a:lnTo>
                <a:lnTo>
                  <a:pt x="92" y="984"/>
                </a:lnTo>
                <a:lnTo>
                  <a:pt x="92" y="984"/>
                </a:lnTo>
                <a:lnTo>
                  <a:pt x="94" y="994"/>
                </a:lnTo>
                <a:lnTo>
                  <a:pt x="96" y="1002"/>
                </a:lnTo>
                <a:lnTo>
                  <a:pt x="102" y="1010"/>
                </a:lnTo>
                <a:lnTo>
                  <a:pt x="108" y="1018"/>
                </a:lnTo>
                <a:lnTo>
                  <a:pt x="108" y="1018"/>
                </a:lnTo>
                <a:lnTo>
                  <a:pt x="116" y="1024"/>
                </a:lnTo>
                <a:lnTo>
                  <a:pt x="124" y="1028"/>
                </a:lnTo>
                <a:lnTo>
                  <a:pt x="134" y="1032"/>
                </a:lnTo>
                <a:lnTo>
                  <a:pt x="144" y="1032"/>
                </a:lnTo>
                <a:lnTo>
                  <a:pt x="144" y="1032"/>
                </a:lnTo>
                <a:lnTo>
                  <a:pt x="154" y="1032"/>
                </a:lnTo>
                <a:lnTo>
                  <a:pt x="164" y="1028"/>
                </a:lnTo>
                <a:lnTo>
                  <a:pt x="172" y="1024"/>
                </a:lnTo>
                <a:lnTo>
                  <a:pt x="178" y="1018"/>
                </a:lnTo>
                <a:lnTo>
                  <a:pt x="178" y="1018"/>
                </a:lnTo>
                <a:lnTo>
                  <a:pt x="186" y="1010"/>
                </a:lnTo>
                <a:lnTo>
                  <a:pt x="190" y="1002"/>
                </a:lnTo>
                <a:lnTo>
                  <a:pt x="192" y="994"/>
                </a:lnTo>
                <a:lnTo>
                  <a:pt x="194" y="984"/>
                </a:lnTo>
                <a:lnTo>
                  <a:pt x="194" y="604"/>
                </a:lnTo>
                <a:lnTo>
                  <a:pt x="213" y="604"/>
                </a:lnTo>
                <a:lnTo>
                  <a:pt x="213" y="984"/>
                </a:lnTo>
                <a:lnTo>
                  <a:pt x="213" y="984"/>
                </a:lnTo>
                <a:lnTo>
                  <a:pt x="215" y="994"/>
                </a:lnTo>
                <a:lnTo>
                  <a:pt x="217" y="1002"/>
                </a:lnTo>
                <a:lnTo>
                  <a:pt x="223" y="1010"/>
                </a:lnTo>
                <a:lnTo>
                  <a:pt x="229" y="1018"/>
                </a:lnTo>
                <a:lnTo>
                  <a:pt x="229" y="1018"/>
                </a:lnTo>
                <a:lnTo>
                  <a:pt x="235" y="1024"/>
                </a:lnTo>
                <a:lnTo>
                  <a:pt x="245" y="1028"/>
                </a:lnTo>
                <a:lnTo>
                  <a:pt x="255" y="1032"/>
                </a:lnTo>
                <a:lnTo>
                  <a:pt x="265" y="1032"/>
                </a:lnTo>
                <a:lnTo>
                  <a:pt x="265" y="1032"/>
                </a:lnTo>
                <a:lnTo>
                  <a:pt x="275" y="1032"/>
                </a:lnTo>
                <a:lnTo>
                  <a:pt x="283" y="1028"/>
                </a:lnTo>
                <a:lnTo>
                  <a:pt x="291" y="1024"/>
                </a:lnTo>
                <a:lnTo>
                  <a:pt x="299" y="1018"/>
                </a:lnTo>
                <a:lnTo>
                  <a:pt x="299" y="1018"/>
                </a:lnTo>
                <a:lnTo>
                  <a:pt x="305" y="1010"/>
                </a:lnTo>
                <a:lnTo>
                  <a:pt x="309" y="1002"/>
                </a:lnTo>
                <a:lnTo>
                  <a:pt x="311" y="994"/>
                </a:lnTo>
                <a:lnTo>
                  <a:pt x="313" y="984"/>
                </a:lnTo>
                <a:lnTo>
                  <a:pt x="313" y="327"/>
                </a:lnTo>
                <a:lnTo>
                  <a:pt x="333" y="327"/>
                </a:lnTo>
                <a:lnTo>
                  <a:pt x="333" y="564"/>
                </a:lnTo>
                <a:lnTo>
                  <a:pt x="333" y="564"/>
                </a:lnTo>
                <a:lnTo>
                  <a:pt x="333" y="572"/>
                </a:lnTo>
                <a:lnTo>
                  <a:pt x="335" y="580"/>
                </a:lnTo>
                <a:lnTo>
                  <a:pt x="337" y="586"/>
                </a:lnTo>
                <a:lnTo>
                  <a:pt x="343" y="592"/>
                </a:lnTo>
                <a:lnTo>
                  <a:pt x="343" y="592"/>
                </a:lnTo>
                <a:lnTo>
                  <a:pt x="349" y="596"/>
                </a:lnTo>
                <a:lnTo>
                  <a:pt x="355" y="598"/>
                </a:lnTo>
                <a:lnTo>
                  <a:pt x="363" y="600"/>
                </a:lnTo>
                <a:lnTo>
                  <a:pt x="369" y="602"/>
                </a:lnTo>
                <a:lnTo>
                  <a:pt x="369" y="602"/>
                </a:lnTo>
                <a:lnTo>
                  <a:pt x="377" y="600"/>
                </a:lnTo>
                <a:lnTo>
                  <a:pt x="385" y="598"/>
                </a:lnTo>
                <a:lnTo>
                  <a:pt x="391" y="596"/>
                </a:lnTo>
                <a:lnTo>
                  <a:pt x="397" y="592"/>
                </a:lnTo>
                <a:lnTo>
                  <a:pt x="397" y="592"/>
                </a:lnTo>
                <a:lnTo>
                  <a:pt x="403" y="580"/>
                </a:lnTo>
                <a:lnTo>
                  <a:pt x="405" y="572"/>
                </a:lnTo>
                <a:lnTo>
                  <a:pt x="407" y="564"/>
                </a:lnTo>
                <a:lnTo>
                  <a:pt x="407" y="299"/>
                </a:lnTo>
                <a:lnTo>
                  <a:pt x="407" y="299"/>
                </a:lnTo>
                <a:lnTo>
                  <a:pt x="405" y="279"/>
                </a:lnTo>
                <a:lnTo>
                  <a:pt x="399" y="259"/>
                </a:lnTo>
                <a:lnTo>
                  <a:pt x="389" y="239"/>
                </a:lnTo>
                <a:lnTo>
                  <a:pt x="375" y="223"/>
                </a:lnTo>
                <a:lnTo>
                  <a:pt x="375" y="223"/>
                </a:lnTo>
                <a:lnTo>
                  <a:pt x="357" y="209"/>
                </a:lnTo>
                <a:lnTo>
                  <a:pt x="339" y="199"/>
                </a:lnTo>
                <a:lnTo>
                  <a:pt x="319" y="193"/>
                </a:lnTo>
                <a:lnTo>
                  <a:pt x="297" y="191"/>
                </a:lnTo>
                <a:lnTo>
                  <a:pt x="108" y="191"/>
                </a:lnTo>
                <a:close/>
                <a:moveTo>
                  <a:pt x="204" y="169"/>
                </a:moveTo>
                <a:lnTo>
                  <a:pt x="204" y="169"/>
                </a:lnTo>
                <a:lnTo>
                  <a:pt x="219" y="167"/>
                </a:lnTo>
                <a:lnTo>
                  <a:pt x="235" y="163"/>
                </a:lnTo>
                <a:lnTo>
                  <a:pt x="249" y="155"/>
                </a:lnTo>
                <a:lnTo>
                  <a:pt x="263" y="145"/>
                </a:lnTo>
                <a:lnTo>
                  <a:pt x="263" y="145"/>
                </a:lnTo>
                <a:lnTo>
                  <a:pt x="273" y="131"/>
                </a:lnTo>
                <a:lnTo>
                  <a:pt x="281" y="118"/>
                </a:lnTo>
                <a:lnTo>
                  <a:pt x="287" y="102"/>
                </a:lnTo>
                <a:lnTo>
                  <a:pt x="287" y="84"/>
                </a:lnTo>
                <a:lnTo>
                  <a:pt x="287" y="84"/>
                </a:lnTo>
                <a:lnTo>
                  <a:pt x="287" y="68"/>
                </a:lnTo>
                <a:lnTo>
                  <a:pt x="281" y="52"/>
                </a:lnTo>
                <a:lnTo>
                  <a:pt x="273" y="38"/>
                </a:lnTo>
                <a:lnTo>
                  <a:pt x="263" y="24"/>
                </a:lnTo>
                <a:lnTo>
                  <a:pt x="263" y="24"/>
                </a:lnTo>
                <a:lnTo>
                  <a:pt x="249" y="14"/>
                </a:lnTo>
                <a:lnTo>
                  <a:pt x="235" y="6"/>
                </a:lnTo>
                <a:lnTo>
                  <a:pt x="219" y="0"/>
                </a:lnTo>
                <a:lnTo>
                  <a:pt x="204" y="0"/>
                </a:lnTo>
                <a:lnTo>
                  <a:pt x="204" y="0"/>
                </a:lnTo>
                <a:lnTo>
                  <a:pt x="186" y="0"/>
                </a:lnTo>
                <a:lnTo>
                  <a:pt x="170" y="6"/>
                </a:lnTo>
                <a:lnTo>
                  <a:pt x="156" y="14"/>
                </a:lnTo>
                <a:lnTo>
                  <a:pt x="144" y="24"/>
                </a:lnTo>
                <a:lnTo>
                  <a:pt x="144" y="24"/>
                </a:lnTo>
                <a:lnTo>
                  <a:pt x="132" y="38"/>
                </a:lnTo>
                <a:lnTo>
                  <a:pt x="126" y="52"/>
                </a:lnTo>
                <a:lnTo>
                  <a:pt x="120" y="68"/>
                </a:lnTo>
                <a:lnTo>
                  <a:pt x="120" y="84"/>
                </a:lnTo>
                <a:lnTo>
                  <a:pt x="120" y="84"/>
                </a:lnTo>
                <a:lnTo>
                  <a:pt x="120" y="102"/>
                </a:lnTo>
                <a:lnTo>
                  <a:pt x="126" y="118"/>
                </a:lnTo>
                <a:lnTo>
                  <a:pt x="132" y="131"/>
                </a:lnTo>
                <a:lnTo>
                  <a:pt x="144" y="145"/>
                </a:lnTo>
                <a:lnTo>
                  <a:pt x="144" y="145"/>
                </a:lnTo>
                <a:lnTo>
                  <a:pt x="156" y="155"/>
                </a:lnTo>
                <a:lnTo>
                  <a:pt x="170" y="163"/>
                </a:lnTo>
                <a:lnTo>
                  <a:pt x="186" y="167"/>
                </a:lnTo>
                <a:lnTo>
                  <a:pt x="204" y="169"/>
                </a:lnTo>
                <a:lnTo>
                  <a:pt x="204" y="16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0" name="Freeform 5"/>
          <p:cNvSpPr>
            <a:spLocks noEditPoints="1"/>
          </p:cNvSpPr>
          <p:nvPr/>
        </p:nvSpPr>
        <p:spPr bwMode="auto">
          <a:xfrm>
            <a:off x="4661089" y="3402312"/>
            <a:ext cx="586142" cy="1486235"/>
          </a:xfrm>
          <a:custGeom>
            <a:avLst/>
            <a:gdLst>
              <a:gd name="T0" fmla="*/ 88 w 407"/>
              <a:gd name="T1" fmla="*/ 193 h 1032"/>
              <a:gd name="T2" fmla="*/ 32 w 407"/>
              <a:gd name="T3" fmla="*/ 223 h 1032"/>
              <a:gd name="T4" fmla="*/ 8 w 407"/>
              <a:gd name="T5" fmla="*/ 259 h 1032"/>
              <a:gd name="T6" fmla="*/ 0 w 407"/>
              <a:gd name="T7" fmla="*/ 564 h 1032"/>
              <a:gd name="T8" fmla="*/ 2 w 407"/>
              <a:gd name="T9" fmla="*/ 580 h 1032"/>
              <a:gd name="T10" fmla="*/ 10 w 407"/>
              <a:gd name="T11" fmla="*/ 592 h 1032"/>
              <a:gd name="T12" fmla="*/ 28 w 407"/>
              <a:gd name="T13" fmla="*/ 600 h 1032"/>
              <a:gd name="T14" fmla="*/ 44 w 407"/>
              <a:gd name="T15" fmla="*/ 600 h 1032"/>
              <a:gd name="T16" fmla="*/ 64 w 407"/>
              <a:gd name="T17" fmla="*/ 592 h 1032"/>
              <a:gd name="T18" fmla="*/ 70 w 407"/>
              <a:gd name="T19" fmla="*/ 580 h 1032"/>
              <a:gd name="T20" fmla="*/ 74 w 407"/>
              <a:gd name="T21" fmla="*/ 327 h 1032"/>
              <a:gd name="T22" fmla="*/ 92 w 407"/>
              <a:gd name="T23" fmla="*/ 984 h 1032"/>
              <a:gd name="T24" fmla="*/ 102 w 407"/>
              <a:gd name="T25" fmla="*/ 1010 h 1032"/>
              <a:gd name="T26" fmla="*/ 116 w 407"/>
              <a:gd name="T27" fmla="*/ 1024 h 1032"/>
              <a:gd name="T28" fmla="*/ 144 w 407"/>
              <a:gd name="T29" fmla="*/ 1032 h 1032"/>
              <a:gd name="T30" fmla="*/ 164 w 407"/>
              <a:gd name="T31" fmla="*/ 1028 h 1032"/>
              <a:gd name="T32" fmla="*/ 178 w 407"/>
              <a:gd name="T33" fmla="*/ 1018 h 1032"/>
              <a:gd name="T34" fmla="*/ 192 w 407"/>
              <a:gd name="T35" fmla="*/ 994 h 1032"/>
              <a:gd name="T36" fmla="*/ 213 w 407"/>
              <a:gd name="T37" fmla="*/ 604 h 1032"/>
              <a:gd name="T38" fmla="*/ 215 w 407"/>
              <a:gd name="T39" fmla="*/ 994 h 1032"/>
              <a:gd name="T40" fmla="*/ 229 w 407"/>
              <a:gd name="T41" fmla="*/ 1018 h 1032"/>
              <a:gd name="T42" fmla="*/ 245 w 407"/>
              <a:gd name="T43" fmla="*/ 1028 h 1032"/>
              <a:gd name="T44" fmla="*/ 265 w 407"/>
              <a:gd name="T45" fmla="*/ 1032 h 1032"/>
              <a:gd name="T46" fmla="*/ 291 w 407"/>
              <a:gd name="T47" fmla="*/ 1024 h 1032"/>
              <a:gd name="T48" fmla="*/ 305 w 407"/>
              <a:gd name="T49" fmla="*/ 1010 h 1032"/>
              <a:gd name="T50" fmla="*/ 313 w 407"/>
              <a:gd name="T51" fmla="*/ 984 h 1032"/>
              <a:gd name="T52" fmla="*/ 333 w 407"/>
              <a:gd name="T53" fmla="*/ 564 h 1032"/>
              <a:gd name="T54" fmla="*/ 335 w 407"/>
              <a:gd name="T55" fmla="*/ 580 h 1032"/>
              <a:gd name="T56" fmla="*/ 343 w 407"/>
              <a:gd name="T57" fmla="*/ 592 h 1032"/>
              <a:gd name="T58" fmla="*/ 363 w 407"/>
              <a:gd name="T59" fmla="*/ 600 h 1032"/>
              <a:gd name="T60" fmla="*/ 377 w 407"/>
              <a:gd name="T61" fmla="*/ 600 h 1032"/>
              <a:gd name="T62" fmla="*/ 397 w 407"/>
              <a:gd name="T63" fmla="*/ 592 h 1032"/>
              <a:gd name="T64" fmla="*/ 405 w 407"/>
              <a:gd name="T65" fmla="*/ 572 h 1032"/>
              <a:gd name="T66" fmla="*/ 407 w 407"/>
              <a:gd name="T67" fmla="*/ 299 h 1032"/>
              <a:gd name="T68" fmla="*/ 389 w 407"/>
              <a:gd name="T69" fmla="*/ 239 h 1032"/>
              <a:gd name="T70" fmla="*/ 357 w 407"/>
              <a:gd name="T71" fmla="*/ 209 h 1032"/>
              <a:gd name="T72" fmla="*/ 297 w 407"/>
              <a:gd name="T73" fmla="*/ 191 h 1032"/>
              <a:gd name="T74" fmla="*/ 204 w 407"/>
              <a:gd name="T75" fmla="*/ 169 h 1032"/>
              <a:gd name="T76" fmla="*/ 249 w 407"/>
              <a:gd name="T77" fmla="*/ 155 h 1032"/>
              <a:gd name="T78" fmla="*/ 273 w 407"/>
              <a:gd name="T79" fmla="*/ 131 h 1032"/>
              <a:gd name="T80" fmla="*/ 287 w 407"/>
              <a:gd name="T81" fmla="*/ 84 h 1032"/>
              <a:gd name="T82" fmla="*/ 281 w 407"/>
              <a:gd name="T83" fmla="*/ 52 h 1032"/>
              <a:gd name="T84" fmla="*/ 263 w 407"/>
              <a:gd name="T85" fmla="*/ 24 h 1032"/>
              <a:gd name="T86" fmla="*/ 219 w 407"/>
              <a:gd name="T87" fmla="*/ 0 h 1032"/>
              <a:gd name="T88" fmla="*/ 186 w 407"/>
              <a:gd name="T89" fmla="*/ 0 h 1032"/>
              <a:gd name="T90" fmla="*/ 144 w 407"/>
              <a:gd name="T91" fmla="*/ 24 h 1032"/>
              <a:gd name="T92" fmla="*/ 126 w 407"/>
              <a:gd name="T93" fmla="*/ 52 h 1032"/>
              <a:gd name="T94" fmla="*/ 120 w 407"/>
              <a:gd name="T95" fmla="*/ 84 h 1032"/>
              <a:gd name="T96" fmla="*/ 132 w 407"/>
              <a:gd name="T97" fmla="*/ 131 h 1032"/>
              <a:gd name="T98" fmla="*/ 156 w 407"/>
              <a:gd name="T99" fmla="*/ 155 h 1032"/>
              <a:gd name="T100" fmla="*/ 204 w 407"/>
              <a:gd name="T101" fmla="*/ 169 h 10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407" h="1032">
                <a:moveTo>
                  <a:pt x="108" y="191"/>
                </a:moveTo>
                <a:lnTo>
                  <a:pt x="108" y="191"/>
                </a:lnTo>
                <a:lnTo>
                  <a:pt x="88" y="193"/>
                </a:lnTo>
                <a:lnTo>
                  <a:pt x="68" y="199"/>
                </a:lnTo>
                <a:lnTo>
                  <a:pt x="48" y="209"/>
                </a:lnTo>
                <a:lnTo>
                  <a:pt x="32" y="223"/>
                </a:lnTo>
                <a:lnTo>
                  <a:pt x="32" y="223"/>
                </a:lnTo>
                <a:lnTo>
                  <a:pt x="18" y="239"/>
                </a:lnTo>
                <a:lnTo>
                  <a:pt x="8" y="259"/>
                </a:lnTo>
                <a:lnTo>
                  <a:pt x="2" y="279"/>
                </a:lnTo>
                <a:lnTo>
                  <a:pt x="0" y="299"/>
                </a:lnTo>
                <a:lnTo>
                  <a:pt x="0" y="564"/>
                </a:lnTo>
                <a:lnTo>
                  <a:pt x="0" y="564"/>
                </a:lnTo>
                <a:lnTo>
                  <a:pt x="0" y="572"/>
                </a:lnTo>
                <a:lnTo>
                  <a:pt x="2" y="580"/>
                </a:lnTo>
                <a:lnTo>
                  <a:pt x="6" y="586"/>
                </a:lnTo>
                <a:lnTo>
                  <a:pt x="10" y="592"/>
                </a:lnTo>
                <a:lnTo>
                  <a:pt x="10" y="592"/>
                </a:lnTo>
                <a:lnTo>
                  <a:pt x="16" y="596"/>
                </a:lnTo>
                <a:lnTo>
                  <a:pt x="22" y="598"/>
                </a:lnTo>
                <a:lnTo>
                  <a:pt x="28" y="600"/>
                </a:lnTo>
                <a:lnTo>
                  <a:pt x="36" y="602"/>
                </a:lnTo>
                <a:lnTo>
                  <a:pt x="36" y="602"/>
                </a:lnTo>
                <a:lnTo>
                  <a:pt x="44" y="600"/>
                </a:lnTo>
                <a:lnTo>
                  <a:pt x="52" y="598"/>
                </a:lnTo>
                <a:lnTo>
                  <a:pt x="58" y="596"/>
                </a:lnTo>
                <a:lnTo>
                  <a:pt x="64" y="592"/>
                </a:lnTo>
                <a:lnTo>
                  <a:pt x="64" y="592"/>
                </a:lnTo>
                <a:lnTo>
                  <a:pt x="68" y="586"/>
                </a:lnTo>
                <a:lnTo>
                  <a:pt x="70" y="580"/>
                </a:lnTo>
                <a:lnTo>
                  <a:pt x="72" y="572"/>
                </a:lnTo>
                <a:lnTo>
                  <a:pt x="74" y="564"/>
                </a:lnTo>
                <a:lnTo>
                  <a:pt x="74" y="327"/>
                </a:lnTo>
                <a:lnTo>
                  <a:pt x="92" y="327"/>
                </a:lnTo>
                <a:lnTo>
                  <a:pt x="92" y="984"/>
                </a:lnTo>
                <a:lnTo>
                  <a:pt x="92" y="984"/>
                </a:lnTo>
                <a:lnTo>
                  <a:pt x="94" y="994"/>
                </a:lnTo>
                <a:lnTo>
                  <a:pt x="96" y="1002"/>
                </a:lnTo>
                <a:lnTo>
                  <a:pt x="102" y="1010"/>
                </a:lnTo>
                <a:lnTo>
                  <a:pt x="108" y="1018"/>
                </a:lnTo>
                <a:lnTo>
                  <a:pt x="108" y="1018"/>
                </a:lnTo>
                <a:lnTo>
                  <a:pt x="116" y="1024"/>
                </a:lnTo>
                <a:lnTo>
                  <a:pt x="124" y="1028"/>
                </a:lnTo>
                <a:lnTo>
                  <a:pt x="134" y="1032"/>
                </a:lnTo>
                <a:lnTo>
                  <a:pt x="144" y="1032"/>
                </a:lnTo>
                <a:lnTo>
                  <a:pt x="144" y="1032"/>
                </a:lnTo>
                <a:lnTo>
                  <a:pt x="154" y="1032"/>
                </a:lnTo>
                <a:lnTo>
                  <a:pt x="164" y="1028"/>
                </a:lnTo>
                <a:lnTo>
                  <a:pt x="172" y="1024"/>
                </a:lnTo>
                <a:lnTo>
                  <a:pt x="178" y="1018"/>
                </a:lnTo>
                <a:lnTo>
                  <a:pt x="178" y="1018"/>
                </a:lnTo>
                <a:lnTo>
                  <a:pt x="186" y="1010"/>
                </a:lnTo>
                <a:lnTo>
                  <a:pt x="190" y="1002"/>
                </a:lnTo>
                <a:lnTo>
                  <a:pt x="192" y="994"/>
                </a:lnTo>
                <a:lnTo>
                  <a:pt x="194" y="984"/>
                </a:lnTo>
                <a:lnTo>
                  <a:pt x="194" y="604"/>
                </a:lnTo>
                <a:lnTo>
                  <a:pt x="213" y="604"/>
                </a:lnTo>
                <a:lnTo>
                  <a:pt x="213" y="984"/>
                </a:lnTo>
                <a:lnTo>
                  <a:pt x="213" y="984"/>
                </a:lnTo>
                <a:lnTo>
                  <a:pt x="215" y="994"/>
                </a:lnTo>
                <a:lnTo>
                  <a:pt x="217" y="1002"/>
                </a:lnTo>
                <a:lnTo>
                  <a:pt x="223" y="1010"/>
                </a:lnTo>
                <a:lnTo>
                  <a:pt x="229" y="1018"/>
                </a:lnTo>
                <a:lnTo>
                  <a:pt x="229" y="1018"/>
                </a:lnTo>
                <a:lnTo>
                  <a:pt x="235" y="1024"/>
                </a:lnTo>
                <a:lnTo>
                  <a:pt x="245" y="1028"/>
                </a:lnTo>
                <a:lnTo>
                  <a:pt x="255" y="1032"/>
                </a:lnTo>
                <a:lnTo>
                  <a:pt x="265" y="1032"/>
                </a:lnTo>
                <a:lnTo>
                  <a:pt x="265" y="1032"/>
                </a:lnTo>
                <a:lnTo>
                  <a:pt x="275" y="1032"/>
                </a:lnTo>
                <a:lnTo>
                  <a:pt x="283" y="1028"/>
                </a:lnTo>
                <a:lnTo>
                  <a:pt x="291" y="1024"/>
                </a:lnTo>
                <a:lnTo>
                  <a:pt x="299" y="1018"/>
                </a:lnTo>
                <a:lnTo>
                  <a:pt x="299" y="1018"/>
                </a:lnTo>
                <a:lnTo>
                  <a:pt x="305" y="1010"/>
                </a:lnTo>
                <a:lnTo>
                  <a:pt x="309" y="1002"/>
                </a:lnTo>
                <a:lnTo>
                  <a:pt x="311" y="994"/>
                </a:lnTo>
                <a:lnTo>
                  <a:pt x="313" y="984"/>
                </a:lnTo>
                <a:lnTo>
                  <a:pt x="313" y="327"/>
                </a:lnTo>
                <a:lnTo>
                  <a:pt x="333" y="327"/>
                </a:lnTo>
                <a:lnTo>
                  <a:pt x="333" y="564"/>
                </a:lnTo>
                <a:lnTo>
                  <a:pt x="333" y="564"/>
                </a:lnTo>
                <a:lnTo>
                  <a:pt x="333" y="572"/>
                </a:lnTo>
                <a:lnTo>
                  <a:pt x="335" y="580"/>
                </a:lnTo>
                <a:lnTo>
                  <a:pt x="337" y="586"/>
                </a:lnTo>
                <a:lnTo>
                  <a:pt x="343" y="592"/>
                </a:lnTo>
                <a:lnTo>
                  <a:pt x="343" y="592"/>
                </a:lnTo>
                <a:lnTo>
                  <a:pt x="349" y="596"/>
                </a:lnTo>
                <a:lnTo>
                  <a:pt x="355" y="598"/>
                </a:lnTo>
                <a:lnTo>
                  <a:pt x="363" y="600"/>
                </a:lnTo>
                <a:lnTo>
                  <a:pt x="369" y="602"/>
                </a:lnTo>
                <a:lnTo>
                  <a:pt x="369" y="602"/>
                </a:lnTo>
                <a:lnTo>
                  <a:pt x="377" y="600"/>
                </a:lnTo>
                <a:lnTo>
                  <a:pt x="385" y="598"/>
                </a:lnTo>
                <a:lnTo>
                  <a:pt x="391" y="596"/>
                </a:lnTo>
                <a:lnTo>
                  <a:pt x="397" y="592"/>
                </a:lnTo>
                <a:lnTo>
                  <a:pt x="397" y="592"/>
                </a:lnTo>
                <a:lnTo>
                  <a:pt x="403" y="580"/>
                </a:lnTo>
                <a:lnTo>
                  <a:pt x="405" y="572"/>
                </a:lnTo>
                <a:lnTo>
                  <a:pt x="407" y="564"/>
                </a:lnTo>
                <a:lnTo>
                  <a:pt x="407" y="299"/>
                </a:lnTo>
                <a:lnTo>
                  <a:pt x="407" y="299"/>
                </a:lnTo>
                <a:lnTo>
                  <a:pt x="405" y="279"/>
                </a:lnTo>
                <a:lnTo>
                  <a:pt x="399" y="259"/>
                </a:lnTo>
                <a:lnTo>
                  <a:pt x="389" y="239"/>
                </a:lnTo>
                <a:lnTo>
                  <a:pt x="375" y="223"/>
                </a:lnTo>
                <a:lnTo>
                  <a:pt x="375" y="223"/>
                </a:lnTo>
                <a:lnTo>
                  <a:pt x="357" y="209"/>
                </a:lnTo>
                <a:lnTo>
                  <a:pt x="339" y="199"/>
                </a:lnTo>
                <a:lnTo>
                  <a:pt x="319" y="193"/>
                </a:lnTo>
                <a:lnTo>
                  <a:pt x="297" y="191"/>
                </a:lnTo>
                <a:lnTo>
                  <a:pt x="108" y="191"/>
                </a:lnTo>
                <a:close/>
                <a:moveTo>
                  <a:pt x="204" y="169"/>
                </a:moveTo>
                <a:lnTo>
                  <a:pt x="204" y="169"/>
                </a:lnTo>
                <a:lnTo>
                  <a:pt x="219" y="167"/>
                </a:lnTo>
                <a:lnTo>
                  <a:pt x="235" y="163"/>
                </a:lnTo>
                <a:lnTo>
                  <a:pt x="249" y="155"/>
                </a:lnTo>
                <a:lnTo>
                  <a:pt x="263" y="145"/>
                </a:lnTo>
                <a:lnTo>
                  <a:pt x="263" y="145"/>
                </a:lnTo>
                <a:lnTo>
                  <a:pt x="273" y="131"/>
                </a:lnTo>
                <a:lnTo>
                  <a:pt x="281" y="118"/>
                </a:lnTo>
                <a:lnTo>
                  <a:pt x="287" y="102"/>
                </a:lnTo>
                <a:lnTo>
                  <a:pt x="287" y="84"/>
                </a:lnTo>
                <a:lnTo>
                  <a:pt x="287" y="84"/>
                </a:lnTo>
                <a:lnTo>
                  <a:pt x="287" y="68"/>
                </a:lnTo>
                <a:lnTo>
                  <a:pt x="281" y="52"/>
                </a:lnTo>
                <a:lnTo>
                  <a:pt x="273" y="38"/>
                </a:lnTo>
                <a:lnTo>
                  <a:pt x="263" y="24"/>
                </a:lnTo>
                <a:lnTo>
                  <a:pt x="263" y="24"/>
                </a:lnTo>
                <a:lnTo>
                  <a:pt x="249" y="14"/>
                </a:lnTo>
                <a:lnTo>
                  <a:pt x="235" y="6"/>
                </a:lnTo>
                <a:lnTo>
                  <a:pt x="219" y="0"/>
                </a:lnTo>
                <a:lnTo>
                  <a:pt x="204" y="0"/>
                </a:lnTo>
                <a:lnTo>
                  <a:pt x="204" y="0"/>
                </a:lnTo>
                <a:lnTo>
                  <a:pt x="186" y="0"/>
                </a:lnTo>
                <a:lnTo>
                  <a:pt x="170" y="6"/>
                </a:lnTo>
                <a:lnTo>
                  <a:pt x="156" y="14"/>
                </a:lnTo>
                <a:lnTo>
                  <a:pt x="144" y="24"/>
                </a:lnTo>
                <a:lnTo>
                  <a:pt x="144" y="24"/>
                </a:lnTo>
                <a:lnTo>
                  <a:pt x="132" y="38"/>
                </a:lnTo>
                <a:lnTo>
                  <a:pt x="126" y="52"/>
                </a:lnTo>
                <a:lnTo>
                  <a:pt x="120" y="68"/>
                </a:lnTo>
                <a:lnTo>
                  <a:pt x="120" y="84"/>
                </a:lnTo>
                <a:lnTo>
                  <a:pt x="120" y="84"/>
                </a:lnTo>
                <a:lnTo>
                  <a:pt x="120" y="102"/>
                </a:lnTo>
                <a:lnTo>
                  <a:pt x="126" y="118"/>
                </a:lnTo>
                <a:lnTo>
                  <a:pt x="132" y="131"/>
                </a:lnTo>
                <a:lnTo>
                  <a:pt x="144" y="145"/>
                </a:lnTo>
                <a:lnTo>
                  <a:pt x="144" y="145"/>
                </a:lnTo>
                <a:lnTo>
                  <a:pt x="156" y="155"/>
                </a:lnTo>
                <a:lnTo>
                  <a:pt x="170" y="163"/>
                </a:lnTo>
                <a:lnTo>
                  <a:pt x="186" y="167"/>
                </a:lnTo>
                <a:lnTo>
                  <a:pt x="204" y="169"/>
                </a:lnTo>
                <a:lnTo>
                  <a:pt x="204" y="16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1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21" name="그룹 120"/>
          <p:cNvGrpSpPr/>
          <p:nvPr/>
        </p:nvGrpSpPr>
        <p:grpSpPr>
          <a:xfrm>
            <a:off x="1107500" y="1924638"/>
            <a:ext cx="2469148" cy="2255172"/>
            <a:chOff x="1290296" y="2261860"/>
            <a:chExt cx="1829932" cy="1671351"/>
          </a:xfrm>
        </p:grpSpPr>
        <p:sp>
          <p:nvSpPr>
            <p:cNvPr id="122" name="타원 121"/>
            <p:cNvSpPr/>
            <p:nvPr/>
          </p:nvSpPr>
          <p:spPr>
            <a:xfrm>
              <a:off x="1374918" y="2261860"/>
              <a:ext cx="1671353" cy="1671351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23" name="Text Box 8"/>
            <p:cNvSpPr txBox="1">
              <a:spLocks noChangeArrowheads="1"/>
            </p:cNvSpPr>
            <p:nvPr/>
          </p:nvSpPr>
          <p:spPr bwMode="auto">
            <a:xfrm>
              <a:off x="1290296" y="3080921"/>
              <a:ext cx="1829932" cy="3421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혁신으로 미래를 여는 기업이 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  <a:p>
              <a:pPr algn="ctr">
                <a:defRPr/>
              </a:pP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되겠습니다</a:t>
              </a:r>
              <a:endParaRPr lang="ko-KR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  <p:sp>
          <p:nvSpPr>
            <p:cNvPr id="124" name="Text Box 8"/>
            <p:cNvSpPr txBox="1">
              <a:spLocks noChangeArrowheads="1"/>
            </p:cNvSpPr>
            <p:nvPr/>
          </p:nvSpPr>
          <p:spPr bwMode="auto">
            <a:xfrm>
              <a:off x="1290296" y="2795171"/>
              <a:ext cx="1829931" cy="25090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신뢰받는기업</a:t>
              </a:r>
              <a:endParaRPr lang="ko-KR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</p:grpSp>
      <p:pic>
        <p:nvPicPr>
          <p:cNvPr id="38" name="그림 3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40" name="직사각형 3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7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MankSans" panose="02000603020000020003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2961032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/>
          </p:nvPr>
        </p:nvSpPr>
        <p:spPr>
          <a:xfrm>
            <a:off x="2063552" y="980728"/>
            <a:ext cx="7776864" cy="1368152"/>
          </a:xfrm>
        </p:spPr>
        <p:txBody>
          <a:bodyPr/>
          <a:lstStyle/>
          <a:p>
            <a:r>
              <a:rPr lang="en-US" altLang="ko-KR" dirty="0"/>
              <a:t>THANK YOU</a:t>
            </a:r>
            <a:endParaRPr lang="ko-KR" altLang="en-US" dirty="0"/>
          </a:p>
        </p:txBody>
      </p:sp>
      <p:pic>
        <p:nvPicPr>
          <p:cNvPr id="13" name="그림 개체 틀 12"/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503" b="29503"/>
          <a:stretch>
            <a:fillRect/>
          </a:stretch>
        </p:blipFill>
        <p:spPr/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0E88FACA-DB68-4FF4-9B56-E693C9E7D61B}"/>
              </a:ext>
            </a:extLst>
          </p:cNvPr>
          <p:cNvSpPr/>
          <p:nvPr/>
        </p:nvSpPr>
        <p:spPr>
          <a:xfrm>
            <a:off x="407368" y="2856220"/>
            <a:ext cx="11521280" cy="3121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9569" tIns="49785" rIns="99569" bIns="49785" numCol="1" anchor="t" anchorCtr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 b="1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돈을 </a:t>
            </a:r>
            <a:r>
              <a:rPr lang="ko-KR" altLang="en-US" sz="1000" b="1" dirty="0" err="1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쫒기</a:t>
            </a:r>
            <a:r>
              <a:rPr lang="ko-KR" altLang="en-US" sz="1000" b="1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보다는  우리의 일이 사회에 가져다 줄 변화에 집중하며</a:t>
            </a:r>
            <a:r>
              <a:rPr lang="en-US" altLang="ko-KR" sz="1000" b="1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1000" b="1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우리의 목표는 혁신을 통하여 사회적 비용을 줄이는 것이며 </a:t>
            </a:r>
            <a:r>
              <a:rPr lang="en-US" altLang="ko-KR" sz="1000" b="1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1000" b="1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부대끼며 살아가는 세상에서 신뢰를 찾기 위한 노력이다</a:t>
            </a:r>
            <a:r>
              <a:rPr lang="en-US" altLang="ko-KR" sz="1000" b="1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!!!</a:t>
            </a:r>
            <a:endParaRPr lang="ko-KR" altLang="en-US" sz="1000" b="1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7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MankSans" panose="02000603020000020003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43159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over dir="d"/>
      </p:transition>
    </mc:Choice>
    <mc:Fallback xmlns="">
      <p:transition spd="slow">
        <p:cover dir="d"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/>
          <p:cNvGrpSpPr/>
          <p:nvPr/>
        </p:nvGrpSpPr>
        <p:grpSpPr>
          <a:xfrm>
            <a:off x="119336" y="1628800"/>
            <a:ext cx="11953328" cy="5112568"/>
            <a:chOff x="119336" y="1628800"/>
            <a:chExt cx="11953328" cy="5112568"/>
          </a:xfrm>
        </p:grpSpPr>
        <p:sp>
          <p:nvSpPr>
            <p:cNvPr id="81" name="직사각형 80"/>
            <p:cNvSpPr/>
            <p:nvPr/>
          </p:nvSpPr>
          <p:spPr>
            <a:xfrm>
              <a:off x="119336" y="1628800"/>
              <a:ext cx="11953328" cy="511256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2" name="그룹 51"/>
            <p:cNvGrpSpPr/>
            <p:nvPr/>
          </p:nvGrpSpPr>
          <p:grpSpPr>
            <a:xfrm>
              <a:off x="308166" y="2120034"/>
              <a:ext cx="2871962" cy="1164950"/>
              <a:chOff x="407368" y="2120034"/>
              <a:chExt cx="2871962" cy="1164950"/>
            </a:xfrm>
          </p:grpSpPr>
          <p:sp>
            <p:nvSpPr>
              <p:cNvPr id="53" name="직사각형 52"/>
              <p:cNvSpPr/>
              <p:nvPr/>
            </p:nvSpPr>
            <p:spPr>
              <a:xfrm>
                <a:off x="407368" y="2120034"/>
                <a:ext cx="2871962" cy="116495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TextBox 53"/>
              <p:cNvSpPr txBox="1"/>
              <p:nvPr/>
            </p:nvSpPr>
            <p:spPr>
              <a:xfrm>
                <a:off x="551384" y="2617748"/>
                <a:ext cx="2610750" cy="46166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lvl="0" algn="r">
                  <a:lnSpc>
                    <a:spcPct val="100000"/>
                  </a:lnSpc>
                </a:pPr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운영난을 겪고 있는 공인중개사를</a:t>
                </a:r>
                <a:r>
                  <a:rPr lang="en-US" altLang="ko-KR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</a:t>
                </a:r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위한</a:t>
                </a:r>
                <a:endParaRPr lang="en-US" altLang="ko-KR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pPr lvl="0" algn="r">
                  <a:lnSpc>
                    <a:spcPct val="100000"/>
                  </a:lnSpc>
                </a:pPr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무상 오피스 솔루션 지원</a:t>
                </a:r>
                <a:endParaRPr lang="en-US" altLang="ko-KR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60" name="Text Box 8"/>
              <p:cNvSpPr txBox="1">
                <a:spLocks noChangeArrowheads="1"/>
              </p:cNvSpPr>
              <p:nvPr/>
            </p:nvSpPr>
            <p:spPr bwMode="auto">
              <a:xfrm>
                <a:off x="598439" y="2244890"/>
                <a:ext cx="2610750" cy="4001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algn="r">
                  <a:defRPr/>
                </a:pPr>
                <a:r>
                  <a:rPr lang="ko-KR" altLang="en-US" sz="2000" b="1" dirty="0" smtClean="0">
                    <a:solidFill>
                      <a:srgbClr val="00B0F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Poppins Medium" panose="02000000000000000000" pitchFamily="2" charset="0"/>
                  </a:rPr>
                  <a:t>중개사 </a:t>
                </a:r>
                <a:r>
                  <a:rPr lang="ko-KR" altLang="en-US" sz="20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Poppins Medium" panose="02000000000000000000" pitchFamily="2" charset="0"/>
                  </a:rPr>
                  <a:t>협업</a:t>
                </a:r>
                <a:endParaRPr lang="ko-KR" altLang="ko-KR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endParaRPr>
              </a:p>
            </p:txBody>
          </p:sp>
        </p:grpSp>
        <p:grpSp>
          <p:nvGrpSpPr>
            <p:cNvPr id="61" name="그룹 60"/>
            <p:cNvGrpSpPr/>
            <p:nvPr/>
          </p:nvGrpSpPr>
          <p:grpSpPr>
            <a:xfrm>
              <a:off x="9011873" y="2120034"/>
              <a:ext cx="2871962" cy="1251456"/>
              <a:chOff x="9111075" y="2120034"/>
              <a:chExt cx="2871962" cy="1251456"/>
            </a:xfrm>
          </p:grpSpPr>
          <p:sp>
            <p:nvSpPr>
              <p:cNvPr id="62" name="직사각형 61"/>
              <p:cNvSpPr/>
              <p:nvPr/>
            </p:nvSpPr>
            <p:spPr>
              <a:xfrm>
                <a:off x="9111075" y="2120034"/>
                <a:ext cx="2871962" cy="125145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5" name="TextBox 64"/>
              <p:cNvSpPr txBox="1"/>
              <p:nvPr/>
            </p:nvSpPr>
            <p:spPr>
              <a:xfrm>
                <a:off x="9173881" y="2576096"/>
                <a:ext cx="2809155" cy="646331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r>
                  <a:rPr lang="ko-KR" alt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부동산 관련 서류 열람 </a:t>
                </a:r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및</a:t>
                </a:r>
                <a:endPara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대출 </a:t>
                </a:r>
                <a:r>
                  <a:rPr lang="ko-KR" alt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서류 확정 일자 등기 </a:t>
                </a:r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까지 </a:t>
                </a:r>
                <a:endParaRPr lang="en-US" altLang="ko-KR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ko-KR" altLang="en-US" sz="1200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원스톱</a:t>
                </a:r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</a:t>
                </a:r>
                <a:r>
                  <a:rPr lang="ko-KR" alt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으로 제공</a:t>
                </a:r>
                <a:endPara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66" name="Text Box 8"/>
              <p:cNvSpPr txBox="1">
                <a:spLocks noChangeArrowheads="1"/>
              </p:cNvSpPr>
              <p:nvPr/>
            </p:nvSpPr>
            <p:spPr bwMode="auto">
              <a:xfrm>
                <a:off x="9173882" y="2204864"/>
                <a:ext cx="2610750" cy="4001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2000" b="1" dirty="0" smtClean="0">
                    <a:solidFill>
                      <a:srgbClr val="00B0F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Poppins Medium" panose="02000000000000000000" pitchFamily="2" charset="0"/>
                  </a:rPr>
                  <a:t>투명</a:t>
                </a:r>
                <a:r>
                  <a:rPr lang="ko-KR" altLang="en-US" sz="20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Poppins Medium" panose="02000000000000000000" pitchFamily="2" charset="0"/>
                  </a:rPr>
                  <a:t> 거래</a:t>
                </a:r>
                <a:endParaRPr lang="ko-KR" altLang="ko-KR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endParaRPr>
              </a:p>
            </p:txBody>
          </p:sp>
        </p:grpSp>
        <p:grpSp>
          <p:nvGrpSpPr>
            <p:cNvPr id="73" name="그룹 72"/>
            <p:cNvGrpSpPr/>
            <p:nvPr/>
          </p:nvGrpSpPr>
          <p:grpSpPr>
            <a:xfrm>
              <a:off x="9011873" y="5072418"/>
              <a:ext cx="2871962" cy="1524934"/>
              <a:chOff x="9116649" y="5072418"/>
              <a:chExt cx="2871962" cy="1524934"/>
            </a:xfrm>
          </p:grpSpPr>
          <p:sp>
            <p:nvSpPr>
              <p:cNvPr id="74" name="직사각형 73"/>
              <p:cNvSpPr/>
              <p:nvPr/>
            </p:nvSpPr>
            <p:spPr>
              <a:xfrm>
                <a:off x="9116649" y="5072418"/>
                <a:ext cx="2871962" cy="152493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5" name="TextBox 74"/>
              <p:cNvSpPr txBox="1"/>
              <p:nvPr/>
            </p:nvSpPr>
            <p:spPr>
              <a:xfrm>
                <a:off x="9245890" y="5622339"/>
                <a:ext cx="2737146" cy="830997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r>
                  <a:rPr lang="ko-KR" alt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기존 공인중개사를 </a:t>
                </a:r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통한</a:t>
                </a:r>
                <a:endParaRPr lang="en-US" altLang="ko-KR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거래 </a:t>
                </a:r>
                <a:r>
                  <a:rPr lang="ko-KR" alt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수수료 율을 </a:t>
                </a:r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조정하고 </a:t>
                </a:r>
                <a:endParaRPr lang="en-US" altLang="ko-KR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비대면 </a:t>
                </a:r>
                <a:r>
                  <a:rPr lang="ko-KR" alt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영상 솔루션을 </a:t>
                </a:r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활용한 </a:t>
                </a:r>
                <a:endParaRPr lang="en-US" altLang="ko-KR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안전한 </a:t>
                </a:r>
                <a:r>
                  <a:rPr lang="ko-KR" alt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거래 방식 제공</a:t>
                </a:r>
                <a:endPara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76" name="Text Box 8"/>
              <p:cNvSpPr txBox="1">
                <a:spLocks noChangeArrowheads="1"/>
              </p:cNvSpPr>
              <p:nvPr/>
            </p:nvSpPr>
            <p:spPr bwMode="auto">
              <a:xfrm>
                <a:off x="9245890" y="5178519"/>
                <a:ext cx="2610750" cy="4001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20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Poppins Medium" panose="02000000000000000000" pitchFamily="2" charset="0"/>
                  </a:rPr>
                  <a:t>시장 </a:t>
                </a:r>
                <a:r>
                  <a:rPr lang="ko-KR" altLang="en-US" sz="2000" b="1" dirty="0" smtClean="0">
                    <a:solidFill>
                      <a:srgbClr val="00B0F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Poppins Medium" panose="02000000000000000000" pitchFamily="2" charset="0"/>
                  </a:rPr>
                  <a:t>개선</a:t>
                </a:r>
                <a:endParaRPr lang="ko-KR" altLang="ko-KR" sz="2000" b="1" dirty="0">
                  <a:solidFill>
                    <a:srgbClr val="00B0F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endParaRPr>
              </a:p>
            </p:txBody>
          </p:sp>
        </p:grpSp>
        <p:sp>
          <p:nvSpPr>
            <p:cNvPr id="78" name="직사각형 77"/>
            <p:cNvSpPr/>
            <p:nvPr/>
          </p:nvSpPr>
          <p:spPr>
            <a:xfrm>
              <a:off x="308166" y="5072418"/>
              <a:ext cx="2871962" cy="139792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155909" y="5642664"/>
              <a:ext cx="2970249" cy="64633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lvl="0" algn="r">
                <a:lnSpc>
                  <a:spcPct val="100000"/>
                </a:lnSpc>
              </a:pPr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공인중개사의 활동 영역이 확대 되도록</a:t>
              </a:r>
              <a:endPara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lvl="0" algn="r">
                <a:lnSpc>
                  <a:spcPct val="100000"/>
                </a:lnSpc>
              </a:pPr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공유 오피스 내에서 협업 및 정보 공유로</a:t>
              </a:r>
              <a:endPara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lvl="0" algn="r">
                <a:lnSpc>
                  <a:spcPct val="100000"/>
                </a:lnSpc>
              </a:pPr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더 나은 비즈니스가 되도록 기회를 제공</a:t>
              </a:r>
              <a:endPara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80" name="Text Box 8"/>
            <p:cNvSpPr txBox="1">
              <a:spLocks noChangeArrowheads="1"/>
            </p:cNvSpPr>
            <p:nvPr/>
          </p:nvSpPr>
          <p:spPr bwMode="auto">
            <a:xfrm>
              <a:off x="515408" y="5199732"/>
              <a:ext cx="2610750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r">
                <a:defRPr/>
              </a:pPr>
              <a:r>
                <a:rPr lang="ko-KR" altLang="en-US" sz="20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비즈니스 </a:t>
              </a:r>
              <a:r>
                <a:rPr lang="ko-KR" altLang="en-US" sz="2000" b="1" dirty="0" smtClean="0">
                  <a:solidFill>
                    <a:srgbClr val="00B0F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기회 확대</a:t>
              </a:r>
              <a:endParaRPr lang="ko-KR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</p:grpSp>
      <p:pic>
        <p:nvPicPr>
          <p:cNvPr id="51" name="그림 5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82" name="제목 1"/>
          <p:cNvSpPr txBox="1">
            <a:spLocks/>
          </p:cNvSpPr>
          <p:nvPr/>
        </p:nvSpPr>
        <p:spPr>
          <a:xfrm>
            <a:off x="335360" y="307111"/>
            <a:ext cx="4613148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Business Model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3" name="텍스트 개체 틀 4"/>
          <p:cNvSpPr txBox="1">
            <a:spLocks/>
          </p:cNvSpPr>
          <p:nvPr/>
        </p:nvSpPr>
        <p:spPr>
          <a:xfrm>
            <a:off x="335360" y="1034135"/>
            <a:ext cx="3513347" cy="379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공인중개사 전용 공유 오피스 운영</a:t>
            </a:r>
            <a:endParaRPr lang="ko-KR" altLang="en-US" dirty="0">
              <a:solidFill>
                <a:srgbClr val="00B0F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6" name="도넛 85"/>
          <p:cNvSpPr/>
          <p:nvPr/>
        </p:nvSpPr>
        <p:spPr>
          <a:xfrm>
            <a:off x="5342578" y="3390422"/>
            <a:ext cx="1348396" cy="1348395"/>
          </a:xfrm>
          <a:prstGeom prst="donu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8" name="도넛 87"/>
          <p:cNvSpPr/>
          <p:nvPr/>
        </p:nvSpPr>
        <p:spPr>
          <a:xfrm>
            <a:off x="4262020" y="2309864"/>
            <a:ext cx="3509512" cy="3509511"/>
          </a:xfrm>
          <a:prstGeom prst="donut">
            <a:avLst>
              <a:gd name="adj" fmla="val 11445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7" name="도넛 86"/>
          <p:cNvSpPr/>
          <p:nvPr/>
        </p:nvSpPr>
        <p:spPr>
          <a:xfrm>
            <a:off x="4805550" y="2853395"/>
            <a:ext cx="2422452" cy="2422449"/>
          </a:xfrm>
          <a:prstGeom prst="donut">
            <a:avLst>
              <a:gd name="adj" fmla="val 15603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0" name="직사각형 89"/>
          <p:cNvSpPr/>
          <p:nvPr/>
        </p:nvSpPr>
        <p:spPr>
          <a:xfrm rot="2580351">
            <a:off x="3913820" y="2910983"/>
            <a:ext cx="2072737" cy="36774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4" name="직사각형 93"/>
          <p:cNvSpPr/>
          <p:nvPr/>
        </p:nvSpPr>
        <p:spPr>
          <a:xfrm rot="2524137">
            <a:off x="6740948" y="5450559"/>
            <a:ext cx="1653252" cy="3774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7" name="타원 96"/>
          <p:cNvSpPr/>
          <p:nvPr/>
        </p:nvSpPr>
        <p:spPr>
          <a:xfrm>
            <a:off x="7495951" y="5564029"/>
            <a:ext cx="933178" cy="933178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6" name="타원 95"/>
          <p:cNvSpPr/>
          <p:nvPr/>
        </p:nvSpPr>
        <p:spPr>
          <a:xfrm rot="1002068">
            <a:off x="3762871" y="1902527"/>
            <a:ext cx="933178" cy="93317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8" name="직사각형 97"/>
          <p:cNvSpPr/>
          <p:nvPr/>
        </p:nvSpPr>
        <p:spPr>
          <a:xfrm rot="8139279">
            <a:off x="3893848" y="5261840"/>
            <a:ext cx="1793651" cy="3774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9" name="타원 98"/>
          <p:cNvSpPr/>
          <p:nvPr/>
        </p:nvSpPr>
        <p:spPr>
          <a:xfrm>
            <a:off x="3773771" y="5527851"/>
            <a:ext cx="933178" cy="933178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02" name="그림 10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8751" y="2138756"/>
            <a:ext cx="607193" cy="504123"/>
          </a:xfrm>
          <a:prstGeom prst="rect">
            <a:avLst/>
          </a:prstGeom>
        </p:spPr>
      </p:pic>
      <p:grpSp>
        <p:nvGrpSpPr>
          <p:cNvPr id="103" name="그룹 102"/>
          <p:cNvGrpSpPr/>
          <p:nvPr/>
        </p:nvGrpSpPr>
        <p:grpSpPr>
          <a:xfrm>
            <a:off x="4004415" y="5762812"/>
            <a:ext cx="464097" cy="463254"/>
            <a:chOff x="3959236" y="5622046"/>
            <a:chExt cx="464097" cy="463254"/>
          </a:xfrm>
          <a:noFill/>
        </p:grpSpPr>
        <p:sp>
          <p:nvSpPr>
            <p:cNvPr id="104" name="Freeform 5"/>
            <p:cNvSpPr>
              <a:spLocks noEditPoints="1"/>
            </p:cNvSpPr>
            <p:nvPr/>
          </p:nvSpPr>
          <p:spPr bwMode="auto">
            <a:xfrm>
              <a:off x="3959236" y="5689947"/>
              <a:ext cx="155920" cy="395353"/>
            </a:xfrm>
            <a:custGeom>
              <a:avLst/>
              <a:gdLst>
                <a:gd name="T0" fmla="*/ 88 w 407"/>
                <a:gd name="T1" fmla="*/ 193 h 1032"/>
                <a:gd name="T2" fmla="*/ 32 w 407"/>
                <a:gd name="T3" fmla="*/ 223 h 1032"/>
                <a:gd name="T4" fmla="*/ 8 w 407"/>
                <a:gd name="T5" fmla="*/ 259 h 1032"/>
                <a:gd name="T6" fmla="*/ 0 w 407"/>
                <a:gd name="T7" fmla="*/ 564 h 1032"/>
                <a:gd name="T8" fmla="*/ 2 w 407"/>
                <a:gd name="T9" fmla="*/ 580 h 1032"/>
                <a:gd name="T10" fmla="*/ 10 w 407"/>
                <a:gd name="T11" fmla="*/ 592 h 1032"/>
                <a:gd name="T12" fmla="*/ 28 w 407"/>
                <a:gd name="T13" fmla="*/ 600 h 1032"/>
                <a:gd name="T14" fmla="*/ 44 w 407"/>
                <a:gd name="T15" fmla="*/ 600 h 1032"/>
                <a:gd name="T16" fmla="*/ 64 w 407"/>
                <a:gd name="T17" fmla="*/ 592 h 1032"/>
                <a:gd name="T18" fmla="*/ 70 w 407"/>
                <a:gd name="T19" fmla="*/ 580 h 1032"/>
                <a:gd name="T20" fmla="*/ 74 w 407"/>
                <a:gd name="T21" fmla="*/ 327 h 1032"/>
                <a:gd name="T22" fmla="*/ 92 w 407"/>
                <a:gd name="T23" fmla="*/ 984 h 1032"/>
                <a:gd name="T24" fmla="*/ 102 w 407"/>
                <a:gd name="T25" fmla="*/ 1010 h 1032"/>
                <a:gd name="T26" fmla="*/ 116 w 407"/>
                <a:gd name="T27" fmla="*/ 1024 h 1032"/>
                <a:gd name="T28" fmla="*/ 144 w 407"/>
                <a:gd name="T29" fmla="*/ 1032 h 1032"/>
                <a:gd name="T30" fmla="*/ 164 w 407"/>
                <a:gd name="T31" fmla="*/ 1028 h 1032"/>
                <a:gd name="T32" fmla="*/ 178 w 407"/>
                <a:gd name="T33" fmla="*/ 1018 h 1032"/>
                <a:gd name="T34" fmla="*/ 192 w 407"/>
                <a:gd name="T35" fmla="*/ 994 h 1032"/>
                <a:gd name="T36" fmla="*/ 213 w 407"/>
                <a:gd name="T37" fmla="*/ 604 h 1032"/>
                <a:gd name="T38" fmla="*/ 215 w 407"/>
                <a:gd name="T39" fmla="*/ 994 h 1032"/>
                <a:gd name="T40" fmla="*/ 229 w 407"/>
                <a:gd name="T41" fmla="*/ 1018 h 1032"/>
                <a:gd name="T42" fmla="*/ 245 w 407"/>
                <a:gd name="T43" fmla="*/ 1028 h 1032"/>
                <a:gd name="T44" fmla="*/ 265 w 407"/>
                <a:gd name="T45" fmla="*/ 1032 h 1032"/>
                <a:gd name="T46" fmla="*/ 291 w 407"/>
                <a:gd name="T47" fmla="*/ 1024 h 1032"/>
                <a:gd name="T48" fmla="*/ 305 w 407"/>
                <a:gd name="T49" fmla="*/ 1010 h 1032"/>
                <a:gd name="T50" fmla="*/ 313 w 407"/>
                <a:gd name="T51" fmla="*/ 984 h 1032"/>
                <a:gd name="T52" fmla="*/ 333 w 407"/>
                <a:gd name="T53" fmla="*/ 564 h 1032"/>
                <a:gd name="T54" fmla="*/ 335 w 407"/>
                <a:gd name="T55" fmla="*/ 580 h 1032"/>
                <a:gd name="T56" fmla="*/ 343 w 407"/>
                <a:gd name="T57" fmla="*/ 592 h 1032"/>
                <a:gd name="T58" fmla="*/ 363 w 407"/>
                <a:gd name="T59" fmla="*/ 600 h 1032"/>
                <a:gd name="T60" fmla="*/ 377 w 407"/>
                <a:gd name="T61" fmla="*/ 600 h 1032"/>
                <a:gd name="T62" fmla="*/ 397 w 407"/>
                <a:gd name="T63" fmla="*/ 592 h 1032"/>
                <a:gd name="T64" fmla="*/ 405 w 407"/>
                <a:gd name="T65" fmla="*/ 572 h 1032"/>
                <a:gd name="T66" fmla="*/ 407 w 407"/>
                <a:gd name="T67" fmla="*/ 299 h 1032"/>
                <a:gd name="T68" fmla="*/ 389 w 407"/>
                <a:gd name="T69" fmla="*/ 239 h 1032"/>
                <a:gd name="T70" fmla="*/ 357 w 407"/>
                <a:gd name="T71" fmla="*/ 209 h 1032"/>
                <a:gd name="T72" fmla="*/ 297 w 407"/>
                <a:gd name="T73" fmla="*/ 191 h 1032"/>
                <a:gd name="T74" fmla="*/ 204 w 407"/>
                <a:gd name="T75" fmla="*/ 169 h 1032"/>
                <a:gd name="T76" fmla="*/ 249 w 407"/>
                <a:gd name="T77" fmla="*/ 155 h 1032"/>
                <a:gd name="T78" fmla="*/ 273 w 407"/>
                <a:gd name="T79" fmla="*/ 131 h 1032"/>
                <a:gd name="T80" fmla="*/ 287 w 407"/>
                <a:gd name="T81" fmla="*/ 84 h 1032"/>
                <a:gd name="T82" fmla="*/ 281 w 407"/>
                <a:gd name="T83" fmla="*/ 52 h 1032"/>
                <a:gd name="T84" fmla="*/ 263 w 407"/>
                <a:gd name="T85" fmla="*/ 24 h 1032"/>
                <a:gd name="T86" fmla="*/ 219 w 407"/>
                <a:gd name="T87" fmla="*/ 0 h 1032"/>
                <a:gd name="T88" fmla="*/ 186 w 407"/>
                <a:gd name="T89" fmla="*/ 0 h 1032"/>
                <a:gd name="T90" fmla="*/ 144 w 407"/>
                <a:gd name="T91" fmla="*/ 24 h 1032"/>
                <a:gd name="T92" fmla="*/ 126 w 407"/>
                <a:gd name="T93" fmla="*/ 52 h 1032"/>
                <a:gd name="T94" fmla="*/ 120 w 407"/>
                <a:gd name="T95" fmla="*/ 84 h 1032"/>
                <a:gd name="T96" fmla="*/ 132 w 407"/>
                <a:gd name="T97" fmla="*/ 131 h 1032"/>
                <a:gd name="T98" fmla="*/ 156 w 407"/>
                <a:gd name="T99" fmla="*/ 155 h 1032"/>
                <a:gd name="T100" fmla="*/ 204 w 407"/>
                <a:gd name="T101" fmla="*/ 169 h 10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07" h="1032">
                  <a:moveTo>
                    <a:pt x="108" y="191"/>
                  </a:moveTo>
                  <a:lnTo>
                    <a:pt x="108" y="191"/>
                  </a:lnTo>
                  <a:lnTo>
                    <a:pt x="88" y="193"/>
                  </a:lnTo>
                  <a:lnTo>
                    <a:pt x="68" y="199"/>
                  </a:lnTo>
                  <a:lnTo>
                    <a:pt x="48" y="209"/>
                  </a:lnTo>
                  <a:lnTo>
                    <a:pt x="32" y="223"/>
                  </a:lnTo>
                  <a:lnTo>
                    <a:pt x="32" y="223"/>
                  </a:lnTo>
                  <a:lnTo>
                    <a:pt x="18" y="239"/>
                  </a:lnTo>
                  <a:lnTo>
                    <a:pt x="8" y="259"/>
                  </a:lnTo>
                  <a:lnTo>
                    <a:pt x="2" y="279"/>
                  </a:lnTo>
                  <a:lnTo>
                    <a:pt x="0" y="299"/>
                  </a:lnTo>
                  <a:lnTo>
                    <a:pt x="0" y="564"/>
                  </a:lnTo>
                  <a:lnTo>
                    <a:pt x="0" y="564"/>
                  </a:lnTo>
                  <a:lnTo>
                    <a:pt x="0" y="572"/>
                  </a:lnTo>
                  <a:lnTo>
                    <a:pt x="2" y="580"/>
                  </a:lnTo>
                  <a:lnTo>
                    <a:pt x="6" y="586"/>
                  </a:lnTo>
                  <a:lnTo>
                    <a:pt x="10" y="592"/>
                  </a:lnTo>
                  <a:lnTo>
                    <a:pt x="10" y="592"/>
                  </a:lnTo>
                  <a:lnTo>
                    <a:pt x="16" y="596"/>
                  </a:lnTo>
                  <a:lnTo>
                    <a:pt x="22" y="598"/>
                  </a:lnTo>
                  <a:lnTo>
                    <a:pt x="28" y="600"/>
                  </a:lnTo>
                  <a:lnTo>
                    <a:pt x="36" y="602"/>
                  </a:lnTo>
                  <a:lnTo>
                    <a:pt x="36" y="602"/>
                  </a:lnTo>
                  <a:lnTo>
                    <a:pt x="44" y="600"/>
                  </a:lnTo>
                  <a:lnTo>
                    <a:pt x="52" y="598"/>
                  </a:lnTo>
                  <a:lnTo>
                    <a:pt x="58" y="596"/>
                  </a:lnTo>
                  <a:lnTo>
                    <a:pt x="64" y="592"/>
                  </a:lnTo>
                  <a:lnTo>
                    <a:pt x="64" y="592"/>
                  </a:lnTo>
                  <a:lnTo>
                    <a:pt x="68" y="586"/>
                  </a:lnTo>
                  <a:lnTo>
                    <a:pt x="70" y="580"/>
                  </a:lnTo>
                  <a:lnTo>
                    <a:pt x="72" y="572"/>
                  </a:lnTo>
                  <a:lnTo>
                    <a:pt x="74" y="564"/>
                  </a:lnTo>
                  <a:lnTo>
                    <a:pt x="74" y="327"/>
                  </a:lnTo>
                  <a:lnTo>
                    <a:pt x="92" y="327"/>
                  </a:lnTo>
                  <a:lnTo>
                    <a:pt x="92" y="984"/>
                  </a:lnTo>
                  <a:lnTo>
                    <a:pt x="92" y="984"/>
                  </a:lnTo>
                  <a:lnTo>
                    <a:pt x="94" y="994"/>
                  </a:lnTo>
                  <a:lnTo>
                    <a:pt x="96" y="1002"/>
                  </a:lnTo>
                  <a:lnTo>
                    <a:pt x="102" y="1010"/>
                  </a:lnTo>
                  <a:lnTo>
                    <a:pt x="108" y="1018"/>
                  </a:lnTo>
                  <a:lnTo>
                    <a:pt x="108" y="1018"/>
                  </a:lnTo>
                  <a:lnTo>
                    <a:pt x="116" y="1024"/>
                  </a:lnTo>
                  <a:lnTo>
                    <a:pt x="124" y="1028"/>
                  </a:lnTo>
                  <a:lnTo>
                    <a:pt x="134" y="1032"/>
                  </a:lnTo>
                  <a:lnTo>
                    <a:pt x="144" y="1032"/>
                  </a:lnTo>
                  <a:lnTo>
                    <a:pt x="144" y="1032"/>
                  </a:lnTo>
                  <a:lnTo>
                    <a:pt x="154" y="1032"/>
                  </a:lnTo>
                  <a:lnTo>
                    <a:pt x="164" y="1028"/>
                  </a:lnTo>
                  <a:lnTo>
                    <a:pt x="172" y="1024"/>
                  </a:lnTo>
                  <a:lnTo>
                    <a:pt x="178" y="1018"/>
                  </a:lnTo>
                  <a:lnTo>
                    <a:pt x="178" y="1018"/>
                  </a:lnTo>
                  <a:lnTo>
                    <a:pt x="186" y="1010"/>
                  </a:lnTo>
                  <a:lnTo>
                    <a:pt x="190" y="1002"/>
                  </a:lnTo>
                  <a:lnTo>
                    <a:pt x="192" y="994"/>
                  </a:lnTo>
                  <a:lnTo>
                    <a:pt x="194" y="984"/>
                  </a:lnTo>
                  <a:lnTo>
                    <a:pt x="194" y="604"/>
                  </a:lnTo>
                  <a:lnTo>
                    <a:pt x="213" y="604"/>
                  </a:lnTo>
                  <a:lnTo>
                    <a:pt x="213" y="984"/>
                  </a:lnTo>
                  <a:lnTo>
                    <a:pt x="213" y="984"/>
                  </a:lnTo>
                  <a:lnTo>
                    <a:pt x="215" y="994"/>
                  </a:lnTo>
                  <a:lnTo>
                    <a:pt x="217" y="1002"/>
                  </a:lnTo>
                  <a:lnTo>
                    <a:pt x="223" y="1010"/>
                  </a:lnTo>
                  <a:lnTo>
                    <a:pt x="229" y="1018"/>
                  </a:lnTo>
                  <a:lnTo>
                    <a:pt x="229" y="1018"/>
                  </a:lnTo>
                  <a:lnTo>
                    <a:pt x="235" y="1024"/>
                  </a:lnTo>
                  <a:lnTo>
                    <a:pt x="245" y="1028"/>
                  </a:lnTo>
                  <a:lnTo>
                    <a:pt x="255" y="1032"/>
                  </a:lnTo>
                  <a:lnTo>
                    <a:pt x="265" y="1032"/>
                  </a:lnTo>
                  <a:lnTo>
                    <a:pt x="265" y="1032"/>
                  </a:lnTo>
                  <a:lnTo>
                    <a:pt x="275" y="1032"/>
                  </a:lnTo>
                  <a:lnTo>
                    <a:pt x="283" y="1028"/>
                  </a:lnTo>
                  <a:lnTo>
                    <a:pt x="291" y="1024"/>
                  </a:lnTo>
                  <a:lnTo>
                    <a:pt x="299" y="1018"/>
                  </a:lnTo>
                  <a:lnTo>
                    <a:pt x="299" y="1018"/>
                  </a:lnTo>
                  <a:lnTo>
                    <a:pt x="305" y="1010"/>
                  </a:lnTo>
                  <a:lnTo>
                    <a:pt x="309" y="1002"/>
                  </a:lnTo>
                  <a:lnTo>
                    <a:pt x="311" y="994"/>
                  </a:lnTo>
                  <a:lnTo>
                    <a:pt x="313" y="984"/>
                  </a:lnTo>
                  <a:lnTo>
                    <a:pt x="313" y="327"/>
                  </a:lnTo>
                  <a:lnTo>
                    <a:pt x="333" y="327"/>
                  </a:lnTo>
                  <a:lnTo>
                    <a:pt x="333" y="564"/>
                  </a:lnTo>
                  <a:lnTo>
                    <a:pt x="333" y="564"/>
                  </a:lnTo>
                  <a:lnTo>
                    <a:pt x="333" y="572"/>
                  </a:lnTo>
                  <a:lnTo>
                    <a:pt x="335" y="580"/>
                  </a:lnTo>
                  <a:lnTo>
                    <a:pt x="337" y="586"/>
                  </a:lnTo>
                  <a:lnTo>
                    <a:pt x="343" y="592"/>
                  </a:lnTo>
                  <a:lnTo>
                    <a:pt x="343" y="592"/>
                  </a:lnTo>
                  <a:lnTo>
                    <a:pt x="349" y="596"/>
                  </a:lnTo>
                  <a:lnTo>
                    <a:pt x="355" y="598"/>
                  </a:lnTo>
                  <a:lnTo>
                    <a:pt x="363" y="600"/>
                  </a:lnTo>
                  <a:lnTo>
                    <a:pt x="369" y="602"/>
                  </a:lnTo>
                  <a:lnTo>
                    <a:pt x="369" y="602"/>
                  </a:lnTo>
                  <a:lnTo>
                    <a:pt x="377" y="600"/>
                  </a:lnTo>
                  <a:lnTo>
                    <a:pt x="385" y="598"/>
                  </a:lnTo>
                  <a:lnTo>
                    <a:pt x="391" y="596"/>
                  </a:lnTo>
                  <a:lnTo>
                    <a:pt x="397" y="592"/>
                  </a:lnTo>
                  <a:lnTo>
                    <a:pt x="397" y="592"/>
                  </a:lnTo>
                  <a:lnTo>
                    <a:pt x="403" y="580"/>
                  </a:lnTo>
                  <a:lnTo>
                    <a:pt x="405" y="572"/>
                  </a:lnTo>
                  <a:lnTo>
                    <a:pt x="407" y="564"/>
                  </a:lnTo>
                  <a:lnTo>
                    <a:pt x="407" y="299"/>
                  </a:lnTo>
                  <a:lnTo>
                    <a:pt x="407" y="299"/>
                  </a:lnTo>
                  <a:lnTo>
                    <a:pt x="405" y="279"/>
                  </a:lnTo>
                  <a:lnTo>
                    <a:pt x="399" y="259"/>
                  </a:lnTo>
                  <a:lnTo>
                    <a:pt x="389" y="239"/>
                  </a:lnTo>
                  <a:lnTo>
                    <a:pt x="375" y="223"/>
                  </a:lnTo>
                  <a:lnTo>
                    <a:pt x="375" y="223"/>
                  </a:lnTo>
                  <a:lnTo>
                    <a:pt x="357" y="209"/>
                  </a:lnTo>
                  <a:lnTo>
                    <a:pt x="339" y="199"/>
                  </a:lnTo>
                  <a:lnTo>
                    <a:pt x="319" y="193"/>
                  </a:lnTo>
                  <a:lnTo>
                    <a:pt x="297" y="191"/>
                  </a:lnTo>
                  <a:lnTo>
                    <a:pt x="108" y="191"/>
                  </a:lnTo>
                  <a:close/>
                  <a:moveTo>
                    <a:pt x="204" y="169"/>
                  </a:moveTo>
                  <a:lnTo>
                    <a:pt x="204" y="169"/>
                  </a:lnTo>
                  <a:lnTo>
                    <a:pt x="219" y="167"/>
                  </a:lnTo>
                  <a:lnTo>
                    <a:pt x="235" y="163"/>
                  </a:lnTo>
                  <a:lnTo>
                    <a:pt x="249" y="155"/>
                  </a:lnTo>
                  <a:lnTo>
                    <a:pt x="263" y="145"/>
                  </a:lnTo>
                  <a:lnTo>
                    <a:pt x="263" y="145"/>
                  </a:lnTo>
                  <a:lnTo>
                    <a:pt x="273" y="131"/>
                  </a:lnTo>
                  <a:lnTo>
                    <a:pt x="281" y="118"/>
                  </a:lnTo>
                  <a:lnTo>
                    <a:pt x="287" y="102"/>
                  </a:lnTo>
                  <a:lnTo>
                    <a:pt x="287" y="84"/>
                  </a:lnTo>
                  <a:lnTo>
                    <a:pt x="287" y="84"/>
                  </a:lnTo>
                  <a:lnTo>
                    <a:pt x="287" y="68"/>
                  </a:lnTo>
                  <a:lnTo>
                    <a:pt x="281" y="52"/>
                  </a:lnTo>
                  <a:lnTo>
                    <a:pt x="273" y="38"/>
                  </a:lnTo>
                  <a:lnTo>
                    <a:pt x="263" y="24"/>
                  </a:lnTo>
                  <a:lnTo>
                    <a:pt x="263" y="24"/>
                  </a:lnTo>
                  <a:lnTo>
                    <a:pt x="249" y="14"/>
                  </a:lnTo>
                  <a:lnTo>
                    <a:pt x="235" y="6"/>
                  </a:lnTo>
                  <a:lnTo>
                    <a:pt x="219" y="0"/>
                  </a:lnTo>
                  <a:lnTo>
                    <a:pt x="204" y="0"/>
                  </a:lnTo>
                  <a:lnTo>
                    <a:pt x="204" y="0"/>
                  </a:lnTo>
                  <a:lnTo>
                    <a:pt x="186" y="0"/>
                  </a:lnTo>
                  <a:lnTo>
                    <a:pt x="170" y="6"/>
                  </a:lnTo>
                  <a:lnTo>
                    <a:pt x="156" y="14"/>
                  </a:lnTo>
                  <a:lnTo>
                    <a:pt x="144" y="24"/>
                  </a:lnTo>
                  <a:lnTo>
                    <a:pt x="144" y="24"/>
                  </a:lnTo>
                  <a:lnTo>
                    <a:pt x="132" y="38"/>
                  </a:lnTo>
                  <a:lnTo>
                    <a:pt x="126" y="52"/>
                  </a:lnTo>
                  <a:lnTo>
                    <a:pt x="120" y="68"/>
                  </a:lnTo>
                  <a:lnTo>
                    <a:pt x="120" y="84"/>
                  </a:lnTo>
                  <a:lnTo>
                    <a:pt x="120" y="84"/>
                  </a:lnTo>
                  <a:lnTo>
                    <a:pt x="120" y="102"/>
                  </a:lnTo>
                  <a:lnTo>
                    <a:pt x="126" y="118"/>
                  </a:lnTo>
                  <a:lnTo>
                    <a:pt x="132" y="131"/>
                  </a:lnTo>
                  <a:lnTo>
                    <a:pt x="144" y="145"/>
                  </a:lnTo>
                  <a:lnTo>
                    <a:pt x="144" y="145"/>
                  </a:lnTo>
                  <a:lnTo>
                    <a:pt x="156" y="155"/>
                  </a:lnTo>
                  <a:lnTo>
                    <a:pt x="170" y="163"/>
                  </a:lnTo>
                  <a:lnTo>
                    <a:pt x="186" y="167"/>
                  </a:lnTo>
                  <a:lnTo>
                    <a:pt x="204" y="169"/>
                  </a:lnTo>
                  <a:lnTo>
                    <a:pt x="204" y="169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10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5" name="Freeform 5"/>
            <p:cNvSpPr>
              <a:spLocks noEditPoints="1"/>
            </p:cNvSpPr>
            <p:nvPr/>
          </p:nvSpPr>
          <p:spPr bwMode="auto">
            <a:xfrm>
              <a:off x="4118818" y="5622046"/>
              <a:ext cx="155920" cy="395353"/>
            </a:xfrm>
            <a:custGeom>
              <a:avLst/>
              <a:gdLst>
                <a:gd name="T0" fmla="*/ 88 w 407"/>
                <a:gd name="T1" fmla="*/ 193 h 1032"/>
                <a:gd name="T2" fmla="*/ 32 w 407"/>
                <a:gd name="T3" fmla="*/ 223 h 1032"/>
                <a:gd name="T4" fmla="*/ 8 w 407"/>
                <a:gd name="T5" fmla="*/ 259 h 1032"/>
                <a:gd name="T6" fmla="*/ 0 w 407"/>
                <a:gd name="T7" fmla="*/ 564 h 1032"/>
                <a:gd name="T8" fmla="*/ 2 w 407"/>
                <a:gd name="T9" fmla="*/ 580 h 1032"/>
                <a:gd name="T10" fmla="*/ 10 w 407"/>
                <a:gd name="T11" fmla="*/ 592 h 1032"/>
                <a:gd name="T12" fmla="*/ 28 w 407"/>
                <a:gd name="T13" fmla="*/ 600 h 1032"/>
                <a:gd name="T14" fmla="*/ 44 w 407"/>
                <a:gd name="T15" fmla="*/ 600 h 1032"/>
                <a:gd name="T16" fmla="*/ 64 w 407"/>
                <a:gd name="T17" fmla="*/ 592 h 1032"/>
                <a:gd name="T18" fmla="*/ 70 w 407"/>
                <a:gd name="T19" fmla="*/ 580 h 1032"/>
                <a:gd name="T20" fmla="*/ 74 w 407"/>
                <a:gd name="T21" fmla="*/ 327 h 1032"/>
                <a:gd name="T22" fmla="*/ 92 w 407"/>
                <a:gd name="T23" fmla="*/ 984 h 1032"/>
                <a:gd name="T24" fmla="*/ 102 w 407"/>
                <a:gd name="T25" fmla="*/ 1010 h 1032"/>
                <a:gd name="T26" fmla="*/ 116 w 407"/>
                <a:gd name="T27" fmla="*/ 1024 h 1032"/>
                <a:gd name="T28" fmla="*/ 144 w 407"/>
                <a:gd name="T29" fmla="*/ 1032 h 1032"/>
                <a:gd name="T30" fmla="*/ 164 w 407"/>
                <a:gd name="T31" fmla="*/ 1028 h 1032"/>
                <a:gd name="T32" fmla="*/ 178 w 407"/>
                <a:gd name="T33" fmla="*/ 1018 h 1032"/>
                <a:gd name="T34" fmla="*/ 192 w 407"/>
                <a:gd name="T35" fmla="*/ 994 h 1032"/>
                <a:gd name="T36" fmla="*/ 213 w 407"/>
                <a:gd name="T37" fmla="*/ 604 h 1032"/>
                <a:gd name="T38" fmla="*/ 215 w 407"/>
                <a:gd name="T39" fmla="*/ 994 h 1032"/>
                <a:gd name="T40" fmla="*/ 229 w 407"/>
                <a:gd name="T41" fmla="*/ 1018 h 1032"/>
                <a:gd name="T42" fmla="*/ 245 w 407"/>
                <a:gd name="T43" fmla="*/ 1028 h 1032"/>
                <a:gd name="T44" fmla="*/ 265 w 407"/>
                <a:gd name="T45" fmla="*/ 1032 h 1032"/>
                <a:gd name="T46" fmla="*/ 291 w 407"/>
                <a:gd name="T47" fmla="*/ 1024 h 1032"/>
                <a:gd name="T48" fmla="*/ 305 w 407"/>
                <a:gd name="T49" fmla="*/ 1010 h 1032"/>
                <a:gd name="T50" fmla="*/ 313 w 407"/>
                <a:gd name="T51" fmla="*/ 984 h 1032"/>
                <a:gd name="T52" fmla="*/ 333 w 407"/>
                <a:gd name="T53" fmla="*/ 564 h 1032"/>
                <a:gd name="T54" fmla="*/ 335 w 407"/>
                <a:gd name="T55" fmla="*/ 580 h 1032"/>
                <a:gd name="T56" fmla="*/ 343 w 407"/>
                <a:gd name="T57" fmla="*/ 592 h 1032"/>
                <a:gd name="T58" fmla="*/ 363 w 407"/>
                <a:gd name="T59" fmla="*/ 600 h 1032"/>
                <a:gd name="T60" fmla="*/ 377 w 407"/>
                <a:gd name="T61" fmla="*/ 600 h 1032"/>
                <a:gd name="T62" fmla="*/ 397 w 407"/>
                <a:gd name="T63" fmla="*/ 592 h 1032"/>
                <a:gd name="T64" fmla="*/ 405 w 407"/>
                <a:gd name="T65" fmla="*/ 572 h 1032"/>
                <a:gd name="T66" fmla="*/ 407 w 407"/>
                <a:gd name="T67" fmla="*/ 299 h 1032"/>
                <a:gd name="T68" fmla="*/ 389 w 407"/>
                <a:gd name="T69" fmla="*/ 239 h 1032"/>
                <a:gd name="T70" fmla="*/ 357 w 407"/>
                <a:gd name="T71" fmla="*/ 209 h 1032"/>
                <a:gd name="T72" fmla="*/ 297 w 407"/>
                <a:gd name="T73" fmla="*/ 191 h 1032"/>
                <a:gd name="T74" fmla="*/ 204 w 407"/>
                <a:gd name="T75" fmla="*/ 169 h 1032"/>
                <a:gd name="T76" fmla="*/ 249 w 407"/>
                <a:gd name="T77" fmla="*/ 155 h 1032"/>
                <a:gd name="T78" fmla="*/ 273 w 407"/>
                <a:gd name="T79" fmla="*/ 131 h 1032"/>
                <a:gd name="T80" fmla="*/ 287 w 407"/>
                <a:gd name="T81" fmla="*/ 84 h 1032"/>
                <a:gd name="T82" fmla="*/ 281 w 407"/>
                <a:gd name="T83" fmla="*/ 52 h 1032"/>
                <a:gd name="T84" fmla="*/ 263 w 407"/>
                <a:gd name="T85" fmla="*/ 24 h 1032"/>
                <a:gd name="T86" fmla="*/ 219 w 407"/>
                <a:gd name="T87" fmla="*/ 0 h 1032"/>
                <a:gd name="T88" fmla="*/ 186 w 407"/>
                <a:gd name="T89" fmla="*/ 0 h 1032"/>
                <a:gd name="T90" fmla="*/ 144 w 407"/>
                <a:gd name="T91" fmla="*/ 24 h 1032"/>
                <a:gd name="T92" fmla="*/ 126 w 407"/>
                <a:gd name="T93" fmla="*/ 52 h 1032"/>
                <a:gd name="T94" fmla="*/ 120 w 407"/>
                <a:gd name="T95" fmla="*/ 84 h 1032"/>
                <a:gd name="T96" fmla="*/ 132 w 407"/>
                <a:gd name="T97" fmla="*/ 131 h 1032"/>
                <a:gd name="T98" fmla="*/ 156 w 407"/>
                <a:gd name="T99" fmla="*/ 155 h 1032"/>
                <a:gd name="T100" fmla="*/ 204 w 407"/>
                <a:gd name="T101" fmla="*/ 169 h 10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07" h="1032">
                  <a:moveTo>
                    <a:pt x="108" y="191"/>
                  </a:moveTo>
                  <a:lnTo>
                    <a:pt x="108" y="191"/>
                  </a:lnTo>
                  <a:lnTo>
                    <a:pt x="88" y="193"/>
                  </a:lnTo>
                  <a:lnTo>
                    <a:pt x="68" y="199"/>
                  </a:lnTo>
                  <a:lnTo>
                    <a:pt x="48" y="209"/>
                  </a:lnTo>
                  <a:lnTo>
                    <a:pt x="32" y="223"/>
                  </a:lnTo>
                  <a:lnTo>
                    <a:pt x="32" y="223"/>
                  </a:lnTo>
                  <a:lnTo>
                    <a:pt x="18" y="239"/>
                  </a:lnTo>
                  <a:lnTo>
                    <a:pt x="8" y="259"/>
                  </a:lnTo>
                  <a:lnTo>
                    <a:pt x="2" y="279"/>
                  </a:lnTo>
                  <a:lnTo>
                    <a:pt x="0" y="299"/>
                  </a:lnTo>
                  <a:lnTo>
                    <a:pt x="0" y="564"/>
                  </a:lnTo>
                  <a:lnTo>
                    <a:pt x="0" y="564"/>
                  </a:lnTo>
                  <a:lnTo>
                    <a:pt x="0" y="572"/>
                  </a:lnTo>
                  <a:lnTo>
                    <a:pt x="2" y="580"/>
                  </a:lnTo>
                  <a:lnTo>
                    <a:pt x="6" y="586"/>
                  </a:lnTo>
                  <a:lnTo>
                    <a:pt x="10" y="592"/>
                  </a:lnTo>
                  <a:lnTo>
                    <a:pt x="10" y="592"/>
                  </a:lnTo>
                  <a:lnTo>
                    <a:pt x="16" y="596"/>
                  </a:lnTo>
                  <a:lnTo>
                    <a:pt x="22" y="598"/>
                  </a:lnTo>
                  <a:lnTo>
                    <a:pt x="28" y="600"/>
                  </a:lnTo>
                  <a:lnTo>
                    <a:pt x="36" y="602"/>
                  </a:lnTo>
                  <a:lnTo>
                    <a:pt x="36" y="602"/>
                  </a:lnTo>
                  <a:lnTo>
                    <a:pt x="44" y="600"/>
                  </a:lnTo>
                  <a:lnTo>
                    <a:pt x="52" y="598"/>
                  </a:lnTo>
                  <a:lnTo>
                    <a:pt x="58" y="596"/>
                  </a:lnTo>
                  <a:lnTo>
                    <a:pt x="64" y="592"/>
                  </a:lnTo>
                  <a:lnTo>
                    <a:pt x="64" y="592"/>
                  </a:lnTo>
                  <a:lnTo>
                    <a:pt x="68" y="586"/>
                  </a:lnTo>
                  <a:lnTo>
                    <a:pt x="70" y="580"/>
                  </a:lnTo>
                  <a:lnTo>
                    <a:pt x="72" y="572"/>
                  </a:lnTo>
                  <a:lnTo>
                    <a:pt x="74" y="564"/>
                  </a:lnTo>
                  <a:lnTo>
                    <a:pt x="74" y="327"/>
                  </a:lnTo>
                  <a:lnTo>
                    <a:pt x="92" y="327"/>
                  </a:lnTo>
                  <a:lnTo>
                    <a:pt x="92" y="984"/>
                  </a:lnTo>
                  <a:lnTo>
                    <a:pt x="92" y="984"/>
                  </a:lnTo>
                  <a:lnTo>
                    <a:pt x="94" y="994"/>
                  </a:lnTo>
                  <a:lnTo>
                    <a:pt x="96" y="1002"/>
                  </a:lnTo>
                  <a:lnTo>
                    <a:pt x="102" y="1010"/>
                  </a:lnTo>
                  <a:lnTo>
                    <a:pt x="108" y="1018"/>
                  </a:lnTo>
                  <a:lnTo>
                    <a:pt x="108" y="1018"/>
                  </a:lnTo>
                  <a:lnTo>
                    <a:pt x="116" y="1024"/>
                  </a:lnTo>
                  <a:lnTo>
                    <a:pt x="124" y="1028"/>
                  </a:lnTo>
                  <a:lnTo>
                    <a:pt x="134" y="1032"/>
                  </a:lnTo>
                  <a:lnTo>
                    <a:pt x="144" y="1032"/>
                  </a:lnTo>
                  <a:lnTo>
                    <a:pt x="144" y="1032"/>
                  </a:lnTo>
                  <a:lnTo>
                    <a:pt x="154" y="1032"/>
                  </a:lnTo>
                  <a:lnTo>
                    <a:pt x="164" y="1028"/>
                  </a:lnTo>
                  <a:lnTo>
                    <a:pt x="172" y="1024"/>
                  </a:lnTo>
                  <a:lnTo>
                    <a:pt x="178" y="1018"/>
                  </a:lnTo>
                  <a:lnTo>
                    <a:pt x="178" y="1018"/>
                  </a:lnTo>
                  <a:lnTo>
                    <a:pt x="186" y="1010"/>
                  </a:lnTo>
                  <a:lnTo>
                    <a:pt x="190" y="1002"/>
                  </a:lnTo>
                  <a:lnTo>
                    <a:pt x="192" y="994"/>
                  </a:lnTo>
                  <a:lnTo>
                    <a:pt x="194" y="984"/>
                  </a:lnTo>
                  <a:lnTo>
                    <a:pt x="194" y="604"/>
                  </a:lnTo>
                  <a:lnTo>
                    <a:pt x="213" y="604"/>
                  </a:lnTo>
                  <a:lnTo>
                    <a:pt x="213" y="984"/>
                  </a:lnTo>
                  <a:lnTo>
                    <a:pt x="213" y="984"/>
                  </a:lnTo>
                  <a:lnTo>
                    <a:pt x="215" y="994"/>
                  </a:lnTo>
                  <a:lnTo>
                    <a:pt x="217" y="1002"/>
                  </a:lnTo>
                  <a:lnTo>
                    <a:pt x="223" y="1010"/>
                  </a:lnTo>
                  <a:lnTo>
                    <a:pt x="229" y="1018"/>
                  </a:lnTo>
                  <a:lnTo>
                    <a:pt x="229" y="1018"/>
                  </a:lnTo>
                  <a:lnTo>
                    <a:pt x="235" y="1024"/>
                  </a:lnTo>
                  <a:lnTo>
                    <a:pt x="245" y="1028"/>
                  </a:lnTo>
                  <a:lnTo>
                    <a:pt x="255" y="1032"/>
                  </a:lnTo>
                  <a:lnTo>
                    <a:pt x="265" y="1032"/>
                  </a:lnTo>
                  <a:lnTo>
                    <a:pt x="265" y="1032"/>
                  </a:lnTo>
                  <a:lnTo>
                    <a:pt x="275" y="1032"/>
                  </a:lnTo>
                  <a:lnTo>
                    <a:pt x="283" y="1028"/>
                  </a:lnTo>
                  <a:lnTo>
                    <a:pt x="291" y="1024"/>
                  </a:lnTo>
                  <a:lnTo>
                    <a:pt x="299" y="1018"/>
                  </a:lnTo>
                  <a:lnTo>
                    <a:pt x="299" y="1018"/>
                  </a:lnTo>
                  <a:lnTo>
                    <a:pt x="305" y="1010"/>
                  </a:lnTo>
                  <a:lnTo>
                    <a:pt x="309" y="1002"/>
                  </a:lnTo>
                  <a:lnTo>
                    <a:pt x="311" y="994"/>
                  </a:lnTo>
                  <a:lnTo>
                    <a:pt x="313" y="984"/>
                  </a:lnTo>
                  <a:lnTo>
                    <a:pt x="313" y="327"/>
                  </a:lnTo>
                  <a:lnTo>
                    <a:pt x="333" y="327"/>
                  </a:lnTo>
                  <a:lnTo>
                    <a:pt x="333" y="564"/>
                  </a:lnTo>
                  <a:lnTo>
                    <a:pt x="333" y="564"/>
                  </a:lnTo>
                  <a:lnTo>
                    <a:pt x="333" y="572"/>
                  </a:lnTo>
                  <a:lnTo>
                    <a:pt x="335" y="580"/>
                  </a:lnTo>
                  <a:lnTo>
                    <a:pt x="337" y="586"/>
                  </a:lnTo>
                  <a:lnTo>
                    <a:pt x="343" y="592"/>
                  </a:lnTo>
                  <a:lnTo>
                    <a:pt x="343" y="592"/>
                  </a:lnTo>
                  <a:lnTo>
                    <a:pt x="349" y="596"/>
                  </a:lnTo>
                  <a:lnTo>
                    <a:pt x="355" y="598"/>
                  </a:lnTo>
                  <a:lnTo>
                    <a:pt x="363" y="600"/>
                  </a:lnTo>
                  <a:lnTo>
                    <a:pt x="369" y="602"/>
                  </a:lnTo>
                  <a:lnTo>
                    <a:pt x="369" y="602"/>
                  </a:lnTo>
                  <a:lnTo>
                    <a:pt x="377" y="600"/>
                  </a:lnTo>
                  <a:lnTo>
                    <a:pt x="385" y="598"/>
                  </a:lnTo>
                  <a:lnTo>
                    <a:pt x="391" y="596"/>
                  </a:lnTo>
                  <a:lnTo>
                    <a:pt x="397" y="592"/>
                  </a:lnTo>
                  <a:lnTo>
                    <a:pt x="397" y="592"/>
                  </a:lnTo>
                  <a:lnTo>
                    <a:pt x="403" y="580"/>
                  </a:lnTo>
                  <a:lnTo>
                    <a:pt x="405" y="572"/>
                  </a:lnTo>
                  <a:lnTo>
                    <a:pt x="407" y="564"/>
                  </a:lnTo>
                  <a:lnTo>
                    <a:pt x="407" y="299"/>
                  </a:lnTo>
                  <a:lnTo>
                    <a:pt x="407" y="299"/>
                  </a:lnTo>
                  <a:lnTo>
                    <a:pt x="405" y="279"/>
                  </a:lnTo>
                  <a:lnTo>
                    <a:pt x="399" y="259"/>
                  </a:lnTo>
                  <a:lnTo>
                    <a:pt x="389" y="239"/>
                  </a:lnTo>
                  <a:lnTo>
                    <a:pt x="375" y="223"/>
                  </a:lnTo>
                  <a:lnTo>
                    <a:pt x="375" y="223"/>
                  </a:lnTo>
                  <a:lnTo>
                    <a:pt x="357" y="209"/>
                  </a:lnTo>
                  <a:lnTo>
                    <a:pt x="339" y="199"/>
                  </a:lnTo>
                  <a:lnTo>
                    <a:pt x="319" y="193"/>
                  </a:lnTo>
                  <a:lnTo>
                    <a:pt x="297" y="191"/>
                  </a:lnTo>
                  <a:lnTo>
                    <a:pt x="108" y="191"/>
                  </a:lnTo>
                  <a:close/>
                  <a:moveTo>
                    <a:pt x="204" y="169"/>
                  </a:moveTo>
                  <a:lnTo>
                    <a:pt x="204" y="169"/>
                  </a:lnTo>
                  <a:lnTo>
                    <a:pt x="219" y="167"/>
                  </a:lnTo>
                  <a:lnTo>
                    <a:pt x="235" y="163"/>
                  </a:lnTo>
                  <a:lnTo>
                    <a:pt x="249" y="155"/>
                  </a:lnTo>
                  <a:lnTo>
                    <a:pt x="263" y="145"/>
                  </a:lnTo>
                  <a:lnTo>
                    <a:pt x="263" y="145"/>
                  </a:lnTo>
                  <a:lnTo>
                    <a:pt x="273" y="131"/>
                  </a:lnTo>
                  <a:lnTo>
                    <a:pt x="281" y="118"/>
                  </a:lnTo>
                  <a:lnTo>
                    <a:pt x="287" y="102"/>
                  </a:lnTo>
                  <a:lnTo>
                    <a:pt x="287" y="84"/>
                  </a:lnTo>
                  <a:lnTo>
                    <a:pt x="287" y="84"/>
                  </a:lnTo>
                  <a:lnTo>
                    <a:pt x="287" y="68"/>
                  </a:lnTo>
                  <a:lnTo>
                    <a:pt x="281" y="52"/>
                  </a:lnTo>
                  <a:lnTo>
                    <a:pt x="273" y="38"/>
                  </a:lnTo>
                  <a:lnTo>
                    <a:pt x="263" y="24"/>
                  </a:lnTo>
                  <a:lnTo>
                    <a:pt x="263" y="24"/>
                  </a:lnTo>
                  <a:lnTo>
                    <a:pt x="249" y="14"/>
                  </a:lnTo>
                  <a:lnTo>
                    <a:pt x="235" y="6"/>
                  </a:lnTo>
                  <a:lnTo>
                    <a:pt x="219" y="0"/>
                  </a:lnTo>
                  <a:lnTo>
                    <a:pt x="204" y="0"/>
                  </a:lnTo>
                  <a:lnTo>
                    <a:pt x="204" y="0"/>
                  </a:lnTo>
                  <a:lnTo>
                    <a:pt x="186" y="0"/>
                  </a:lnTo>
                  <a:lnTo>
                    <a:pt x="170" y="6"/>
                  </a:lnTo>
                  <a:lnTo>
                    <a:pt x="156" y="14"/>
                  </a:lnTo>
                  <a:lnTo>
                    <a:pt x="144" y="24"/>
                  </a:lnTo>
                  <a:lnTo>
                    <a:pt x="144" y="24"/>
                  </a:lnTo>
                  <a:lnTo>
                    <a:pt x="132" y="38"/>
                  </a:lnTo>
                  <a:lnTo>
                    <a:pt x="126" y="52"/>
                  </a:lnTo>
                  <a:lnTo>
                    <a:pt x="120" y="68"/>
                  </a:lnTo>
                  <a:lnTo>
                    <a:pt x="120" y="84"/>
                  </a:lnTo>
                  <a:lnTo>
                    <a:pt x="120" y="84"/>
                  </a:lnTo>
                  <a:lnTo>
                    <a:pt x="120" y="102"/>
                  </a:lnTo>
                  <a:lnTo>
                    <a:pt x="126" y="118"/>
                  </a:lnTo>
                  <a:lnTo>
                    <a:pt x="132" y="131"/>
                  </a:lnTo>
                  <a:lnTo>
                    <a:pt x="144" y="145"/>
                  </a:lnTo>
                  <a:lnTo>
                    <a:pt x="144" y="145"/>
                  </a:lnTo>
                  <a:lnTo>
                    <a:pt x="156" y="155"/>
                  </a:lnTo>
                  <a:lnTo>
                    <a:pt x="170" y="163"/>
                  </a:lnTo>
                  <a:lnTo>
                    <a:pt x="186" y="167"/>
                  </a:lnTo>
                  <a:lnTo>
                    <a:pt x="204" y="169"/>
                  </a:lnTo>
                  <a:lnTo>
                    <a:pt x="204" y="169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10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6" name="Freeform 5"/>
            <p:cNvSpPr>
              <a:spLocks noEditPoints="1"/>
            </p:cNvSpPr>
            <p:nvPr/>
          </p:nvSpPr>
          <p:spPr bwMode="auto">
            <a:xfrm>
              <a:off x="4267413" y="5689947"/>
              <a:ext cx="155920" cy="395353"/>
            </a:xfrm>
            <a:custGeom>
              <a:avLst/>
              <a:gdLst>
                <a:gd name="T0" fmla="*/ 88 w 407"/>
                <a:gd name="T1" fmla="*/ 193 h 1032"/>
                <a:gd name="T2" fmla="*/ 32 w 407"/>
                <a:gd name="T3" fmla="*/ 223 h 1032"/>
                <a:gd name="T4" fmla="*/ 8 w 407"/>
                <a:gd name="T5" fmla="*/ 259 h 1032"/>
                <a:gd name="T6" fmla="*/ 0 w 407"/>
                <a:gd name="T7" fmla="*/ 564 h 1032"/>
                <a:gd name="T8" fmla="*/ 2 w 407"/>
                <a:gd name="T9" fmla="*/ 580 h 1032"/>
                <a:gd name="T10" fmla="*/ 10 w 407"/>
                <a:gd name="T11" fmla="*/ 592 h 1032"/>
                <a:gd name="T12" fmla="*/ 28 w 407"/>
                <a:gd name="T13" fmla="*/ 600 h 1032"/>
                <a:gd name="T14" fmla="*/ 44 w 407"/>
                <a:gd name="T15" fmla="*/ 600 h 1032"/>
                <a:gd name="T16" fmla="*/ 64 w 407"/>
                <a:gd name="T17" fmla="*/ 592 h 1032"/>
                <a:gd name="T18" fmla="*/ 70 w 407"/>
                <a:gd name="T19" fmla="*/ 580 h 1032"/>
                <a:gd name="T20" fmla="*/ 74 w 407"/>
                <a:gd name="T21" fmla="*/ 327 h 1032"/>
                <a:gd name="T22" fmla="*/ 92 w 407"/>
                <a:gd name="T23" fmla="*/ 984 h 1032"/>
                <a:gd name="T24" fmla="*/ 102 w 407"/>
                <a:gd name="T25" fmla="*/ 1010 h 1032"/>
                <a:gd name="T26" fmla="*/ 116 w 407"/>
                <a:gd name="T27" fmla="*/ 1024 h 1032"/>
                <a:gd name="T28" fmla="*/ 144 w 407"/>
                <a:gd name="T29" fmla="*/ 1032 h 1032"/>
                <a:gd name="T30" fmla="*/ 164 w 407"/>
                <a:gd name="T31" fmla="*/ 1028 h 1032"/>
                <a:gd name="T32" fmla="*/ 178 w 407"/>
                <a:gd name="T33" fmla="*/ 1018 h 1032"/>
                <a:gd name="T34" fmla="*/ 192 w 407"/>
                <a:gd name="T35" fmla="*/ 994 h 1032"/>
                <a:gd name="T36" fmla="*/ 213 w 407"/>
                <a:gd name="T37" fmla="*/ 604 h 1032"/>
                <a:gd name="T38" fmla="*/ 215 w 407"/>
                <a:gd name="T39" fmla="*/ 994 h 1032"/>
                <a:gd name="T40" fmla="*/ 229 w 407"/>
                <a:gd name="T41" fmla="*/ 1018 h 1032"/>
                <a:gd name="T42" fmla="*/ 245 w 407"/>
                <a:gd name="T43" fmla="*/ 1028 h 1032"/>
                <a:gd name="T44" fmla="*/ 265 w 407"/>
                <a:gd name="T45" fmla="*/ 1032 h 1032"/>
                <a:gd name="T46" fmla="*/ 291 w 407"/>
                <a:gd name="T47" fmla="*/ 1024 h 1032"/>
                <a:gd name="T48" fmla="*/ 305 w 407"/>
                <a:gd name="T49" fmla="*/ 1010 h 1032"/>
                <a:gd name="T50" fmla="*/ 313 w 407"/>
                <a:gd name="T51" fmla="*/ 984 h 1032"/>
                <a:gd name="T52" fmla="*/ 333 w 407"/>
                <a:gd name="T53" fmla="*/ 564 h 1032"/>
                <a:gd name="T54" fmla="*/ 335 w 407"/>
                <a:gd name="T55" fmla="*/ 580 h 1032"/>
                <a:gd name="T56" fmla="*/ 343 w 407"/>
                <a:gd name="T57" fmla="*/ 592 h 1032"/>
                <a:gd name="T58" fmla="*/ 363 w 407"/>
                <a:gd name="T59" fmla="*/ 600 h 1032"/>
                <a:gd name="T60" fmla="*/ 377 w 407"/>
                <a:gd name="T61" fmla="*/ 600 h 1032"/>
                <a:gd name="T62" fmla="*/ 397 w 407"/>
                <a:gd name="T63" fmla="*/ 592 h 1032"/>
                <a:gd name="T64" fmla="*/ 405 w 407"/>
                <a:gd name="T65" fmla="*/ 572 h 1032"/>
                <a:gd name="T66" fmla="*/ 407 w 407"/>
                <a:gd name="T67" fmla="*/ 299 h 1032"/>
                <a:gd name="T68" fmla="*/ 389 w 407"/>
                <a:gd name="T69" fmla="*/ 239 h 1032"/>
                <a:gd name="T70" fmla="*/ 357 w 407"/>
                <a:gd name="T71" fmla="*/ 209 h 1032"/>
                <a:gd name="T72" fmla="*/ 297 w 407"/>
                <a:gd name="T73" fmla="*/ 191 h 1032"/>
                <a:gd name="T74" fmla="*/ 204 w 407"/>
                <a:gd name="T75" fmla="*/ 169 h 1032"/>
                <a:gd name="T76" fmla="*/ 249 w 407"/>
                <a:gd name="T77" fmla="*/ 155 h 1032"/>
                <a:gd name="T78" fmla="*/ 273 w 407"/>
                <a:gd name="T79" fmla="*/ 131 h 1032"/>
                <a:gd name="T80" fmla="*/ 287 w 407"/>
                <a:gd name="T81" fmla="*/ 84 h 1032"/>
                <a:gd name="T82" fmla="*/ 281 w 407"/>
                <a:gd name="T83" fmla="*/ 52 h 1032"/>
                <a:gd name="T84" fmla="*/ 263 w 407"/>
                <a:gd name="T85" fmla="*/ 24 h 1032"/>
                <a:gd name="T86" fmla="*/ 219 w 407"/>
                <a:gd name="T87" fmla="*/ 0 h 1032"/>
                <a:gd name="T88" fmla="*/ 186 w 407"/>
                <a:gd name="T89" fmla="*/ 0 h 1032"/>
                <a:gd name="T90" fmla="*/ 144 w 407"/>
                <a:gd name="T91" fmla="*/ 24 h 1032"/>
                <a:gd name="T92" fmla="*/ 126 w 407"/>
                <a:gd name="T93" fmla="*/ 52 h 1032"/>
                <a:gd name="T94" fmla="*/ 120 w 407"/>
                <a:gd name="T95" fmla="*/ 84 h 1032"/>
                <a:gd name="T96" fmla="*/ 132 w 407"/>
                <a:gd name="T97" fmla="*/ 131 h 1032"/>
                <a:gd name="T98" fmla="*/ 156 w 407"/>
                <a:gd name="T99" fmla="*/ 155 h 1032"/>
                <a:gd name="T100" fmla="*/ 204 w 407"/>
                <a:gd name="T101" fmla="*/ 169 h 10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07" h="1032">
                  <a:moveTo>
                    <a:pt x="108" y="191"/>
                  </a:moveTo>
                  <a:lnTo>
                    <a:pt x="108" y="191"/>
                  </a:lnTo>
                  <a:lnTo>
                    <a:pt x="88" y="193"/>
                  </a:lnTo>
                  <a:lnTo>
                    <a:pt x="68" y="199"/>
                  </a:lnTo>
                  <a:lnTo>
                    <a:pt x="48" y="209"/>
                  </a:lnTo>
                  <a:lnTo>
                    <a:pt x="32" y="223"/>
                  </a:lnTo>
                  <a:lnTo>
                    <a:pt x="32" y="223"/>
                  </a:lnTo>
                  <a:lnTo>
                    <a:pt x="18" y="239"/>
                  </a:lnTo>
                  <a:lnTo>
                    <a:pt x="8" y="259"/>
                  </a:lnTo>
                  <a:lnTo>
                    <a:pt x="2" y="279"/>
                  </a:lnTo>
                  <a:lnTo>
                    <a:pt x="0" y="299"/>
                  </a:lnTo>
                  <a:lnTo>
                    <a:pt x="0" y="564"/>
                  </a:lnTo>
                  <a:lnTo>
                    <a:pt x="0" y="564"/>
                  </a:lnTo>
                  <a:lnTo>
                    <a:pt x="0" y="572"/>
                  </a:lnTo>
                  <a:lnTo>
                    <a:pt x="2" y="580"/>
                  </a:lnTo>
                  <a:lnTo>
                    <a:pt x="6" y="586"/>
                  </a:lnTo>
                  <a:lnTo>
                    <a:pt x="10" y="592"/>
                  </a:lnTo>
                  <a:lnTo>
                    <a:pt x="10" y="592"/>
                  </a:lnTo>
                  <a:lnTo>
                    <a:pt x="16" y="596"/>
                  </a:lnTo>
                  <a:lnTo>
                    <a:pt x="22" y="598"/>
                  </a:lnTo>
                  <a:lnTo>
                    <a:pt x="28" y="600"/>
                  </a:lnTo>
                  <a:lnTo>
                    <a:pt x="36" y="602"/>
                  </a:lnTo>
                  <a:lnTo>
                    <a:pt x="36" y="602"/>
                  </a:lnTo>
                  <a:lnTo>
                    <a:pt x="44" y="600"/>
                  </a:lnTo>
                  <a:lnTo>
                    <a:pt x="52" y="598"/>
                  </a:lnTo>
                  <a:lnTo>
                    <a:pt x="58" y="596"/>
                  </a:lnTo>
                  <a:lnTo>
                    <a:pt x="64" y="592"/>
                  </a:lnTo>
                  <a:lnTo>
                    <a:pt x="64" y="592"/>
                  </a:lnTo>
                  <a:lnTo>
                    <a:pt x="68" y="586"/>
                  </a:lnTo>
                  <a:lnTo>
                    <a:pt x="70" y="580"/>
                  </a:lnTo>
                  <a:lnTo>
                    <a:pt x="72" y="572"/>
                  </a:lnTo>
                  <a:lnTo>
                    <a:pt x="74" y="564"/>
                  </a:lnTo>
                  <a:lnTo>
                    <a:pt x="74" y="327"/>
                  </a:lnTo>
                  <a:lnTo>
                    <a:pt x="92" y="327"/>
                  </a:lnTo>
                  <a:lnTo>
                    <a:pt x="92" y="984"/>
                  </a:lnTo>
                  <a:lnTo>
                    <a:pt x="92" y="984"/>
                  </a:lnTo>
                  <a:lnTo>
                    <a:pt x="94" y="994"/>
                  </a:lnTo>
                  <a:lnTo>
                    <a:pt x="96" y="1002"/>
                  </a:lnTo>
                  <a:lnTo>
                    <a:pt x="102" y="1010"/>
                  </a:lnTo>
                  <a:lnTo>
                    <a:pt x="108" y="1018"/>
                  </a:lnTo>
                  <a:lnTo>
                    <a:pt x="108" y="1018"/>
                  </a:lnTo>
                  <a:lnTo>
                    <a:pt x="116" y="1024"/>
                  </a:lnTo>
                  <a:lnTo>
                    <a:pt x="124" y="1028"/>
                  </a:lnTo>
                  <a:lnTo>
                    <a:pt x="134" y="1032"/>
                  </a:lnTo>
                  <a:lnTo>
                    <a:pt x="144" y="1032"/>
                  </a:lnTo>
                  <a:lnTo>
                    <a:pt x="144" y="1032"/>
                  </a:lnTo>
                  <a:lnTo>
                    <a:pt x="154" y="1032"/>
                  </a:lnTo>
                  <a:lnTo>
                    <a:pt x="164" y="1028"/>
                  </a:lnTo>
                  <a:lnTo>
                    <a:pt x="172" y="1024"/>
                  </a:lnTo>
                  <a:lnTo>
                    <a:pt x="178" y="1018"/>
                  </a:lnTo>
                  <a:lnTo>
                    <a:pt x="178" y="1018"/>
                  </a:lnTo>
                  <a:lnTo>
                    <a:pt x="186" y="1010"/>
                  </a:lnTo>
                  <a:lnTo>
                    <a:pt x="190" y="1002"/>
                  </a:lnTo>
                  <a:lnTo>
                    <a:pt x="192" y="994"/>
                  </a:lnTo>
                  <a:lnTo>
                    <a:pt x="194" y="984"/>
                  </a:lnTo>
                  <a:lnTo>
                    <a:pt x="194" y="604"/>
                  </a:lnTo>
                  <a:lnTo>
                    <a:pt x="213" y="604"/>
                  </a:lnTo>
                  <a:lnTo>
                    <a:pt x="213" y="984"/>
                  </a:lnTo>
                  <a:lnTo>
                    <a:pt x="213" y="984"/>
                  </a:lnTo>
                  <a:lnTo>
                    <a:pt x="215" y="994"/>
                  </a:lnTo>
                  <a:lnTo>
                    <a:pt x="217" y="1002"/>
                  </a:lnTo>
                  <a:lnTo>
                    <a:pt x="223" y="1010"/>
                  </a:lnTo>
                  <a:lnTo>
                    <a:pt x="229" y="1018"/>
                  </a:lnTo>
                  <a:lnTo>
                    <a:pt x="229" y="1018"/>
                  </a:lnTo>
                  <a:lnTo>
                    <a:pt x="235" y="1024"/>
                  </a:lnTo>
                  <a:lnTo>
                    <a:pt x="245" y="1028"/>
                  </a:lnTo>
                  <a:lnTo>
                    <a:pt x="255" y="1032"/>
                  </a:lnTo>
                  <a:lnTo>
                    <a:pt x="265" y="1032"/>
                  </a:lnTo>
                  <a:lnTo>
                    <a:pt x="265" y="1032"/>
                  </a:lnTo>
                  <a:lnTo>
                    <a:pt x="275" y="1032"/>
                  </a:lnTo>
                  <a:lnTo>
                    <a:pt x="283" y="1028"/>
                  </a:lnTo>
                  <a:lnTo>
                    <a:pt x="291" y="1024"/>
                  </a:lnTo>
                  <a:lnTo>
                    <a:pt x="299" y="1018"/>
                  </a:lnTo>
                  <a:lnTo>
                    <a:pt x="299" y="1018"/>
                  </a:lnTo>
                  <a:lnTo>
                    <a:pt x="305" y="1010"/>
                  </a:lnTo>
                  <a:lnTo>
                    <a:pt x="309" y="1002"/>
                  </a:lnTo>
                  <a:lnTo>
                    <a:pt x="311" y="994"/>
                  </a:lnTo>
                  <a:lnTo>
                    <a:pt x="313" y="984"/>
                  </a:lnTo>
                  <a:lnTo>
                    <a:pt x="313" y="327"/>
                  </a:lnTo>
                  <a:lnTo>
                    <a:pt x="333" y="327"/>
                  </a:lnTo>
                  <a:lnTo>
                    <a:pt x="333" y="564"/>
                  </a:lnTo>
                  <a:lnTo>
                    <a:pt x="333" y="564"/>
                  </a:lnTo>
                  <a:lnTo>
                    <a:pt x="333" y="572"/>
                  </a:lnTo>
                  <a:lnTo>
                    <a:pt x="335" y="580"/>
                  </a:lnTo>
                  <a:lnTo>
                    <a:pt x="337" y="586"/>
                  </a:lnTo>
                  <a:lnTo>
                    <a:pt x="343" y="592"/>
                  </a:lnTo>
                  <a:lnTo>
                    <a:pt x="343" y="592"/>
                  </a:lnTo>
                  <a:lnTo>
                    <a:pt x="349" y="596"/>
                  </a:lnTo>
                  <a:lnTo>
                    <a:pt x="355" y="598"/>
                  </a:lnTo>
                  <a:lnTo>
                    <a:pt x="363" y="600"/>
                  </a:lnTo>
                  <a:lnTo>
                    <a:pt x="369" y="602"/>
                  </a:lnTo>
                  <a:lnTo>
                    <a:pt x="369" y="602"/>
                  </a:lnTo>
                  <a:lnTo>
                    <a:pt x="377" y="600"/>
                  </a:lnTo>
                  <a:lnTo>
                    <a:pt x="385" y="598"/>
                  </a:lnTo>
                  <a:lnTo>
                    <a:pt x="391" y="596"/>
                  </a:lnTo>
                  <a:lnTo>
                    <a:pt x="397" y="592"/>
                  </a:lnTo>
                  <a:lnTo>
                    <a:pt x="397" y="592"/>
                  </a:lnTo>
                  <a:lnTo>
                    <a:pt x="403" y="580"/>
                  </a:lnTo>
                  <a:lnTo>
                    <a:pt x="405" y="572"/>
                  </a:lnTo>
                  <a:lnTo>
                    <a:pt x="407" y="564"/>
                  </a:lnTo>
                  <a:lnTo>
                    <a:pt x="407" y="299"/>
                  </a:lnTo>
                  <a:lnTo>
                    <a:pt x="407" y="299"/>
                  </a:lnTo>
                  <a:lnTo>
                    <a:pt x="405" y="279"/>
                  </a:lnTo>
                  <a:lnTo>
                    <a:pt x="399" y="259"/>
                  </a:lnTo>
                  <a:lnTo>
                    <a:pt x="389" y="239"/>
                  </a:lnTo>
                  <a:lnTo>
                    <a:pt x="375" y="223"/>
                  </a:lnTo>
                  <a:lnTo>
                    <a:pt x="375" y="223"/>
                  </a:lnTo>
                  <a:lnTo>
                    <a:pt x="357" y="209"/>
                  </a:lnTo>
                  <a:lnTo>
                    <a:pt x="339" y="199"/>
                  </a:lnTo>
                  <a:lnTo>
                    <a:pt x="319" y="193"/>
                  </a:lnTo>
                  <a:lnTo>
                    <a:pt x="297" y="191"/>
                  </a:lnTo>
                  <a:lnTo>
                    <a:pt x="108" y="191"/>
                  </a:lnTo>
                  <a:close/>
                  <a:moveTo>
                    <a:pt x="204" y="169"/>
                  </a:moveTo>
                  <a:lnTo>
                    <a:pt x="204" y="169"/>
                  </a:lnTo>
                  <a:lnTo>
                    <a:pt x="219" y="167"/>
                  </a:lnTo>
                  <a:lnTo>
                    <a:pt x="235" y="163"/>
                  </a:lnTo>
                  <a:lnTo>
                    <a:pt x="249" y="155"/>
                  </a:lnTo>
                  <a:lnTo>
                    <a:pt x="263" y="145"/>
                  </a:lnTo>
                  <a:lnTo>
                    <a:pt x="263" y="145"/>
                  </a:lnTo>
                  <a:lnTo>
                    <a:pt x="273" y="131"/>
                  </a:lnTo>
                  <a:lnTo>
                    <a:pt x="281" y="118"/>
                  </a:lnTo>
                  <a:lnTo>
                    <a:pt x="287" y="102"/>
                  </a:lnTo>
                  <a:lnTo>
                    <a:pt x="287" y="84"/>
                  </a:lnTo>
                  <a:lnTo>
                    <a:pt x="287" y="84"/>
                  </a:lnTo>
                  <a:lnTo>
                    <a:pt x="287" y="68"/>
                  </a:lnTo>
                  <a:lnTo>
                    <a:pt x="281" y="52"/>
                  </a:lnTo>
                  <a:lnTo>
                    <a:pt x="273" y="38"/>
                  </a:lnTo>
                  <a:lnTo>
                    <a:pt x="263" y="24"/>
                  </a:lnTo>
                  <a:lnTo>
                    <a:pt x="263" y="24"/>
                  </a:lnTo>
                  <a:lnTo>
                    <a:pt x="249" y="14"/>
                  </a:lnTo>
                  <a:lnTo>
                    <a:pt x="235" y="6"/>
                  </a:lnTo>
                  <a:lnTo>
                    <a:pt x="219" y="0"/>
                  </a:lnTo>
                  <a:lnTo>
                    <a:pt x="204" y="0"/>
                  </a:lnTo>
                  <a:lnTo>
                    <a:pt x="204" y="0"/>
                  </a:lnTo>
                  <a:lnTo>
                    <a:pt x="186" y="0"/>
                  </a:lnTo>
                  <a:lnTo>
                    <a:pt x="170" y="6"/>
                  </a:lnTo>
                  <a:lnTo>
                    <a:pt x="156" y="14"/>
                  </a:lnTo>
                  <a:lnTo>
                    <a:pt x="144" y="24"/>
                  </a:lnTo>
                  <a:lnTo>
                    <a:pt x="144" y="24"/>
                  </a:lnTo>
                  <a:lnTo>
                    <a:pt x="132" y="38"/>
                  </a:lnTo>
                  <a:lnTo>
                    <a:pt x="126" y="52"/>
                  </a:lnTo>
                  <a:lnTo>
                    <a:pt x="120" y="68"/>
                  </a:lnTo>
                  <a:lnTo>
                    <a:pt x="120" y="84"/>
                  </a:lnTo>
                  <a:lnTo>
                    <a:pt x="120" y="84"/>
                  </a:lnTo>
                  <a:lnTo>
                    <a:pt x="120" y="102"/>
                  </a:lnTo>
                  <a:lnTo>
                    <a:pt x="126" y="118"/>
                  </a:lnTo>
                  <a:lnTo>
                    <a:pt x="132" y="131"/>
                  </a:lnTo>
                  <a:lnTo>
                    <a:pt x="144" y="145"/>
                  </a:lnTo>
                  <a:lnTo>
                    <a:pt x="144" y="145"/>
                  </a:lnTo>
                  <a:lnTo>
                    <a:pt x="156" y="155"/>
                  </a:lnTo>
                  <a:lnTo>
                    <a:pt x="170" y="163"/>
                  </a:lnTo>
                  <a:lnTo>
                    <a:pt x="186" y="167"/>
                  </a:lnTo>
                  <a:lnTo>
                    <a:pt x="204" y="169"/>
                  </a:lnTo>
                  <a:lnTo>
                    <a:pt x="204" y="169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10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89" name="직사각형 88"/>
          <p:cNvSpPr/>
          <p:nvPr/>
        </p:nvSpPr>
        <p:spPr>
          <a:xfrm rot="18960557">
            <a:off x="6546862" y="2538564"/>
            <a:ext cx="1844526" cy="36774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5" name="타원 94"/>
          <p:cNvSpPr/>
          <p:nvPr/>
        </p:nvSpPr>
        <p:spPr>
          <a:xfrm>
            <a:off x="7393184" y="1872961"/>
            <a:ext cx="933178" cy="933178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6792" y="2006833"/>
            <a:ext cx="545951" cy="54595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4482" y="5735458"/>
            <a:ext cx="562490" cy="562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31048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직사각형 89"/>
          <p:cNvSpPr/>
          <p:nvPr/>
        </p:nvSpPr>
        <p:spPr>
          <a:xfrm>
            <a:off x="119336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" name="직사각형 106"/>
          <p:cNvSpPr/>
          <p:nvPr/>
        </p:nvSpPr>
        <p:spPr>
          <a:xfrm>
            <a:off x="308166" y="2120034"/>
            <a:ext cx="2871962" cy="11649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" name="TextBox 107"/>
          <p:cNvSpPr txBox="1"/>
          <p:nvPr/>
        </p:nvSpPr>
        <p:spPr>
          <a:xfrm>
            <a:off x="452182" y="2638653"/>
            <a:ext cx="261075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r">
              <a:lnSpc>
                <a:spcPct val="100000"/>
              </a:lnSpc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공인중개사 사업자를 위한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0" algn="r">
              <a:lnSpc>
                <a:spcPct val="100000"/>
              </a:lnSpc>
            </a:pPr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호스팅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제공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및 개별 사이트 구성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관리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9" name="Text Box 8"/>
          <p:cNvSpPr txBox="1">
            <a:spLocks noChangeArrowheads="1"/>
          </p:cNvSpPr>
          <p:nvPr/>
        </p:nvSpPr>
        <p:spPr bwMode="auto">
          <a:xfrm>
            <a:off x="499237" y="2244890"/>
            <a:ext cx="261075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2000" b="1" dirty="0" err="1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호스팅</a:t>
            </a:r>
            <a:r>
              <a:rPr lang="ko-KR" altLang="en-US" sz="2000" b="1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 </a:t>
            </a:r>
            <a:r>
              <a:rPr lang="ko-KR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지원</a:t>
            </a:r>
            <a:endParaRPr lang="ko-KR" altLang="ko-KR" sz="2000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Medium" panose="02000000000000000000" pitchFamily="2" charset="0"/>
            </a:endParaRPr>
          </a:p>
        </p:txBody>
      </p:sp>
      <p:sp>
        <p:nvSpPr>
          <p:cNvPr id="104" name="직사각형 103"/>
          <p:cNvSpPr/>
          <p:nvPr/>
        </p:nvSpPr>
        <p:spPr>
          <a:xfrm>
            <a:off x="9011873" y="2120034"/>
            <a:ext cx="2871962" cy="125145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TextBox 104"/>
          <p:cNvSpPr txBox="1"/>
          <p:nvPr/>
        </p:nvSpPr>
        <p:spPr>
          <a:xfrm>
            <a:off x="9074679" y="2638653"/>
            <a:ext cx="2809155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중개사를 통해 쉽고 빠르게 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3D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매물을 등록 할 수 있도록 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3D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건축물 </a:t>
            </a:r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빌더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지원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6" name="Text Box 8"/>
          <p:cNvSpPr txBox="1">
            <a:spLocks noChangeArrowheads="1"/>
          </p:cNvSpPr>
          <p:nvPr/>
        </p:nvSpPr>
        <p:spPr bwMode="auto">
          <a:xfrm>
            <a:off x="9074680" y="2204864"/>
            <a:ext cx="261075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000" b="1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3D </a:t>
            </a:r>
            <a:r>
              <a:rPr lang="ko-KR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매물 등록</a:t>
            </a:r>
            <a:endParaRPr lang="ko-KR" altLang="ko-KR" sz="2000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Medium" panose="02000000000000000000" pitchFamily="2" charset="0"/>
            </a:endParaRPr>
          </a:p>
        </p:txBody>
      </p:sp>
      <p:sp>
        <p:nvSpPr>
          <p:cNvPr id="101" name="직사각형 100"/>
          <p:cNvSpPr/>
          <p:nvPr/>
        </p:nvSpPr>
        <p:spPr>
          <a:xfrm>
            <a:off x="9011873" y="5072418"/>
            <a:ext cx="2871962" cy="152493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TextBox 101"/>
          <p:cNvSpPr txBox="1"/>
          <p:nvPr/>
        </p:nvSpPr>
        <p:spPr>
          <a:xfrm>
            <a:off x="9141114" y="5622339"/>
            <a:ext cx="2737146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정보 분석 및 매물 정보와 거래 정보를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빠르게 제공할 수 있도록 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데이터베이스 구축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3" name="Text Box 8"/>
          <p:cNvSpPr txBox="1">
            <a:spLocks noChangeArrowheads="1"/>
          </p:cNvSpPr>
          <p:nvPr/>
        </p:nvSpPr>
        <p:spPr bwMode="auto">
          <a:xfrm>
            <a:off x="9141114" y="5178519"/>
            <a:ext cx="261075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000" b="1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데이터 베이스</a:t>
            </a:r>
            <a:endParaRPr lang="ko-KR" altLang="ko-KR" sz="2000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Medium" panose="02000000000000000000" pitchFamily="2" charset="0"/>
            </a:endParaRPr>
          </a:p>
        </p:txBody>
      </p:sp>
      <p:sp>
        <p:nvSpPr>
          <p:cNvPr id="98" name="직사각형 97"/>
          <p:cNvSpPr/>
          <p:nvPr/>
        </p:nvSpPr>
        <p:spPr>
          <a:xfrm>
            <a:off x="308166" y="5072418"/>
            <a:ext cx="2871962" cy="139792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TextBox 98"/>
          <p:cNvSpPr txBox="1"/>
          <p:nvPr/>
        </p:nvSpPr>
        <p:spPr>
          <a:xfrm>
            <a:off x="199632" y="5622339"/>
            <a:ext cx="2926526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r">
              <a:lnSpc>
                <a:spcPct val="100000"/>
              </a:lnSpc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보안이 요구되는 등기필증들을 암호화하여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0" algn="r">
              <a:lnSpc>
                <a:spcPct val="100000"/>
              </a:lnSpc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안전하게 관리 될 수 있도록 기술 축적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0" algn="r">
              <a:lnSpc>
                <a:spcPct val="100000"/>
              </a:lnSpc>
            </a:pP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Ex)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블록체인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0" name="Text Box 8"/>
          <p:cNvSpPr txBox="1">
            <a:spLocks noChangeArrowheads="1"/>
          </p:cNvSpPr>
          <p:nvPr/>
        </p:nvSpPr>
        <p:spPr bwMode="auto">
          <a:xfrm>
            <a:off x="515408" y="5199732"/>
            <a:ext cx="261075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2000" b="1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암호화</a:t>
            </a:r>
            <a:r>
              <a:rPr lang="ko-KR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 </a:t>
            </a:r>
            <a:r>
              <a:rPr lang="ko-KR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기술 축적</a:t>
            </a:r>
            <a:endParaRPr lang="ko-KR" altLang="ko-KR" sz="2000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Medium" panose="02000000000000000000" pitchFamily="2" charset="0"/>
            </a:endParaRPr>
          </a:p>
        </p:txBody>
      </p:sp>
      <p:pic>
        <p:nvPicPr>
          <p:cNvPr id="60" name="그림 5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91" name="제목 1"/>
          <p:cNvSpPr txBox="1">
            <a:spLocks/>
          </p:cNvSpPr>
          <p:nvPr/>
        </p:nvSpPr>
        <p:spPr>
          <a:xfrm>
            <a:off x="335360" y="307111"/>
            <a:ext cx="4613148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Business Model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2" name="텍스트 개체 틀 4"/>
          <p:cNvSpPr txBox="1">
            <a:spLocks/>
          </p:cNvSpPr>
          <p:nvPr/>
        </p:nvSpPr>
        <p:spPr>
          <a:xfrm>
            <a:off x="335360" y="1034135"/>
            <a:ext cx="3513347" cy="379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전자계약 플랫폼 부대운영 서비스</a:t>
            </a:r>
            <a:endParaRPr lang="ko-KR" altLang="en-US" dirty="0">
              <a:solidFill>
                <a:srgbClr val="00B0F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1" name="도넛 110"/>
          <p:cNvSpPr/>
          <p:nvPr/>
        </p:nvSpPr>
        <p:spPr>
          <a:xfrm>
            <a:off x="5342578" y="3390422"/>
            <a:ext cx="1348396" cy="1348395"/>
          </a:xfrm>
          <a:prstGeom prst="donu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2" name="도넛 111"/>
          <p:cNvSpPr/>
          <p:nvPr/>
        </p:nvSpPr>
        <p:spPr>
          <a:xfrm>
            <a:off x="4805550" y="2853395"/>
            <a:ext cx="2422452" cy="2422449"/>
          </a:xfrm>
          <a:prstGeom prst="donut">
            <a:avLst>
              <a:gd name="adj" fmla="val 15603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3" name="도넛 112"/>
          <p:cNvSpPr/>
          <p:nvPr/>
        </p:nvSpPr>
        <p:spPr>
          <a:xfrm>
            <a:off x="4262020" y="2309864"/>
            <a:ext cx="3509512" cy="3509511"/>
          </a:xfrm>
          <a:prstGeom prst="donut">
            <a:avLst>
              <a:gd name="adj" fmla="val 11445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4" name="직사각형 113"/>
          <p:cNvSpPr/>
          <p:nvPr/>
        </p:nvSpPr>
        <p:spPr>
          <a:xfrm rot="18960557">
            <a:off x="6546862" y="2538564"/>
            <a:ext cx="1844526" cy="36774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5" name="직사각형 114"/>
          <p:cNvSpPr/>
          <p:nvPr/>
        </p:nvSpPr>
        <p:spPr>
          <a:xfrm rot="2580351">
            <a:off x="3913820" y="2910983"/>
            <a:ext cx="2072737" cy="36774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7" name="타원 116"/>
          <p:cNvSpPr/>
          <p:nvPr/>
        </p:nvSpPr>
        <p:spPr>
          <a:xfrm>
            <a:off x="7393184" y="1872961"/>
            <a:ext cx="933178" cy="933178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6" name="직사각형 115"/>
          <p:cNvSpPr/>
          <p:nvPr/>
        </p:nvSpPr>
        <p:spPr>
          <a:xfrm rot="2524137">
            <a:off x="6740948" y="5450559"/>
            <a:ext cx="1653252" cy="37744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8" name="타원 117"/>
          <p:cNvSpPr/>
          <p:nvPr/>
        </p:nvSpPr>
        <p:spPr>
          <a:xfrm>
            <a:off x="7495951" y="5564029"/>
            <a:ext cx="933178" cy="93317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9" name="직사각형 118"/>
          <p:cNvSpPr/>
          <p:nvPr/>
        </p:nvSpPr>
        <p:spPr>
          <a:xfrm rot="8139279">
            <a:off x="3893848" y="5261840"/>
            <a:ext cx="1793651" cy="37744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0" name="타원 119"/>
          <p:cNvSpPr/>
          <p:nvPr/>
        </p:nvSpPr>
        <p:spPr>
          <a:xfrm>
            <a:off x="3773771" y="5527851"/>
            <a:ext cx="933178" cy="933178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1" name="타원 120"/>
          <p:cNvSpPr/>
          <p:nvPr/>
        </p:nvSpPr>
        <p:spPr>
          <a:xfrm rot="1002068">
            <a:off x="3762871" y="1902527"/>
            <a:ext cx="933178" cy="933178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22" name="그룹 121"/>
          <p:cNvGrpSpPr/>
          <p:nvPr/>
        </p:nvGrpSpPr>
        <p:grpSpPr>
          <a:xfrm>
            <a:off x="7757954" y="5819375"/>
            <a:ext cx="397876" cy="425493"/>
            <a:chOff x="3263725" y="5646638"/>
            <a:chExt cx="323850" cy="342900"/>
          </a:xfrm>
          <a:solidFill>
            <a:srgbClr val="FFFFFF"/>
          </a:solidFill>
        </p:grpSpPr>
        <p:sp>
          <p:nvSpPr>
            <p:cNvPr id="138" name="Freeform 231"/>
            <p:cNvSpPr>
              <a:spLocks noEditPoints="1"/>
            </p:cNvSpPr>
            <p:nvPr/>
          </p:nvSpPr>
          <p:spPr bwMode="auto">
            <a:xfrm>
              <a:off x="3263725" y="5646638"/>
              <a:ext cx="323850" cy="104775"/>
            </a:xfrm>
            <a:custGeom>
              <a:avLst/>
              <a:gdLst/>
              <a:ahLst/>
              <a:cxnLst>
                <a:cxn ang="0">
                  <a:pos x="204" y="14"/>
                </a:cxn>
                <a:cxn ang="0">
                  <a:pos x="204" y="14"/>
                </a:cxn>
                <a:cxn ang="0">
                  <a:pos x="204" y="8"/>
                </a:cxn>
                <a:cxn ang="0">
                  <a:pos x="200" y="4"/>
                </a:cxn>
                <a:cxn ang="0">
                  <a:pos x="196" y="2"/>
                </a:cxn>
                <a:cxn ang="0">
                  <a:pos x="190" y="0"/>
                </a:cxn>
                <a:cxn ang="0">
                  <a:pos x="12" y="0"/>
                </a:cxn>
                <a:cxn ang="0">
                  <a:pos x="12" y="0"/>
                </a:cxn>
                <a:cxn ang="0">
                  <a:pos x="8" y="2"/>
                </a:cxn>
                <a:cxn ang="0">
                  <a:pos x="4" y="4"/>
                </a:cxn>
                <a:cxn ang="0">
                  <a:pos x="0" y="8"/>
                </a:cxn>
                <a:cxn ang="0">
                  <a:pos x="0" y="14"/>
                </a:cxn>
                <a:cxn ang="0">
                  <a:pos x="0" y="52"/>
                </a:cxn>
                <a:cxn ang="0">
                  <a:pos x="0" y="52"/>
                </a:cxn>
                <a:cxn ang="0">
                  <a:pos x="0" y="58"/>
                </a:cxn>
                <a:cxn ang="0">
                  <a:pos x="4" y="62"/>
                </a:cxn>
                <a:cxn ang="0">
                  <a:pos x="8" y="66"/>
                </a:cxn>
                <a:cxn ang="0">
                  <a:pos x="12" y="66"/>
                </a:cxn>
                <a:cxn ang="0">
                  <a:pos x="190" y="66"/>
                </a:cxn>
                <a:cxn ang="0">
                  <a:pos x="190" y="66"/>
                </a:cxn>
                <a:cxn ang="0">
                  <a:pos x="196" y="66"/>
                </a:cxn>
                <a:cxn ang="0">
                  <a:pos x="200" y="62"/>
                </a:cxn>
                <a:cxn ang="0">
                  <a:pos x="204" y="58"/>
                </a:cxn>
                <a:cxn ang="0">
                  <a:pos x="204" y="52"/>
                </a:cxn>
                <a:cxn ang="0">
                  <a:pos x="204" y="14"/>
                </a:cxn>
                <a:cxn ang="0">
                  <a:pos x="190" y="14"/>
                </a:cxn>
                <a:cxn ang="0">
                  <a:pos x="190" y="52"/>
                </a:cxn>
                <a:cxn ang="0">
                  <a:pos x="14" y="52"/>
                </a:cxn>
                <a:cxn ang="0">
                  <a:pos x="14" y="14"/>
                </a:cxn>
                <a:cxn ang="0">
                  <a:pos x="190" y="14"/>
                </a:cxn>
              </a:cxnLst>
              <a:rect l="0" t="0" r="r" b="b"/>
              <a:pathLst>
                <a:path w="204" h="66">
                  <a:moveTo>
                    <a:pt x="204" y="14"/>
                  </a:moveTo>
                  <a:lnTo>
                    <a:pt x="204" y="14"/>
                  </a:lnTo>
                  <a:lnTo>
                    <a:pt x="204" y="8"/>
                  </a:lnTo>
                  <a:lnTo>
                    <a:pt x="200" y="4"/>
                  </a:lnTo>
                  <a:lnTo>
                    <a:pt x="196" y="2"/>
                  </a:lnTo>
                  <a:lnTo>
                    <a:pt x="190" y="0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8" y="2"/>
                  </a:lnTo>
                  <a:lnTo>
                    <a:pt x="4" y="4"/>
                  </a:lnTo>
                  <a:lnTo>
                    <a:pt x="0" y="8"/>
                  </a:lnTo>
                  <a:lnTo>
                    <a:pt x="0" y="14"/>
                  </a:lnTo>
                  <a:lnTo>
                    <a:pt x="0" y="52"/>
                  </a:lnTo>
                  <a:lnTo>
                    <a:pt x="0" y="52"/>
                  </a:lnTo>
                  <a:lnTo>
                    <a:pt x="0" y="58"/>
                  </a:lnTo>
                  <a:lnTo>
                    <a:pt x="4" y="62"/>
                  </a:lnTo>
                  <a:lnTo>
                    <a:pt x="8" y="66"/>
                  </a:lnTo>
                  <a:lnTo>
                    <a:pt x="12" y="66"/>
                  </a:lnTo>
                  <a:lnTo>
                    <a:pt x="190" y="66"/>
                  </a:lnTo>
                  <a:lnTo>
                    <a:pt x="190" y="66"/>
                  </a:lnTo>
                  <a:lnTo>
                    <a:pt x="196" y="66"/>
                  </a:lnTo>
                  <a:lnTo>
                    <a:pt x="200" y="62"/>
                  </a:lnTo>
                  <a:lnTo>
                    <a:pt x="204" y="58"/>
                  </a:lnTo>
                  <a:lnTo>
                    <a:pt x="204" y="52"/>
                  </a:lnTo>
                  <a:lnTo>
                    <a:pt x="204" y="14"/>
                  </a:lnTo>
                  <a:close/>
                  <a:moveTo>
                    <a:pt x="190" y="14"/>
                  </a:moveTo>
                  <a:lnTo>
                    <a:pt x="190" y="52"/>
                  </a:lnTo>
                  <a:lnTo>
                    <a:pt x="14" y="52"/>
                  </a:lnTo>
                  <a:lnTo>
                    <a:pt x="14" y="14"/>
                  </a:lnTo>
                  <a:lnTo>
                    <a:pt x="190" y="14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39" name="Freeform 232"/>
            <p:cNvSpPr>
              <a:spLocks/>
            </p:cNvSpPr>
            <p:nvPr/>
          </p:nvSpPr>
          <p:spPr bwMode="auto">
            <a:xfrm>
              <a:off x="3489150" y="5681563"/>
              <a:ext cx="57150" cy="22225"/>
            </a:xfrm>
            <a:custGeom>
              <a:avLst/>
              <a:gdLst/>
              <a:ahLst/>
              <a:cxnLst>
                <a:cxn ang="0">
                  <a:pos x="4" y="14"/>
                </a:cxn>
                <a:cxn ang="0">
                  <a:pos x="32" y="14"/>
                </a:cxn>
                <a:cxn ang="0">
                  <a:pos x="32" y="14"/>
                </a:cxn>
                <a:cxn ang="0">
                  <a:pos x="34" y="12"/>
                </a:cxn>
                <a:cxn ang="0">
                  <a:pos x="36" y="10"/>
                </a:cxn>
                <a:cxn ang="0">
                  <a:pos x="36" y="4"/>
                </a:cxn>
                <a:cxn ang="0">
                  <a:pos x="36" y="4"/>
                </a:cxn>
                <a:cxn ang="0">
                  <a:pos x="34" y="2"/>
                </a:cxn>
                <a:cxn ang="0">
                  <a:pos x="32" y="0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2" y="2"/>
                </a:cxn>
                <a:cxn ang="0">
                  <a:pos x="0" y="4"/>
                </a:cxn>
                <a:cxn ang="0">
                  <a:pos x="0" y="10"/>
                </a:cxn>
                <a:cxn ang="0">
                  <a:pos x="0" y="10"/>
                </a:cxn>
                <a:cxn ang="0">
                  <a:pos x="2" y="12"/>
                </a:cxn>
                <a:cxn ang="0">
                  <a:pos x="4" y="14"/>
                </a:cxn>
                <a:cxn ang="0">
                  <a:pos x="4" y="14"/>
                </a:cxn>
              </a:cxnLst>
              <a:rect l="0" t="0" r="r" b="b"/>
              <a:pathLst>
                <a:path w="36" h="14">
                  <a:moveTo>
                    <a:pt x="4" y="14"/>
                  </a:moveTo>
                  <a:lnTo>
                    <a:pt x="32" y="14"/>
                  </a:lnTo>
                  <a:lnTo>
                    <a:pt x="32" y="14"/>
                  </a:lnTo>
                  <a:lnTo>
                    <a:pt x="34" y="12"/>
                  </a:lnTo>
                  <a:lnTo>
                    <a:pt x="36" y="10"/>
                  </a:lnTo>
                  <a:lnTo>
                    <a:pt x="36" y="4"/>
                  </a:lnTo>
                  <a:lnTo>
                    <a:pt x="36" y="4"/>
                  </a:lnTo>
                  <a:lnTo>
                    <a:pt x="34" y="2"/>
                  </a:lnTo>
                  <a:lnTo>
                    <a:pt x="32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2" y="2"/>
                  </a:lnTo>
                  <a:lnTo>
                    <a:pt x="0" y="4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2" y="12"/>
                  </a:lnTo>
                  <a:lnTo>
                    <a:pt x="4" y="14"/>
                  </a:lnTo>
                  <a:lnTo>
                    <a:pt x="4" y="14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40" name="Freeform 233"/>
            <p:cNvSpPr>
              <a:spLocks noEditPoints="1"/>
            </p:cNvSpPr>
            <p:nvPr/>
          </p:nvSpPr>
          <p:spPr bwMode="auto">
            <a:xfrm>
              <a:off x="3263725" y="5767288"/>
              <a:ext cx="323850" cy="104775"/>
            </a:xfrm>
            <a:custGeom>
              <a:avLst/>
              <a:gdLst/>
              <a:ahLst/>
              <a:cxnLst>
                <a:cxn ang="0">
                  <a:pos x="190" y="0"/>
                </a:cxn>
                <a:cxn ang="0">
                  <a:pos x="12" y="0"/>
                </a:cxn>
                <a:cxn ang="0">
                  <a:pos x="12" y="0"/>
                </a:cxn>
                <a:cxn ang="0">
                  <a:pos x="8" y="0"/>
                </a:cxn>
                <a:cxn ang="0">
                  <a:pos x="4" y="4"/>
                </a:cxn>
                <a:cxn ang="0">
                  <a:pos x="0" y="8"/>
                </a:cxn>
                <a:cxn ang="0">
                  <a:pos x="0" y="12"/>
                </a:cxn>
                <a:cxn ang="0">
                  <a:pos x="0" y="52"/>
                </a:cxn>
                <a:cxn ang="0">
                  <a:pos x="0" y="52"/>
                </a:cxn>
                <a:cxn ang="0">
                  <a:pos x="0" y="58"/>
                </a:cxn>
                <a:cxn ang="0">
                  <a:pos x="4" y="62"/>
                </a:cxn>
                <a:cxn ang="0">
                  <a:pos x="8" y="64"/>
                </a:cxn>
                <a:cxn ang="0">
                  <a:pos x="12" y="66"/>
                </a:cxn>
                <a:cxn ang="0">
                  <a:pos x="190" y="66"/>
                </a:cxn>
                <a:cxn ang="0">
                  <a:pos x="190" y="66"/>
                </a:cxn>
                <a:cxn ang="0">
                  <a:pos x="196" y="64"/>
                </a:cxn>
                <a:cxn ang="0">
                  <a:pos x="200" y="62"/>
                </a:cxn>
                <a:cxn ang="0">
                  <a:pos x="204" y="58"/>
                </a:cxn>
                <a:cxn ang="0">
                  <a:pos x="204" y="52"/>
                </a:cxn>
                <a:cxn ang="0">
                  <a:pos x="204" y="12"/>
                </a:cxn>
                <a:cxn ang="0">
                  <a:pos x="204" y="12"/>
                </a:cxn>
                <a:cxn ang="0">
                  <a:pos x="204" y="8"/>
                </a:cxn>
                <a:cxn ang="0">
                  <a:pos x="200" y="4"/>
                </a:cxn>
                <a:cxn ang="0">
                  <a:pos x="196" y="0"/>
                </a:cxn>
                <a:cxn ang="0">
                  <a:pos x="190" y="0"/>
                </a:cxn>
                <a:cxn ang="0">
                  <a:pos x="190" y="0"/>
                </a:cxn>
                <a:cxn ang="0">
                  <a:pos x="190" y="14"/>
                </a:cxn>
                <a:cxn ang="0">
                  <a:pos x="190" y="50"/>
                </a:cxn>
                <a:cxn ang="0">
                  <a:pos x="14" y="50"/>
                </a:cxn>
                <a:cxn ang="0">
                  <a:pos x="14" y="14"/>
                </a:cxn>
                <a:cxn ang="0">
                  <a:pos x="190" y="14"/>
                </a:cxn>
              </a:cxnLst>
              <a:rect l="0" t="0" r="r" b="b"/>
              <a:pathLst>
                <a:path w="204" h="66">
                  <a:moveTo>
                    <a:pt x="190" y="0"/>
                  </a:moveTo>
                  <a:lnTo>
                    <a:pt x="12" y="0"/>
                  </a:lnTo>
                  <a:lnTo>
                    <a:pt x="12" y="0"/>
                  </a:lnTo>
                  <a:lnTo>
                    <a:pt x="8" y="0"/>
                  </a:lnTo>
                  <a:lnTo>
                    <a:pt x="4" y="4"/>
                  </a:lnTo>
                  <a:lnTo>
                    <a:pt x="0" y="8"/>
                  </a:lnTo>
                  <a:lnTo>
                    <a:pt x="0" y="12"/>
                  </a:lnTo>
                  <a:lnTo>
                    <a:pt x="0" y="52"/>
                  </a:lnTo>
                  <a:lnTo>
                    <a:pt x="0" y="52"/>
                  </a:lnTo>
                  <a:lnTo>
                    <a:pt x="0" y="58"/>
                  </a:lnTo>
                  <a:lnTo>
                    <a:pt x="4" y="62"/>
                  </a:lnTo>
                  <a:lnTo>
                    <a:pt x="8" y="64"/>
                  </a:lnTo>
                  <a:lnTo>
                    <a:pt x="12" y="66"/>
                  </a:lnTo>
                  <a:lnTo>
                    <a:pt x="190" y="66"/>
                  </a:lnTo>
                  <a:lnTo>
                    <a:pt x="190" y="66"/>
                  </a:lnTo>
                  <a:lnTo>
                    <a:pt x="196" y="64"/>
                  </a:lnTo>
                  <a:lnTo>
                    <a:pt x="200" y="62"/>
                  </a:lnTo>
                  <a:lnTo>
                    <a:pt x="204" y="58"/>
                  </a:lnTo>
                  <a:lnTo>
                    <a:pt x="204" y="52"/>
                  </a:lnTo>
                  <a:lnTo>
                    <a:pt x="204" y="12"/>
                  </a:lnTo>
                  <a:lnTo>
                    <a:pt x="204" y="12"/>
                  </a:lnTo>
                  <a:lnTo>
                    <a:pt x="204" y="8"/>
                  </a:lnTo>
                  <a:lnTo>
                    <a:pt x="200" y="4"/>
                  </a:lnTo>
                  <a:lnTo>
                    <a:pt x="196" y="0"/>
                  </a:lnTo>
                  <a:lnTo>
                    <a:pt x="190" y="0"/>
                  </a:lnTo>
                  <a:lnTo>
                    <a:pt x="190" y="0"/>
                  </a:lnTo>
                  <a:close/>
                  <a:moveTo>
                    <a:pt x="190" y="14"/>
                  </a:moveTo>
                  <a:lnTo>
                    <a:pt x="190" y="50"/>
                  </a:lnTo>
                  <a:lnTo>
                    <a:pt x="14" y="50"/>
                  </a:lnTo>
                  <a:lnTo>
                    <a:pt x="14" y="14"/>
                  </a:lnTo>
                  <a:lnTo>
                    <a:pt x="190" y="14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41" name="Freeform 234"/>
            <p:cNvSpPr>
              <a:spLocks/>
            </p:cNvSpPr>
            <p:nvPr/>
          </p:nvSpPr>
          <p:spPr bwMode="auto">
            <a:xfrm>
              <a:off x="3489150" y="5802213"/>
              <a:ext cx="57150" cy="22225"/>
            </a:xfrm>
            <a:custGeom>
              <a:avLst/>
              <a:gdLst/>
              <a:ahLst/>
              <a:cxnLst>
                <a:cxn ang="0">
                  <a:pos x="4" y="14"/>
                </a:cxn>
                <a:cxn ang="0">
                  <a:pos x="32" y="14"/>
                </a:cxn>
                <a:cxn ang="0">
                  <a:pos x="32" y="14"/>
                </a:cxn>
                <a:cxn ang="0">
                  <a:pos x="34" y="12"/>
                </a:cxn>
                <a:cxn ang="0">
                  <a:pos x="36" y="8"/>
                </a:cxn>
                <a:cxn ang="0">
                  <a:pos x="36" y="4"/>
                </a:cxn>
                <a:cxn ang="0">
                  <a:pos x="36" y="4"/>
                </a:cxn>
                <a:cxn ang="0">
                  <a:pos x="34" y="0"/>
                </a:cxn>
                <a:cxn ang="0">
                  <a:pos x="32" y="0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2" y="0"/>
                </a:cxn>
                <a:cxn ang="0">
                  <a:pos x="0" y="4"/>
                </a:cxn>
                <a:cxn ang="0">
                  <a:pos x="0" y="8"/>
                </a:cxn>
                <a:cxn ang="0">
                  <a:pos x="0" y="8"/>
                </a:cxn>
                <a:cxn ang="0">
                  <a:pos x="2" y="12"/>
                </a:cxn>
                <a:cxn ang="0">
                  <a:pos x="4" y="14"/>
                </a:cxn>
                <a:cxn ang="0">
                  <a:pos x="4" y="14"/>
                </a:cxn>
              </a:cxnLst>
              <a:rect l="0" t="0" r="r" b="b"/>
              <a:pathLst>
                <a:path w="36" h="14">
                  <a:moveTo>
                    <a:pt x="4" y="14"/>
                  </a:moveTo>
                  <a:lnTo>
                    <a:pt x="32" y="14"/>
                  </a:lnTo>
                  <a:lnTo>
                    <a:pt x="32" y="14"/>
                  </a:lnTo>
                  <a:lnTo>
                    <a:pt x="34" y="12"/>
                  </a:lnTo>
                  <a:lnTo>
                    <a:pt x="36" y="8"/>
                  </a:lnTo>
                  <a:lnTo>
                    <a:pt x="36" y="4"/>
                  </a:lnTo>
                  <a:lnTo>
                    <a:pt x="36" y="4"/>
                  </a:lnTo>
                  <a:lnTo>
                    <a:pt x="34" y="0"/>
                  </a:lnTo>
                  <a:lnTo>
                    <a:pt x="32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2" y="0"/>
                  </a:lnTo>
                  <a:lnTo>
                    <a:pt x="0" y="4"/>
                  </a:lnTo>
                  <a:lnTo>
                    <a:pt x="0" y="8"/>
                  </a:lnTo>
                  <a:lnTo>
                    <a:pt x="0" y="8"/>
                  </a:lnTo>
                  <a:lnTo>
                    <a:pt x="2" y="12"/>
                  </a:lnTo>
                  <a:lnTo>
                    <a:pt x="4" y="14"/>
                  </a:lnTo>
                  <a:lnTo>
                    <a:pt x="4" y="14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42" name="Freeform 235"/>
            <p:cNvSpPr>
              <a:spLocks noEditPoints="1"/>
            </p:cNvSpPr>
            <p:nvPr/>
          </p:nvSpPr>
          <p:spPr bwMode="auto">
            <a:xfrm>
              <a:off x="3263725" y="5884763"/>
              <a:ext cx="323850" cy="104775"/>
            </a:xfrm>
            <a:custGeom>
              <a:avLst/>
              <a:gdLst/>
              <a:ahLst/>
              <a:cxnLst>
                <a:cxn ang="0">
                  <a:pos x="12" y="66"/>
                </a:cxn>
                <a:cxn ang="0">
                  <a:pos x="190" y="66"/>
                </a:cxn>
                <a:cxn ang="0">
                  <a:pos x="190" y="66"/>
                </a:cxn>
                <a:cxn ang="0">
                  <a:pos x="196" y="66"/>
                </a:cxn>
                <a:cxn ang="0">
                  <a:pos x="200" y="62"/>
                </a:cxn>
                <a:cxn ang="0">
                  <a:pos x="204" y="58"/>
                </a:cxn>
                <a:cxn ang="0">
                  <a:pos x="204" y="54"/>
                </a:cxn>
                <a:cxn ang="0">
                  <a:pos x="204" y="14"/>
                </a:cxn>
                <a:cxn ang="0">
                  <a:pos x="204" y="14"/>
                </a:cxn>
                <a:cxn ang="0">
                  <a:pos x="204" y="8"/>
                </a:cxn>
                <a:cxn ang="0">
                  <a:pos x="200" y="4"/>
                </a:cxn>
                <a:cxn ang="0">
                  <a:pos x="196" y="2"/>
                </a:cxn>
                <a:cxn ang="0">
                  <a:pos x="190" y="0"/>
                </a:cxn>
                <a:cxn ang="0">
                  <a:pos x="12" y="0"/>
                </a:cxn>
                <a:cxn ang="0">
                  <a:pos x="12" y="0"/>
                </a:cxn>
                <a:cxn ang="0">
                  <a:pos x="8" y="2"/>
                </a:cxn>
                <a:cxn ang="0">
                  <a:pos x="4" y="4"/>
                </a:cxn>
                <a:cxn ang="0">
                  <a:pos x="0" y="8"/>
                </a:cxn>
                <a:cxn ang="0">
                  <a:pos x="0" y="14"/>
                </a:cxn>
                <a:cxn ang="0">
                  <a:pos x="0" y="54"/>
                </a:cxn>
                <a:cxn ang="0">
                  <a:pos x="0" y="54"/>
                </a:cxn>
                <a:cxn ang="0">
                  <a:pos x="0" y="58"/>
                </a:cxn>
                <a:cxn ang="0">
                  <a:pos x="4" y="62"/>
                </a:cxn>
                <a:cxn ang="0">
                  <a:pos x="8" y="66"/>
                </a:cxn>
                <a:cxn ang="0">
                  <a:pos x="12" y="66"/>
                </a:cxn>
                <a:cxn ang="0">
                  <a:pos x="12" y="66"/>
                </a:cxn>
                <a:cxn ang="0">
                  <a:pos x="14" y="52"/>
                </a:cxn>
                <a:cxn ang="0">
                  <a:pos x="14" y="16"/>
                </a:cxn>
                <a:cxn ang="0">
                  <a:pos x="190" y="16"/>
                </a:cxn>
                <a:cxn ang="0">
                  <a:pos x="190" y="52"/>
                </a:cxn>
                <a:cxn ang="0">
                  <a:pos x="14" y="52"/>
                </a:cxn>
              </a:cxnLst>
              <a:rect l="0" t="0" r="r" b="b"/>
              <a:pathLst>
                <a:path w="204" h="66">
                  <a:moveTo>
                    <a:pt x="12" y="66"/>
                  </a:moveTo>
                  <a:lnTo>
                    <a:pt x="190" y="66"/>
                  </a:lnTo>
                  <a:lnTo>
                    <a:pt x="190" y="66"/>
                  </a:lnTo>
                  <a:lnTo>
                    <a:pt x="196" y="66"/>
                  </a:lnTo>
                  <a:lnTo>
                    <a:pt x="200" y="62"/>
                  </a:lnTo>
                  <a:lnTo>
                    <a:pt x="204" y="58"/>
                  </a:lnTo>
                  <a:lnTo>
                    <a:pt x="204" y="54"/>
                  </a:lnTo>
                  <a:lnTo>
                    <a:pt x="204" y="14"/>
                  </a:lnTo>
                  <a:lnTo>
                    <a:pt x="204" y="14"/>
                  </a:lnTo>
                  <a:lnTo>
                    <a:pt x="204" y="8"/>
                  </a:lnTo>
                  <a:lnTo>
                    <a:pt x="200" y="4"/>
                  </a:lnTo>
                  <a:lnTo>
                    <a:pt x="196" y="2"/>
                  </a:lnTo>
                  <a:lnTo>
                    <a:pt x="190" y="0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8" y="2"/>
                  </a:lnTo>
                  <a:lnTo>
                    <a:pt x="4" y="4"/>
                  </a:lnTo>
                  <a:lnTo>
                    <a:pt x="0" y="8"/>
                  </a:lnTo>
                  <a:lnTo>
                    <a:pt x="0" y="14"/>
                  </a:lnTo>
                  <a:lnTo>
                    <a:pt x="0" y="54"/>
                  </a:lnTo>
                  <a:lnTo>
                    <a:pt x="0" y="54"/>
                  </a:lnTo>
                  <a:lnTo>
                    <a:pt x="0" y="58"/>
                  </a:lnTo>
                  <a:lnTo>
                    <a:pt x="4" y="62"/>
                  </a:lnTo>
                  <a:lnTo>
                    <a:pt x="8" y="66"/>
                  </a:lnTo>
                  <a:lnTo>
                    <a:pt x="12" y="66"/>
                  </a:lnTo>
                  <a:lnTo>
                    <a:pt x="12" y="66"/>
                  </a:lnTo>
                  <a:close/>
                  <a:moveTo>
                    <a:pt x="14" y="52"/>
                  </a:moveTo>
                  <a:lnTo>
                    <a:pt x="14" y="16"/>
                  </a:lnTo>
                  <a:lnTo>
                    <a:pt x="190" y="16"/>
                  </a:lnTo>
                  <a:lnTo>
                    <a:pt x="190" y="52"/>
                  </a:lnTo>
                  <a:lnTo>
                    <a:pt x="14" y="52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43" name="Freeform 236"/>
            <p:cNvSpPr>
              <a:spLocks/>
            </p:cNvSpPr>
            <p:nvPr/>
          </p:nvSpPr>
          <p:spPr bwMode="auto">
            <a:xfrm>
              <a:off x="3489150" y="5919688"/>
              <a:ext cx="57150" cy="22225"/>
            </a:xfrm>
            <a:custGeom>
              <a:avLst/>
              <a:gdLst/>
              <a:ahLst/>
              <a:cxnLst>
                <a:cxn ang="0">
                  <a:pos x="32" y="0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2" y="2"/>
                </a:cxn>
                <a:cxn ang="0">
                  <a:pos x="0" y="4"/>
                </a:cxn>
                <a:cxn ang="0">
                  <a:pos x="0" y="10"/>
                </a:cxn>
                <a:cxn ang="0">
                  <a:pos x="0" y="10"/>
                </a:cxn>
                <a:cxn ang="0">
                  <a:pos x="2" y="14"/>
                </a:cxn>
                <a:cxn ang="0">
                  <a:pos x="4" y="14"/>
                </a:cxn>
                <a:cxn ang="0">
                  <a:pos x="32" y="14"/>
                </a:cxn>
                <a:cxn ang="0">
                  <a:pos x="32" y="14"/>
                </a:cxn>
                <a:cxn ang="0">
                  <a:pos x="34" y="14"/>
                </a:cxn>
                <a:cxn ang="0">
                  <a:pos x="36" y="10"/>
                </a:cxn>
                <a:cxn ang="0">
                  <a:pos x="36" y="4"/>
                </a:cxn>
                <a:cxn ang="0">
                  <a:pos x="36" y="4"/>
                </a:cxn>
                <a:cxn ang="0">
                  <a:pos x="34" y="2"/>
                </a:cxn>
                <a:cxn ang="0">
                  <a:pos x="32" y="0"/>
                </a:cxn>
                <a:cxn ang="0">
                  <a:pos x="32" y="0"/>
                </a:cxn>
              </a:cxnLst>
              <a:rect l="0" t="0" r="r" b="b"/>
              <a:pathLst>
                <a:path w="36" h="14">
                  <a:moveTo>
                    <a:pt x="32" y="0"/>
                  </a:moveTo>
                  <a:lnTo>
                    <a:pt x="4" y="0"/>
                  </a:lnTo>
                  <a:lnTo>
                    <a:pt x="4" y="0"/>
                  </a:lnTo>
                  <a:lnTo>
                    <a:pt x="2" y="2"/>
                  </a:lnTo>
                  <a:lnTo>
                    <a:pt x="0" y="4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2" y="14"/>
                  </a:lnTo>
                  <a:lnTo>
                    <a:pt x="4" y="14"/>
                  </a:lnTo>
                  <a:lnTo>
                    <a:pt x="32" y="14"/>
                  </a:lnTo>
                  <a:lnTo>
                    <a:pt x="32" y="14"/>
                  </a:lnTo>
                  <a:lnTo>
                    <a:pt x="34" y="14"/>
                  </a:lnTo>
                  <a:lnTo>
                    <a:pt x="36" y="10"/>
                  </a:lnTo>
                  <a:lnTo>
                    <a:pt x="36" y="4"/>
                  </a:lnTo>
                  <a:lnTo>
                    <a:pt x="36" y="4"/>
                  </a:lnTo>
                  <a:lnTo>
                    <a:pt x="34" y="2"/>
                  </a:lnTo>
                  <a:lnTo>
                    <a:pt x="32" y="0"/>
                  </a:lnTo>
                  <a:lnTo>
                    <a:pt x="32" y="0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3962385" y="5735582"/>
            <a:ext cx="548741" cy="553682"/>
            <a:chOff x="4003771" y="5781717"/>
            <a:chExt cx="464150" cy="468330"/>
          </a:xfrm>
        </p:grpSpPr>
        <p:sp>
          <p:nvSpPr>
            <p:cNvPr id="124" name="Freeform 60"/>
            <p:cNvSpPr>
              <a:spLocks/>
            </p:cNvSpPr>
            <p:nvPr/>
          </p:nvSpPr>
          <p:spPr bwMode="auto">
            <a:xfrm>
              <a:off x="4074857" y="5856984"/>
              <a:ext cx="326159" cy="234165"/>
            </a:xfrm>
            <a:custGeom>
              <a:avLst/>
              <a:gdLst/>
              <a:ahLst/>
              <a:cxnLst>
                <a:cxn ang="0">
                  <a:pos x="0" y="112"/>
                </a:cxn>
                <a:cxn ang="0">
                  <a:pos x="0" y="112"/>
                </a:cxn>
                <a:cxn ang="0">
                  <a:pos x="156" y="112"/>
                </a:cxn>
                <a:cxn ang="0">
                  <a:pos x="156" y="112"/>
                </a:cxn>
                <a:cxn ang="0">
                  <a:pos x="156" y="0"/>
                </a:cxn>
                <a:cxn ang="0">
                  <a:pos x="156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112"/>
                </a:cxn>
                <a:cxn ang="0">
                  <a:pos x="0" y="112"/>
                </a:cxn>
              </a:cxnLst>
              <a:rect l="0" t="0" r="r" b="b"/>
              <a:pathLst>
                <a:path w="156" h="112">
                  <a:moveTo>
                    <a:pt x="0" y="112"/>
                  </a:moveTo>
                  <a:lnTo>
                    <a:pt x="0" y="112"/>
                  </a:lnTo>
                  <a:lnTo>
                    <a:pt x="156" y="112"/>
                  </a:lnTo>
                  <a:lnTo>
                    <a:pt x="156" y="112"/>
                  </a:lnTo>
                  <a:lnTo>
                    <a:pt x="156" y="0"/>
                  </a:lnTo>
                  <a:lnTo>
                    <a:pt x="156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12"/>
                  </a:lnTo>
                  <a:lnTo>
                    <a:pt x="0" y="112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25" name="Freeform 61"/>
            <p:cNvSpPr>
              <a:spLocks noEditPoints="1"/>
            </p:cNvSpPr>
            <p:nvPr/>
          </p:nvSpPr>
          <p:spPr bwMode="auto">
            <a:xfrm>
              <a:off x="4003771" y="5781717"/>
              <a:ext cx="464150" cy="468330"/>
            </a:xfrm>
            <a:custGeom>
              <a:avLst/>
              <a:gdLst/>
              <a:ahLst/>
              <a:cxnLst>
                <a:cxn ang="0">
                  <a:pos x="18" y="184"/>
                </a:cxn>
                <a:cxn ang="0">
                  <a:pos x="72" y="184"/>
                </a:cxn>
                <a:cxn ang="0">
                  <a:pos x="72" y="184"/>
                </a:cxn>
                <a:cxn ang="0">
                  <a:pos x="64" y="196"/>
                </a:cxn>
                <a:cxn ang="0">
                  <a:pos x="56" y="212"/>
                </a:cxn>
                <a:cxn ang="0">
                  <a:pos x="56" y="212"/>
                </a:cxn>
                <a:cxn ang="0">
                  <a:pos x="54" y="218"/>
                </a:cxn>
                <a:cxn ang="0">
                  <a:pos x="54" y="222"/>
                </a:cxn>
                <a:cxn ang="0">
                  <a:pos x="58" y="224"/>
                </a:cxn>
                <a:cxn ang="0">
                  <a:pos x="64" y="224"/>
                </a:cxn>
                <a:cxn ang="0">
                  <a:pos x="106" y="224"/>
                </a:cxn>
                <a:cxn ang="0">
                  <a:pos x="118" y="224"/>
                </a:cxn>
                <a:cxn ang="0">
                  <a:pos x="160" y="224"/>
                </a:cxn>
                <a:cxn ang="0">
                  <a:pos x="160" y="224"/>
                </a:cxn>
                <a:cxn ang="0">
                  <a:pos x="166" y="224"/>
                </a:cxn>
                <a:cxn ang="0">
                  <a:pos x="168" y="222"/>
                </a:cxn>
                <a:cxn ang="0">
                  <a:pos x="170" y="218"/>
                </a:cxn>
                <a:cxn ang="0">
                  <a:pos x="168" y="212"/>
                </a:cxn>
                <a:cxn ang="0">
                  <a:pos x="168" y="212"/>
                </a:cxn>
                <a:cxn ang="0">
                  <a:pos x="160" y="196"/>
                </a:cxn>
                <a:cxn ang="0">
                  <a:pos x="152" y="184"/>
                </a:cxn>
                <a:cxn ang="0">
                  <a:pos x="206" y="184"/>
                </a:cxn>
                <a:cxn ang="0">
                  <a:pos x="206" y="184"/>
                </a:cxn>
                <a:cxn ang="0">
                  <a:pos x="212" y="182"/>
                </a:cxn>
                <a:cxn ang="0">
                  <a:pos x="218" y="178"/>
                </a:cxn>
                <a:cxn ang="0">
                  <a:pos x="222" y="174"/>
                </a:cxn>
                <a:cxn ang="0">
                  <a:pos x="222" y="166"/>
                </a:cxn>
                <a:cxn ang="0">
                  <a:pos x="222" y="18"/>
                </a:cxn>
                <a:cxn ang="0">
                  <a:pos x="222" y="18"/>
                </a:cxn>
                <a:cxn ang="0">
                  <a:pos x="222" y="12"/>
                </a:cxn>
                <a:cxn ang="0">
                  <a:pos x="218" y="6"/>
                </a:cxn>
                <a:cxn ang="0">
                  <a:pos x="212" y="2"/>
                </a:cxn>
                <a:cxn ang="0">
                  <a:pos x="206" y="0"/>
                </a:cxn>
                <a:cxn ang="0">
                  <a:pos x="134" y="0"/>
                </a:cxn>
                <a:cxn ang="0">
                  <a:pos x="134" y="0"/>
                </a:cxn>
                <a:cxn ang="0">
                  <a:pos x="90" y="0"/>
                </a:cxn>
                <a:cxn ang="0">
                  <a:pos x="90" y="0"/>
                </a:cxn>
                <a:cxn ang="0">
                  <a:pos x="18" y="0"/>
                </a:cxn>
                <a:cxn ang="0">
                  <a:pos x="18" y="0"/>
                </a:cxn>
                <a:cxn ang="0">
                  <a:pos x="12" y="2"/>
                </a:cxn>
                <a:cxn ang="0">
                  <a:pos x="6" y="6"/>
                </a:cxn>
                <a:cxn ang="0">
                  <a:pos x="2" y="12"/>
                </a:cxn>
                <a:cxn ang="0">
                  <a:pos x="0" y="18"/>
                </a:cxn>
                <a:cxn ang="0">
                  <a:pos x="0" y="166"/>
                </a:cxn>
                <a:cxn ang="0">
                  <a:pos x="0" y="166"/>
                </a:cxn>
                <a:cxn ang="0">
                  <a:pos x="2" y="174"/>
                </a:cxn>
                <a:cxn ang="0">
                  <a:pos x="6" y="178"/>
                </a:cxn>
                <a:cxn ang="0">
                  <a:pos x="12" y="182"/>
                </a:cxn>
                <a:cxn ang="0">
                  <a:pos x="18" y="184"/>
                </a:cxn>
                <a:cxn ang="0">
                  <a:pos x="18" y="184"/>
                </a:cxn>
                <a:cxn ang="0">
                  <a:pos x="16" y="16"/>
                </a:cxn>
                <a:cxn ang="0">
                  <a:pos x="16" y="16"/>
                </a:cxn>
                <a:cxn ang="0">
                  <a:pos x="206" y="16"/>
                </a:cxn>
                <a:cxn ang="0">
                  <a:pos x="206" y="16"/>
                </a:cxn>
                <a:cxn ang="0">
                  <a:pos x="206" y="168"/>
                </a:cxn>
                <a:cxn ang="0">
                  <a:pos x="206" y="168"/>
                </a:cxn>
                <a:cxn ang="0">
                  <a:pos x="16" y="168"/>
                </a:cxn>
                <a:cxn ang="0">
                  <a:pos x="16" y="168"/>
                </a:cxn>
                <a:cxn ang="0">
                  <a:pos x="16" y="16"/>
                </a:cxn>
                <a:cxn ang="0">
                  <a:pos x="16" y="16"/>
                </a:cxn>
              </a:cxnLst>
              <a:rect l="0" t="0" r="r" b="b"/>
              <a:pathLst>
                <a:path w="222" h="224">
                  <a:moveTo>
                    <a:pt x="18" y="184"/>
                  </a:moveTo>
                  <a:lnTo>
                    <a:pt x="72" y="184"/>
                  </a:lnTo>
                  <a:lnTo>
                    <a:pt x="72" y="184"/>
                  </a:lnTo>
                  <a:lnTo>
                    <a:pt x="64" y="196"/>
                  </a:lnTo>
                  <a:lnTo>
                    <a:pt x="56" y="212"/>
                  </a:lnTo>
                  <a:lnTo>
                    <a:pt x="56" y="212"/>
                  </a:lnTo>
                  <a:lnTo>
                    <a:pt x="54" y="218"/>
                  </a:lnTo>
                  <a:lnTo>
                    <a:pt x="54" y="222"/>
                  </a:lnTo>
                  <a:lnTo>
                    <a:pt x="58" y="224"/>
                  </a:lnTo>
                  <a:lnTo>
                    <a:pt x="64" y="224"/>
                  </a:lnTo>
                  <a:lnTo>
                    <a:pt x="106" y="224"/>
                  </a:lnTo>
                  <a:lnTo>
                    <a:pt x="118" y="224"/>
                  </a:lnTo>
                  <a:lnTo>
                    <a:pt x="160" y="224"/>
                  </a:lnTo>
                  <a:lnTo>
                    <a:pt x="160" y="224"/>
                  </a:lnTo>
                  <a:lnTo>
                    <a:pt x="166" y="224"/>
                  </a:lnTo>
                  <a:lnTo>
                    <a:pt x="168" y="222"/>
                  </a:lnTo>
                  <a:lnTo>
                    <a:pt x="170" y="218"/>
                  </a:lnTo>
                  <a:lnTo>
                    <a:pt x="168" y="212"/>
                  </a:lnTo>
                  <a:lnTo>
                    <a:pt x="168" y="212"/>
                  </a:lnTo>
                  <a:lnTo>
                    <a:pt x="160" y="196"/>
                  </a:lnTo>
                  <a:lnTo>
                    <a:pt x="152" y="184"/>
                  </a:lnTo>
                  <a:lnTo>
                    <a:pt x="206" y="184"/>
                  </a:lnTo>
                  <a:lnTo>
                    <a:pt x="206" y="184"/>
                  </a:lnTo>
                  <a:lnTo>
                    <a:pt x="212" y="182"/>
                  </a:lnTo>
                  <a:lnTo>
                    <a:pt x="218" y="178"/>
                  </a:lnTo>
                  <a:lnTo>
                    <a:pt x="222" y="174"/>
                  </a:lnTo>
                  <a:lnTo>
                    <a:pt x="222" y="166"/>
                  </a:lnTo>
                  <a:lnTo>
                    <a:pt x="222" y="18"/>
                  </a:lnTo>
                  <a:lnTo>
                    <a:pt x="222" y="18"/>
                  </a:lnTo>
                  <a:lnTo>
                    <a:pt x="222" y="12"/>
                  </a:lnTo>
                  <a:lnTo>
                    <a:pt x="218" y="6"/>
                  </a:lnTo>
                  <a:lnTo>
                    <a:pt x="212" y="2"/>
                  </a:lnTo>
                  <a:lnTo>
                    <a:pt x="206" y="0"/>
                  </a:lnTo>
                  <a:lnTo>
                    <a:pt x="134" y="0"/>
                  </a:lnTo>
                  <a:lnTo>
                    <a:pt x="134" y="0"/>
                  </a:lnTo>
                  <a:lnTo>
                    <a:pt x="90" y="0"/>
                  </a:lnTo>
                  <a:lnTo>
                    <a:pt x="90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2" y="2"/>
                  </a:lnTo>
                  <a:lnTo>
                    <a:pt x="6" y="6"/>
                  </a:lnTo>
                  <a:lnTo>
                    <a:pt x="2" y="12"/>
                  </a:lnTo>
                  <a:lnTo>
                    <a:pt x="0" y="18"/>
                  </a:lnTo>
                  <a:lnTo>
                    <a:pt x="0" y="166"/>
                  </a:lnTo>
                  <a:lnTo>
                    <a:pt x="0" y="166"/>
                  </a:lnTo>
                  <a:lnTo>
                    <a:pt x="2" y="174"/>
                  </a:lnTo>
                  <a:lnTo>
                    <a:pt x="6" y="178"/>
                  </a:lnTo>
                  <a:lnTo>
                    <a:pt x="12" y="182"/>
                  </a:lnTo>
                  <a:lnTo>
                    <a:pt x="18" y="184"/>
                  </a:lnTo>
                  <a:lnTo>
                    <a:pt x="18" y="184"/>
                  </a:lnTo>
                  <a:close/>
                  <a:moveTo>
                    <a:pt x="16" y="16"/>
                  </a:moveTo>
                  <a:lnTo>
                    <a:pt x="16" y="16"/>
                  </a:lnTo>
                  <a:lnTo>
                    <a:pt x="206" y="16"/>
                  </a:lnTo>
                  <a:lnTo>
                    <a:pt x="206" y="16"/>
                  </a:lnTo>
                  <a:lnTo>
                    <a:pt x="206" y="168"/>
                  </a:lnTo>
                  <a:lnTo>
                    <a:pt x="206" y="168"/>
                  </a:lnTo>
                  <a:lnTo>
                    <a:pt x="16" y="168"/>
                  </a:lnTo>
                  <a:lnTo>
                    <a:pt x="16" y="168"/>
                  </a:lnTo>
                  <a:lnTo>
                    <a:pt x="16" y="16"/>
                  </a:lnTo>
                  <a:lnTo>
                    <a:pt x="16" y="16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7574" y="2016936"/>
            <a:ext cx="610284" cy="610284"/>
          </a:xfrm>
          <a:prstGeom prst="rect">
            <a:avLst/>
          </a:prstGeom>
        </p:spPr>
      </p:pic>
      <p:grpSp>
        <p:nvGrpSpPr>
          <p:cNvPr id="126" name="그룹 125"/>
          <p:cNvGrpSpPr/>
          <p:nvPr/>
        </p:nvGrpSpPr>
        <p:grpSpPr>
          <a:xfrm>
            <a:off x="3929225" y="2171056"/>
            <a:ext cx="600470" cy="336987"/>
            <a:chOff x="4316520" y="1469441"/>
            <a:chExt cx="1242900" cy="697523"/>
          </a:xfrm>
          <a:solidFill>
            <a:schemeClr val="bg1"/>
          </a:solidFill>
        </p:grpSpPr>
        <p:sp>
          <p:nvSpPr>
            <p:cNvPr id="127" name="Freeform 47"/>
            <p:cNvSpPr>
              <a:spLocks/>
            </p:cNvSpPr>
            <p:nvPr/>
          </p:nvSpPr>
          <p:spPr bwMode="auto">
            <a:xfrm>
              <a:off x="4316520" y="1621586"/>
              <a:ext cx="853178" cy="545378"/>
            </a:xfrm>
            <a:custGeom>
              <a:avLst/>
              <a:gdLst>
                <a:gd name="T0" fmla="*/ 1291 w 1321"/>
                <a:gd name="T1" fmla="*/ 784 h 843"/>
                <a:gd name="T2" fmla="*/ 379 w 1321"/>
                <a:gd name="T3" fmla="*/ 784 h 843"/>
                <a:gd name="T4" fmla="*/ 59 w 1321"/>
                <a:gd name="T5" fmla="*/ 463 h 843"/>
                <a:gd name="T6" fmla="*/ 379 w 1321"/>
                <a:gd name="T7" fmla="*/ 143 h 843"/>
                <a:gd name="T8" fmla="*/ 489 w 1321"/>
                <a:gd name="T9" fmla="*/ 143 h 843"/>
                <a:gd name="T10" fmla="*/ 515 w 1321"/>
                <a:gd name="T11" fmla="*/ 128 h 843"/>
                <a:gd name="T12" fmla="*/ 521 w 1321"/>
                <a:gd name="T13" fmla="*/ 120 h 843"/>
                <a:gd name="T14" fmla="*/ 556 w 1321"/>
                <a:gd name="T15" fmla="*/ 50 h 843"/>
                <a:gd name="T16" fmla="*/ 547 w 1321"/>
                <a:gd name="T17" fmla="*/ 9 h 843"/>
                <a:gd name="T18" fmla="*/ 506 w 1321"/>
                <a:gd name="T19" fmla="*/ 18 h 843"/>
                <a:gd name="T20" fmla="*/ 471 w 1321"/>
                <a:gd name="T21" fmla="*/ 84 h 843"/>
                <a:gd name="T22" fmla="*/ 379 w 1321"/>
                <a:gd name="T23" fmla="*/ 84 h 843"/>
                <a:gd name="T24" fmla="*/ 0 w 1321"/>
                <a:gd name="T25" fmla="*/ 463 h 843"/>
                <a:gd name="T26" fmla="*/ 379 w 1321"/>
                <a:gd name="T27" fmla="*/ 843 h 843"/>
                <a:gd name="T28" fmla="*/ 1291 w 1321"/>
                <a:gd name="T29" fmla="*/ 843 h 843"/>
                <a:gd name="T30" fmla="*/ 1321 w 1321"/>
                <a:gd name="T31" fmla="*/ 813 h 843"/>
                <a:gd name="T32" fmla="*/ 1291 w 1321"/>
                <a:gd name="T33" fmla="*/ 784 h 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21" h="843">
                  <a:moveTo>
                    <a:pt x="1291" y="784"/>
                  </a:moveTo>
                  <a:lnTo>
                    <a:pt x="379" y="784"/>
                  </a:lnTo>
                  <a:cubicBezTo>
                    <a:pt x="203" y="784"/>
                    <a:pt x="59" y="640"/>
                    <a:pt x="59" y="463"/>
                  </a:cubicBezTo>
                  <a:cubicBezTo>
                    <a:pt x="59" y="287"/>
                    <a:pt x="203" y="143"/>
                    <a:pt x="379" y="143"/>
                  </a:cubicBezTo>
                  <a:lnTo>
                    <a:pt x="489" y="143"/>
                  </a:lnTo>
                  <a:cubicBezTo>
                    <a:pt x="500" y="143"/>
                    <a:pt x="510" y="137"/>
                    <a:pt x="515" y="128"/>
                  </a:cubicBezTo>
                  <a:cubicBezTo>
                    <a:pt x="517" y="126"/>
                    <a:pt x="519" y="123"/>
                    <a:pt x="521" y="120"/>
                  </a:cubicBezTo>
                  <a:cubicBezTo>
                    <a:pt x="531" y="95"/>
                    <a:pt x="542" y="72"/>
                    <a:pt x="556" y="50"/>
                  </a:cubicBezTo>
                  <a:cubicBezTo>
                    <a:pt x="565" y="36"/>
                    <a:pt x="561" y="17"/>
                    <a:pt x="547" y="9"/>
                  </a:cubicBezTo>
                  <a:cubicBezTo>
                    <a:pt x="533" y="0"/>
                    <a:pt x="514" y="4"/>
                    <a:pt x="506" y="18"/>
                  </a:cubicBezTo>
                  <a:cubicBezTo>
                    <a:pt x="493" y="39"/>
                    <a:pt x="481" y="61"/>
                    <a:pt x="471" y="84"/>
                  </a:cubicBezTo>
                  <a:lnTo>
                    <a:pt x="379" y="84"/>
                  </a:lnTo>
                  <a:cubicBezTo>
                    <a:pt x="170" y="84"/>
                    <a:pt x="0" y="254"/>
                    <a:pt x="0" y="463"/>
                  </a:cubicBezTo>
                  <a:cubicBezTo>
                    <a:pt x="0" y="673"/>
                    <a:pt x="170" y="843"/>
                    <a:pt x="379" y="843"/>
                  </a:cubicBezTo>
                  <a:lnTo>
                    <a:pt x="1291" y="843"/>
                  </a:lnTo>
                  <a:cubicBezTo>
                    <a:pt x="1308" y="843"/>
                    <a:pt x="1321" y="830"/>
                    <a:pt x="1321" y="813"/>
                  </a:cubicBezTo>
                  <a:cubicBezTo>
                    <a:pt x="1321" y="797"/>
                    <a:pt x="1308" y="784"/>
                    <a:pt x="1291" y="784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28" name="Freeform 48"/>
            <p:cNvSpPr>
              <a:spLocks/>
            </p:cNvSpPr>
            <p:nvPr/>
          </p:nvSpPr>
          <p:spPr bwMode="auto">
            <a:xfrm>
              <a:off x="5186082" y="2128342"/>
              <a:ext cx="45644" cy="38622"/>
            </a:xfrm>
            <a:custGeom>
              <a:avLst/>
              <a:gdLst>
                <a:gd name="T0" fmla="*/ 40 w 70"/>
                <a:gd name="T1" fmla="*/ 0 h 59"/>
                <a:gd name="T2" fmla="*/ 30 w 70"/>
                <a:gd name="T3" fmla="*/ 0 h 59"/>
                <a:gd name="T4" fmla="*/ 0 w 70"/>
                <a:gd name="T5" fmla="*/ 29 h 59"/>
                <a:gd name="T6" fmla="*/ 30 w 70"/>
                <a:gd name="T7" fmla="*/ 59 h 59"/>
                <a:gd name="T8" fmla="*/ 40 w 70"/>
                <a:gd name="T9" fmla="*/ 59 h 59"/>
                <a:gd name="T10" fmla="*/ 70 w 70"/>
                <a:gd name="T11" fmla="*/ 29 h 59"/>
                <a:gd name="T12" fmla="*/ 40 w 70"/>
                <a:gd name="T13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0" h="59">
                  <a:moveTo>
                    <a:pt x="40" y="0"/>
                  </a:moveTo>
                  <a:lnTo>
                    <a:pt x="30" y="0"/>
                  </a:lnTo>
                  <a:cubicBezTo>
                    <a:pt x="14" y="0"/>
                    <a:pt x="0" y="13"/>
                    <a:pt x="0" y="29"/>
                  </a:cubicBezTo>
                  <a:cubicBezTo>
                    <a:pt x="0" y="46"/>
                    <a:pt x="14" y="59"/>
                    <a:pt x="30" y="59"/>
                  </a:cubicBezTo>
                  <a:lnTo>
                    <a:pt x="40" y="59"/>
                  </a:lnTo>
                  <a:cubicBezTo>
                    <a:pt x="56" y="59"/>
                    <a:pt x="70" y="46"/>
                    <a:pt x="70" y="29"/>
                  </a:cubicBezTo>
                  <a:cubicBezTo>
                    <a:pt x="70" y="13"/>
                    <a:pt x="56" y="0"/>
                    <a:pt x="40" y="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29" name="Freeform 49"/>
            <p:cNvSpPr>
              <a:spLocks/>
            </p:cNvSpPr>
            <p:nvPr/>
          </p:nvSpPr>
          <p:spPr bwMode="auto">
            <a:xfrm>
              <a:off x="4669962" y="1469441"/>
              <a:ext cx="889458" cy="697522"/>
            </a:xfrm>
            <a:custGeom>
              <a:avLst/>
              <a:gdLst>
                <a:gd name="T0" fmla="*/ 999 w 1378"/>
                <a:gd name="T1" fmla="*/ 321 h 1080"/>
                <a:gd name="T2" fmla="*/ 899 w 1378"/>
                <a:gd name="T3" fmla="*/ 321 h 1080"/>
                <a:gd name="T4" fmla="*/ 415 w 1378"/>
                <a:gd name="T5" fmla="*/ 0 h 1080"/>
                <a:gd name="T6" fmla="*/ 11 w 1378"/>
                <a:gd name="T7" fmla="*/ 184 h 1080"/>
                <a:gd name="T8" fmla="*/ 14 w 1378"/>
                <a:gd name="T9" fmla="*/ 226 h 1080"/>
                <a:gd name="T10" fmla="*/ 56 w 1378"/>
                <a:gd name="T11" fmla="*/ 223 h 1080"/>
                <a:gd name="T12" fmla="*/ 415 w 1378"/>
                <a:gd name="T13" fmla="*/ 60 h 1080"/>
                <a:gd name="T14" fmla="*/ 853 w 1378"/>
                <a:gd name="T15" fmla="*/ 363 h 1080"/>
                <a:gd name="T16" fmla="*/ 880 w 1378"/>
                <a:gd name="T17" fmla="*/ 380 h 1080"/>
                <a:gd name="T18" fmla="*/ 882 w 1378"/>
                <a:gd name="T19" fmla="*/ 380 h 1080"/>
                <a:gd name="T20" fmla="*/ 883 w 1378"/>
                <a:gd name="T21" fmla="*/ 380 h 1080"/>
                <a:gd name="T22" fmla="*/ 999 w 1378"/>
                <a:gd name="T23" fmla="*/ 380 h 1080"/>
                <a:gd name="T24" fmla="*/ 1319 w 1378"/>
                <a:gd name="T25" fmla="*/ 700 h 1080"/>
                <a:gd name="T26" fmla="*/ 999 w 1378"/>
                <a:gd name="T27" fmla="*/ 1021 h 1080"/>
                <a:gd name="T28" fmla="*/ 927 w 1378"/>
                <a:gd name="T29" fmla="*/ 1021 h 1080"/>
                <a:gd name="T30" fmla="*/ 898 w 1378"/>
                <a:gd name="T31" fmla="*/ 1050 h 1080"/>
                <a:gd name="T32" fmla="*/ 927 w 1378"/>
                <a:gd name="T33" fmla="*/ 1080 h 1080"/>
                <a:gd name="T34" fmla="*/ 999 w 1378"/>
                <a:gd name="T35" fmla="*/ 1080 h 1080"/>
                <a:gd name="T36" fmla="*/ 1378 w 1378"/>
                <a:gd name="T37" fmla="*/ 700 h 1080"/>
                <a:gd name="T38" fmla="*/ 999 w 1378"/>
                <a:gd name="T39" fmla="*/ 321 h 10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378" h="1080">
                  <a:moveTo>
                    <a:pt x="999" y="321"/>
                  </a:moveTo>
                  <a:lnTo>
                    <a:pt x="899" y="321"/>
                  </a:lnTo>
                  <a:cubicBezTo>
                    <a:pt x="805" y="128"/>
                    <a:pt x="613" y="0"/>
                    <a:pt x="415" y="0"/>
                  </a:cubicBezTo>
                  <a:cubicBezTo>
                    <a:pt x="260" y="0"/>
                    <a:pt x="113" y="67"/>
                    <a:pt x="11" y="184"/>
                  </a:cubicBezTo>
                  <a:cubicBezTo>
                    <a:pt x="0" y="197"/>
                    <a:pt x="2" y="215"/>
                    <a:pt x="14" y="226"/>
                  </a:cubicBezTo>
                  <a:cubicBezTo>
                    <a:pt x="26" y="237"/>
                    <a:pt x="45" y="236"/>
                    <a:pt x="56" y="223"/>
                  </a:cubicBezTo>
                  <a:cubicBezTo>
                    <a:pt x="147" y="119"/>
                    <a:pt x="278" y="60"/>
                    <a:pt x="415" y="60"/>
                  </a:cubicBezTo>
                  <a:cubicBezTo>
                    <a:pt x="596" y="60"/>
                    <a:pt x="772" y="181"/>
                    <a:pt x="853" y="363"/>
                  </a:cubicBezTo>
                  <a:cubicBezTo>
                    <a:pt x="858" y="374"/>
                    <a:pt x="868" y="380"/>
                    <a:pt x="880" y="380"/>
                  </a:cubicBezTo>
                  <a:cubicBezTo>
                    <a:pt x="880" y="380"/>
                    <a:pt x="881" y="380"/>
                    <a:pt x="882" y="380"/>
                  </a:cubicBezTo>
                  <a:cubicBezTo>
                    <a:pt x="882" y="380"/>
                    <a:pt x="883" y="380"/>
                    <a:pt x="883" y="380"/>
                  </a:cubicBezTo>
                  <a:lnTo>
                    <a:pt x="999" y="380"/>
                  </a:lnTo>
                  <a:cubicBezTo>
                    <a:pt x="1175" y="380"/>
                    <a:pt x="1319" y="524"/>
                    <a:pt x="1319" y="700"/>
                  </a:cubicBezTo>
                  <a:cubicBezTo>
                    <a:pt x="1319" y="877"/>
                    <a:pt x="1175" y="1021"/>
                    <a:pt x="999" y="1021"/>
                  </a:cubicBezTo>
                  <a:lnTo>
                    <a:pt x="927" y="1021"/>
                  </a:lnTo>
                  <a:cubicBezTo>
                    <a:pt x="911" y="1021"/>
                    <a:pt x="898" y="1034"/>
                    <a:pt x="898" y="1050"/>
                  </a:cubicBezTo>
                  <a:cubicBezTo>
                    <a:pt x="898" y="1067"/>
                    <a:pt x="911" y="1080"/>
                    <a:pt x="927" y="1080"/>
                  </a:cubicBezTo>
                  <a:lnTo>
                    <a:pt x="999" y="1080"/>
                  </a:lnTo>
                  <a:cubicBezTo>
                    <a:pt x="1208" y="1080"/>
                    <a:pt x="1378" y="910"/>
                    <a:pt x="1378" y="700"/>
                  </a:cubicBezTo>
                  <a:cubicBezTo>
                    <a:pt x="1378" y="491"/>
                    <a:pt x="1208" y="321"/>
                    <a:pt x="999" y="321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30" name="Freeform 50"/>
            <p:cNvSpPr>
              <a:spLocks/>
            </p:cNvSpPr>
            <p:nvPr/>
          </p:nvSpPr>
          <p:spPr bwMode="auto">
            <a:xfrm>
              <a:off x="5008191" y="1597008"/>
              <a:ext cx="449410" cy="310140"/>
            </a:xfrm>
            <a:custGeom>
              <a:avLst/>
              <a:gdLst>
                <a:gd name="T0" fmla="*/ 282 w 696"/>
                <a:gd name="T1" fmla="*/ 302 h 480"/>
                <a:gd name="T2" fmla="*/ 285 w 696"/>
                <a:gd name="T3" fmla="*/ 302 h 480"/>
                <a:gd name="T4" fmla="*/ 388 w 696"/>
                <a:gd name="T5" fmla="*/ 302 h 480"/>
                <a:gd name="T6" fmla="*/ 650 w 696"/>
                <a:gd name="T7" fmla="*/ 467 h 480"/>
                <a:gd name="T8" fmla="*/ 670 w 696"/>
                <a:gd name="T9" fmla="*/ 480 h 480"/>
                <a:gd name="T10" fmla="*/ 680 w 696"/>
                <a:gd name="T11" fmla="*/ 478 h 480"/>
                <a:gd name="T12" fmla="*/ 690 w 696"/>
                <a:gd name="T13" fmla="*/ 448 h 480"/>
                <a:gd name="T14" fmla="*/ 388 w 696"/>
                <a:gd name="T15" fmla="*/ 258 h 480"/>
                <a:gd name="T16" fmla="*/ 293 w 696"/>
                <a:gd name="T17" fmla="*/ 258 h 480"/>
                <a:gd name="T18" fmla="*/ 34 w 696"/>
                <a:gd name="T19" fmla="*/ 5 h 480"/>
                <a:gd name="T20" fmla="*/ 5 w 696"/>
                <a:gd name="T21" fmla="*/ 17 h 480"/>
                <a:gd name="T22" fmla="*/ 17 w 696"/>
                <a:gd name="T23" fmla="*/ 46 h 480"/>
                <a:gd name="T24" fmla="*/ 258 w 696"/>
                <a:gd name="T25" fmla="*/ 289 h 480"/>
                <a:gd name="T26" fmla="*/ 279 w 696"/>
                <a:gd name="T27" fmla="*/ 302 h 480"/>
                <a:gd name="T28" fmla="*/ 282 w 696"/>
                <a:gd name="T29" fmla="*/ 302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96" h="480">
                  <a:moveTo>
                    <a:pt x="282" y="302"/>
                  </a:moveTo>
                  <a:cubicBezTo>
                    <a:pt x="283" y="302"/>
                    <a:pt x="284" y="302"/>
                    <a:pt x="285" y="302"/>
                  </a:cubicBezTo>
                  <a:lnTo>
                    <a:pt x="388" y="302"/>
                  </a:lnTo>
                  <a:cubicBezTo>
                    <a:pt x="499" y="302"/>
                    <a:pt x="602" y="367"/>
                    <a:pt x="650" y="467"/>
                  </a:cubicBezTo>
                  <a:cubicBezTo>
                    <a:pt x="654" y="475"/>
                    <a:pt x="662" y="480"/>
                    <a:pt x="670" y="480"/>
                  </a:cubicBezTo>
                  <a:cubicBezTo>
                    <a:pt x="674" y="480"/>
                    <a:pt x="677" y="479"/>
                    <a:pt x="680" y="478"/>
                  </a:cubicBezTo>
                  <a:cubicBezTo>
                    <a:pt x="691" y="472"/>
                    <a:pt x="696" y="459"/>
                    <a:pt x="690" y="448"/>
                  </a:cubicBezTo>
                  <a:cubicBezTo>
                    <a:pt x="634" y="332"/>
                    <a:pt x="516" y="258"/>
                    <a:pt x="388" y="258"/>
                  </a:cubicBezTo>
                  <a:lnTo>
                    <a:pt x="293" y="258"/>
                  </a:lnTo>
                  <a:cubicBezTo>
                    <a:pt x="238" y="144"/>
                    <a:pt x="145" y="52"/>
                    <a:pt x="34" y="5"/>
                  </a:cubicBezTo>
                  <a:cubicBezTo>
                    <a:pt x="23" y="0"/>
                    <a:pt x="10" y="6"/>
                    <a:pt x="5" y="17"/>
                  </a:cubicBezTo>
                  <a:cubicBezTo>
                    <a:pt x="0" y="28"/>
                    <a:pt x="5" y="41"/>
                    <a:pt x="17" y="46"/>
                  </a:cubicBezTo>
                  <a:cubicBezTo>
                    <a:pt x="121" y="91"/>
                    <a:pt x="210" y="179"/>
                    <a:pt x="258" y="289"/>
                  </a:cubicBezTo>
                  <a:cubicBezTo>
                    <a:pt x="262" y="297"/>
                    <a:pt x="270" y="302"/>
                    <a:pt x="279" y="302"/>
                  </a:cubicBezTo>
                  <a:cubicBezTo>
                    <a:pt x="280" y="302"/>
                    <a:pt x="281" y="302"/>
                    <a:pt x="282" y="302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31" name="Freeform 51"/>
            <p:cNvSpPr>
              <a:spLocks/>
            </p:cNvSpPr>
            <p:nvPr/>
          </p:nvSpPr>
          <p:spPr bwMode="auto">
            <a:xfrm>
              <a:off x="5437705" y="1909489"/>
              <a:ext cx="37451" cy="77242"/>
            </a:xfrm>
            <a:custGeom>
              <a:avLst/>
              <a:gdLst>
                <a:gd name="T0" fmla="*/ 3 w 59"/>
                <a:gd name="T1" fmla="*/ 31 h 121"/>
                <a:gd name="T2" fmla="*/ 14 w 59"/>
                <a:gd name="T3" fmla="*/ 99 h 121"/>
                <a:gd name="T4" fmla="*/ 36 w 59"/>
                <a:gd name="T5" fmla="*/ 121 h 121"/>
                <a:gd name="T6" fmla="*/ 37 w 59"/>
                <a:gd name="T7" fmla="*/ 121 h 121"/>
                <a:gd name="T8" fmla="*/ 58 w 59"/>
                <a:gd name="T9" fmla="*/ 98 h 121"/>
                <a:gd name="T10" fmla="*/ 46 w 59"/>
                <a:gd name="T11" fmla="*/ 18 h 121"/>
                <a:gd name="T12" fmla="*/ 18 w 59"/>
                <a:gd name="T13" fmla="*/ 3 h 121"/>
                <a:gd name="T14" fmla="*/ 3 w 59"/>
                <a:gd name="T15" fmla="*/ 3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9" h="121">
                  <a:moveTo>
                    <a:pt x="3" y="31"/>
                  </a:moveTo>
                  <a:cubicBezTo>
                    <a:pt x="9" y="53"/>
                    <a:pt x="13" y="76"/>
                    <a:pt x="14" y="99"/>
                  </a:cubicBezTo>
                  <a:cubicBezTo>
                    <a:pt x="14" y="111"/>
                    <a:pt x="24" y="121"/>
                    <a:pt x="36" y="121"/>
                  </a:cubicBezTo>
                  <a:lnTo>
                    <a:pt x="37" y="121"/>
                  </a:lnTo>
                  <a:cubicBezTo>
                    <a:pt x="49" y="120"/>
                    <a:pt x="59" y="110"/>
                    <a:pt x="58" y="98"/>
                  </a:cubicBezTo>
                  <a:cubicBezTo>
                    <a:pt x="57" y="71"/>
                    <a:pt x="53" y="44"/>
                    <a:pt x="46" y="18"/>
                  </a:cubicBezTo>
                  <a:cubicBezTo>
                    <a:pt x="42" y="7"/>
                    <a:pt x="30" y="0"/>
                    <a:pt x="18" y="3"/>
                  </a:cubicBezTo>
                  <a:cubicBezTo>
                    <a:pt x="6" y="7"/>
                    <a:pt x="0" y="19"/>
                    <a:pt x="3" y="31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3348" y="5832285"/>
            <a:ext cx="266813" cy="266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61246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직사각형 53"/>
          <p:cNvSpPr/>
          <p:nvPr/>
        </p:nvSpPr>
        <p:spPr>
          <a:xfrm>
            <a:off x="119336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직사각형 76"/>
          <p:cNvSpPr/>
          <p:nvPr/>
        </p:nvSpPr>
        <p:spPr>
          <a:xfrm>
            <a:off x="308166" y="2120034"/>
            <a:ext cx="2871962" cy="11649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TextBox 77"/>
          <p:cNvSpPr txBox="1"/>
          <p:nvPr/>
        </p:nvSpPr>
        <p:spPr>
          <a:xfrm>
            <a:off x="452182" y="2607295"/>
            <a:ext cx="261075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r">
              <a:lnSpc>
                <a:spcPct val="100000"/>
              </a:lnSpc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유무선 전화 및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SNS, </a:t>
            </a:r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문자메세지로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0" algn="r">
              <a:lnSpc>
                <a:spcPct val="100000"/>
              </a:lnSpc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신청이 가능하도록 지원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9" name="Text Box 8"/>
          <p:cNvSpPr txBox="1">
            <a:spLocks noChangeArrowheads="1"/>
          </p:cNvSpPr>
          <p:nvPr/>
        </p:nvSpPr>
        <p:spPr bwMode="auto">
          <a:xfrm>
            <a:off x="499237" y="2244890"/>
            <a:ext cx="261075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2000" b="1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매도</a:t>
            </a:r>
            <a:r>
              <a:rPr lang="ko-KR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 </a:t>
            </a:r>
            <a:r>
              <a:rPr lang="en-US" altLang="ko-KR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/ </a:t>
            </a:r>
            <a:r>
              <a:rPr lang="ko-KR" altLang="en-US" sz="2000" b="1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매수</a:t>
            </a:r>
            <a:endParaRPr lang="ko-KR" altLang="ko-KR" sz="2000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Medium" panose="02000000000000000000" pitchFamily="2" charset="0"/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9011873" y="2120034"/>
            <a:ext cx="2871962" cy="11649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TextBox 74"/>
          <p:cNvSpPr txBox="1"/>
          <p:nvPr/>
        </p:nvSpPr>
        <p:spPr>
          <a:xfrm>
            <a:off x="9074679" y="2607295"/>
            <a:ext cx="2809155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매물검색 회신 서비스를 통해 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시세 조회 및 새로운 사항 알림 제공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6" name="Text Box 8"/>
          <p:cNvSpPr txBox="1">
            <a:spLocks noChangeArrowheads="1"/>
          </p:cNvSpPr>
          <p:nvPr/>
        </p:nvSpPr>
        <p:spPr bwMode="auto">
          <a:xfrm>
            <a:off x="9074680" y="2204864"/>
            <a:ext cx="261075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000" b="1" dirty="0" err="1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앱</a:t>
            </a:r>
            <a:r>
              <a:rPr lang="ko-KR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 </a:t>
            </a:r>
            <a:r>
              <a:rPr lang="en-US" altLang="ko-KR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/ </a:t>
            </a:r>
            <a:r>
              <a:rPr lang="ko-KR" altLang="en-US" sz="2000" b="1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웹</a:t>
            </a:r>
            <a:endParaRPr lang="ko-KR" altLang="ko-KR" sz="2000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Medium" panose="02000000000000000000" pitchFamily="2" charset="0"/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9011873" y="5072418"/>
            <a:ext cx="2871962" cy="152493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TextBox 71"/>
          <p:cNvSpPr txBox="1"/>
          <p:nvPr/>
        </p:nvSpPr>
        <p:spPr>
          <a:xfrm>
            <a:off x="9141114" y="5622339"/>
            <a:ext cx="2737146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소비자 요구에 부합하는 응답 서비스와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실시간 위치기반 건축물 정보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추천 </a:t>
            </a:r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매물등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소비자 </a:t>
            </a:r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니즈를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분석 후 정보 제공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3" name="Text Box 8"/>
          <p:cNvSpPr txBox="1">
            <a:spLocks noChangeArrowheads="1"/>
          </p:cNvSpPr>
          <p:nvPr/>
        </p:nvSpPr>
        <p:spPr bwMode="auto">
          <a:xfrm>
            <a:off x="9141114" y="5178519"/>
            <a:ext cx="261075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000" b="1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3D</a:t>
            </a:r>
            <a:r>
              <a:rPr lang="en-US" altLang="ko-KR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/</a:t>
            </a:r>
            <a:r>
              <a:rPr lang="en-US" altLang="ko-KR" sz="2000" b="1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AR</a:t>
            </a:r>
            <a:r>
              <a:rPr lang="en-US" altLang="ko-KR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/</a:t>
            </a:r>
            <a:r>
              <a:rPr lang="en-US" altLang="ko-KR" sz="2000" b="1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VR</a:t>
            </a:r>
            <a:r>
              <a:rPr lang="en-US" altLang="ko-KR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/</a:t>
            </a:r>
            <a:r>
              <a:rPr lang="en-US" altLang="ko-KR" sz="2000" b="1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AI</a:t>
            </a:r>
            <a:endParaRPr lang="ko-KR" altLang="ko-KR" sz="2000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Medium" panose="02000000000000000000" pitchFamily="2" charset="0"/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308166" y="5072418"/>
            <a:ext cx="2871962" cy="124869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TextBox 68"/>
          <p:cNvSpPr txBox="1"/>
          <p:nvPr/>
        </p:nvSpPr>
        <p:spPr>
          <a:xfrm>
            <a:off x="199632" y="5622339"/>
            <a:ext cx="2926526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r">
              <a:lnSpc>
                <a:spcPct val="100000"/>
              </a:lnSpc>
            </a:pPr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보이스톡을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이용해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0" algn="r">
              <a:lnSpc>
                <a:spcPct val="100000"/>
              </a:lnSpc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매물을 찾을 수 있도록 간편한 솔루션 지원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0" name="Text Box 8"/>
          <p:cNvSpPr txBox="1">
            <a:spLocks noChangeArrowheads="1"/>
          </p:cNvSpPr>
          <p:nvPr/>
        </p:nvSpPr>
        <p:spPr bwMode="auto">
          <a:xfrm>
            <a:off x="515408" y="5199732"/>
            <a:ext cx="261075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2000" b="1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인공지능</a:t>
            </a:r>
            <a:r>
              <a:rPr lang="ko-KR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 </a:t>
            </a:r>
            <a:r>
              <a:rPr lang="ko-KR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매물 소개</a:t>
            </a:r>
            <a:endParaRPr lang="ko-KR" altLang="ko-KR" sz="2000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Medium" panose="02000000000000000000" pitchFamily="2" charset="0"/>
            </a:endParaRPr>
          </a:p>
        </p:txBody>
      </p:sp>
      <p:sp>
        <p:nvSpPr>
          <p:cNvPr id="49" name="제목 1"/>
          <p:cNvSpPr txBox="1">
            <a:spLocks/>
          </p:cNvSpPr>
          <p:nvPr/>
        </p:nvSpPr>
        <p:spPr>
          <a:xfrm>
            <a:off x="335360" y="307111"/>
            <a:ext cx="4613148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Business Model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0" name="텍스트 개체 틀 4"/>
          <p:cNvSpPr txBox="1">
            <a:spLocks/>
          </p:cNvSpPr>
          <p:nvPr/>
        </p:nvSpPr>
        <p:spPr>
          <a:xfrm>
            <a:off x="335360" y="1034135"/>
            <a:ext cx="3513347" cy="379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1588 </a:t>
            </a:r>
            <a:r>
              <a:rPr lang="ko-KR" altLang="en-US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매도</a:t>
            </a:r>
            <a:r>
              <a:rPr lang="en-US" altLang="ko-KR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</a:t>
            </a:r>
            <a:r>
              <a:rPr lang="ko-KR" altLang="en-US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매수 콜 서비스</a:t>
            </a:r>
            <a:endParaRPr lang="ko-KR" altLang="en-US" dirty="0">
              <a:solidFill>
                <a:srgbClr val="00B0F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6" name="도넛 115"/>
          <p:cNvSpPr/>
          <p:nvPr/>
        </p:nvSpPr>
        <p:spPr>
          <a:xfrm>
            <a:off x="5342578" y="3390422"/>
            <a:ext cx="1348396" cy="1348395"/>
          </a:xfrm>
          <a:prstGeom prst="donu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7" name="도넛 116"/>
          <p:cNvSpPr/>
          <p:nvPr/>
        </p:nvSpPr>
        <p:spPr>
          <a:xfrm>
            <a:off x="4805550" y="2853395"/>
            <a:ext cx="2422452" cy="2422449"/>
          </a:xfrm>
          <a:prstGeom prst="donut">
            <a:avLst>
              <a:gd name="adj" fmla="val 15603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8" name="도넛 117"/>
          <p:cNvSpPr/>
          <p:nvPr/>
        </p:nvSpPr>
        <p:spPr>
          <a:xfrm>
            <a:off x="4262020" y="2309864"/>
            <a:ext cx="3509512" cy="3509511"/>
          </a:xfrm>
          <a:prstGeom prst="donut">
            <a:avLst>
              <a:gd name="adj" fmla="val 11445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9" name="직사각형 118"/>
          <p:cNvSpPr/>
          <p:nvPr/>
        </p:nvSpPr>
        <p:spPr>
          <a:xfrm rot="18960557">
            <a:off x="6546862" y="2538564"/>
            <a:ext cx="1844526" cy="36774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0" name="직사각형 119"/>
          <p:cNvSpPr/>
          <p:nvPr/>
        </p:nvSpPr>
        <p:spPr>
          <a:xfrm rot="2580351">
            <a:off x="3913820" y="2910983"/>
            <a:ext cx="2072737" cy="36774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1" name="직사각형 120"/>
          <p:cNvSpPr/>
          <p:nvPr/>
        </p:nvSpPr>
        <p:spPr>
          <a:xfrm rot="2524137">
            <a:off x="6740948" y="5450559"/>
            <a:ext cx="1653252" cy="37744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2" name="타원 121"/>
          <p:cNvSpPr/>
          <p:nvPr/>
        </p:nvSpPr>
        <p:spPr>
          <a:xfrm>
            <a:off x="7393184" y="1872961"/>
            <a:ext cx="933178" cy="933178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3" name="타원 122"/>
          <p:cNvSpPr/>
          <p:nvPr/>
        </p:nvSpPr>
        <p:spPr>
          <a:xfrm>
            <a:off x="7495951" y="5564029"/>
            <a:ext cx="933178" cy="93317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4" name="직사각형 123"/>
          <p:cNvSpPr/>
          <p:nvPr/>
        </p:nvSpPr>
        <p:spPr>
          <a:xfrm rot="8139279">
            <a:off x="3893848" y="5261840"/>
            <a:ext cx="1793651" cy="3774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5" name="타원 124"/>
          <p:cNvSpPr/>
          <p:nvPr/>
        </p:nvSpPr>
        <p:spPr>
          <a:xfrm>
            <a:off x="3773771" y="5527851"/>
            <a:ext cx="933178" cy="933178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6" name="타원 125"/>
          <p:cNvSpPr/>
          <p:nvPr/>
        </p:nvSpPr>
        <p:spPr>
          <a:xfrm rot="1002068">
            <a:off x="3762871" y="1902527"/>
            <a:ext cx="933178" cy="933178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5019" y="2089170"/>
            <a:ext cx="571195" cy="57119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8465" y="2102359"/>
            <a:ext cx="502615" cy="50261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5019" y="5689951"/>
            <a:ext cx="573476" cy="57347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2058" y="5774145"/>
            <a:ext cx="520963" cy="520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41076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131C99A-DC9A-4964-944C-B1007101A9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456" y="1052736"/>
            <a:ext cx="10060689" cy="5355315"/>
          </a:xfrm>
          <a:prstGeom prst="rect">
            <a:avLst/>
          </a:prstGeom>
        </p:spPr>
      </p:pic>
      <p:sp>
        <p:nvSpPr>
          <p:cNvPr id="7" name="제목 1"/>
          <p:cNvSpPr txBox="1">
            <a:spLocks/>
          </p:cNvSpPr>
          <p:nvPr/>
        </p:nvSpPr>
        <p:spPr>
          <a:xfrm>
            <a:off x="335360" y="307111"/>
            <a:ext cx="4613148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Business Model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8022526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그림 4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660BEFF-8CED-4B25-8ECC-B2DFC14EEE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846" y="1268760"/>
            <a:ext cx="8812534" cy="5270156"/>
          </a:xfrm>
          <a:prstGeom prst="rect">
            <a:avLst/>
          </a:prstGeom>
        </p:spPr>
      </p:pic>
      <p:sp>
        <p:nvSpPr>
          <p:cNvPr id="7" name="제목 1"/>
          <p:cNvSpPr txBox="1">
            <a:spLocks/>
          </p:cNvSpPr>
          <p:nvPr/>
        </p:nvSpPr>
        <p:spPr>
          <a:xfrm>
            <a:off x="335360" y="307111"/>
            <a:ext cx="4613148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Business Model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344962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사용자 지정 22">
      <a:dk1>
        <a:sysClr val="windowText" lastClr="000000"/>
      </a:dk1>
      <a:lt1>
        <a:sysClr val="window" lastClr="FFFFFF"/>
      </a:lt1>
      <a:dk2>
        <a:srgbClr val="8AA3B4"/>
      </a:dk2>
      <a:lt2>
        <a:srgbClr val="E6EAEE"/>
      </a:lt2>
      <a:accent1>
        <a:srgbClr val="5F59C7"/>
      </a:accent1>
      <a:accent2>
        <a:srgbClr val="A4A1DF"/>
      </a:accent2>
      <a:accent3>
        <a:srgbClr val="5471CC"/>
      </a:accent3>
      <a:accent4>
        <a:srgbClr val="8C9DD4"/>
      </a:accent4>
      <a:accent5>
        <a:srgbClr val="635F83"/>
      </a:accent5>
      <a:accent6>
        <a:srgbClr val="6E8CE0"/>
      </a:accent6>
      <a:hlink>
        <a:srgbClr val="7F7F7F"/>
      </a:hlink>
      <a:folHlink>
        <a:srgbClr val="3F3F3F"/>
      </a:folHlink>
    </a:clrScheme>
    <a:fontScheme name="사용자 지정 1">
      <a:majorFont>
        <a:latin typeface="Gidole"/>
        <a:ea typeface="맑은 고딕"/>
        <a:cs typeface=""/>
      </a:majorFont>
      <a:minorFont>
        <a:latin typeface="Gidole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16568</TotalTime>
  <Words>2598</Words>
  <Application>Microsoft Office PowerPoint</Application>
  <PresentationFormat>와이드스크린</PresentationFormat>
  <Paragraphs>823</Paragraphs>
  <Slides>49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49</vt:i4>
      </vt:variant>
    </vt:vector>
  </HeadingPairs>
  <TitlesOfParts>
    <vt:vector size="59" baseType="lpstr">
      <vt:lpstr>Gidole</vt:lpstr>
      <vt:lpstr>나눔바른고딕</vt:lpstr>
      <vt:lpstr>MankSans</vt:lpstr>
      <vt:lpstr>굴림체</vt:lpstr>
      <vt:lpstr>맑은 고딕</vt:lpstr>
      <vt:lpstr>-apple-system</vt:lpstr>
      <vt:lpstr>Arial</vt:lpstr>
      <vt:lpstr>Poppins Medium</vt:lpstr>
      <vt:lpstr>Wingdings</vt:lpstr>
      <vt:lpstr>Office 테마</vt:lpstr>
      <vt:lpstr>부동산 전자계약 플랫폼</vt:lpstr>
      <vt:lpstr>PowerPoint 프레젠테이션</vt:lpstr>
      <vt:lpstr>사업 개요</vt:lpstr>
      <vt:lpstr>Business Model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사업 분석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Attract Investment Plan</vt:lpstr>
      <vt:lpstr>Attract Investment Plan</vt:lpstr>
      <vt:lpstr>Attract Investment Plan</vt:lpstr>
      <vt:lpstr>Attract Investment Plan</vt:lpstr>
      <vt:lpstr>Marketing Plan</vt:lpstr>
      <vt:lpstr>Marketing Plan</vt:lpstr>
      <vt:lpstr>Marketing Plan</vt:lpstr>
      <vt:lpstr>Marketing Plan</vt:lpstr>
      <vt:lpstr>PowerPoint 프레젠테이션</vt:lpstr>
      <vt:lpstr>Company Introduction </vt:lpstr>
      <vt:lpstr>company introduction </vt:lpstr>
      <vt:lpstr>company introduction </vt:lpstr>
      <vt:lpstr>Company Introduction </vt:lpstr>
      <vt:lpstr>Company Introduction </vt:lpstr>
      <vt:lpstr>Company Introduction </vt:lpstr>
      <vt:lpstr>Company Introduction </vt:lpstr>
      <vt:lpstr>Company Introduction </vt:lpstr>
      <vt:lpstr>Company Introduction </vt:lpstr>
      <vt:lpstr>Company Introduction </vt:lpstr>
      <vt:lpstr>Company Introduction </vt:lpstr>
      <vt:lpstr>Company Introduction </vt:lpstr>
      <vt:lpstr>Company Introduction </vt:lpstr>
      <vt:lpstr>Vision of the Company</vt:lpstr>
      <vt:lpstr>THANK YOU</vt:lpstr>
    </vt:vector>
  </TitlesOfParts>
  <Manager>DocsTemplates</Manager>
  <Company>YESFORM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DocsTemplates</dc:title>
  <dc:subject>Powerpoint templates , Diagram, Chart</dc:subject>
  <dc:creator>DocsTemplates by DH.KIM</dc:creator>
  <cp:keywords>ppt, Docstemplates, ppttemplates, yesform, docs, templates, diagram, chart</cp:keywords>
  <dc:description>The copyright of this document is at DOCSTEMPLATES. Unauthorized copying may result in legal sanctions.</dc:description>
  <cp:lastModifiedBy>AFFINITY7</cp:lastModifiedBy>
  <cp:revision>215</cp:revision>
  <dcterms:created xsi:type="dcterms:W3CDTF">2010-02-01T08:03:16Z</dcterms:created>
  <dcterms:modified xsi:type="dcterms:W3CDTF">2021-01-15T08:53:04Z</dcterms:modified>
  <cp:category>www.docstemplates.com</cp:category>
</cp:coreProperties>
</file>